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5"/>
  </p:notesMasterIdLst>
  <p:handoutMasterIdLst>
    <p:handoutMasterId r:id="rId26"/>
  </p:handoutMasterIdLst>
  <p:sldIdLst>
    <p:sldId id="2869" r:id="rId2"/>
    <p:sldId id="2795" r:id="rId3"/>
    <p:sldId id="2860" r:id="rId4"/>
    <p:sldId id="2872" r:id="rId5"/>
    <p:sldId id="2769" r:id="rId6"/>
    <p:sldId id="2778" r:id="rId7"/>
    <p:sldId id="2770" r:id="rId8"/>
    <p:sldId id="2781" r:id="rId9"/>
    <p:sldId id="2861" r:id="rId10"/>
    <p:sldId id="2859" r:id="rId11"/>
    <p:sldId id="2844" r:id="rId12"/>
    <p:sldId id="2847" r:id="rId13"/>
    <p:sldId id="2856" r:id="rId14"/>
    <p:sldId id="2858" r:id="rId15"/>
    <p:sldId id="2857" r:id="rId16"/>
    <p:sldId id="2831" r:id="rId17"/>
    <p:sldId id="2839" r:id="rId18"/>
    <p:sldId id="2840" r:id="rId19"/>
    <p:sldId id="2841" r:id="rId20"/>
    <p:sldId id="2842" r:id="rId21"/>
    <p:sldId id="2854" r:id="rId22"/>
    <p:sldId id="2873" r:id="rId23"/>
    <p:sldId id="2772" r:id="rId24"/>
  </p:sldIdLst>
  <p:sldSz cx="9144000" cy="5143500" type="screen16x9"/>
  <p:notesSz cx="6797675" cy="9926638"/>
  <p:defaultTextStyle>
    <a:defPPr>
      <a:defRPr lang="it-IT"/>
    </a:defPPr>
    <a:lvl1pPr marL="0" algn="l" defTabSz="342822" rtl="0" eaLnBrk="1" latinLnBrk="0" hangingPunct="1">
      <a:defRPr sz="1400" kern="1200">
        <a:solidFill>
          <a:schemeClr val="tx1"/>
        </a:solidFill>
        <a:latin typeface="+mn-lt"/>
        <a:ea typeface="+mn-ea"/>
        <a:cs typeface="+mn-cs"/>
      </a:defRPr>
    </a:lvl1pPr>
    <a:lvl2pPr marL="342822" algn="l" defTabSz="342822" rtl="0" eaLnBrk="1" latinLnBrk="0" hangingPunct="1">
      <a:defRPr sz="1400" kern="1200">
        <a:solidFill>
          <a:schemeClr val="tx1"/>
        </a:solidFill>
        <a:latin typeface="+mn-lt"/>
        <a:ea typeface="+mn-ea"/>
        <a:cs typeface="+mn-cs"/>
      </a:defRPr>
    </a:lvl2pPr>
    <a:lvl3pPr marL="685644" algn="l" defTabSz="342822" rtl="0" eaLnBrk="1" latinLnBrk="0" hangingPunct="1">
      <a:defRPr sz="1400" kern="1200">
        <a:solidFill>
          <a:schemeClr val="tx1"/>
        </a:solidFill>
        <a:latin typeface="+mn-lt"/>
        <a:ea typeface="+mn-ea"/>
        <a:cs typeface="+mn-cs"/>
      </a:defRPr>
    </a:lvl3pPr>
    <a:lvl4pPr marL="1028466" algn="l" defTabSz="342822" rtl="0" eaLnBrk="1" latinLnBrk="0" hangingPunct="1">
      <a:defRPr sz="1400" kern="1200">
        <a:solidFill>
          <a:schemeClr val="tx1"/>
        </a:solidFill>
        <a:latin typeface="+mn-lt"/>
        <a:ea typeface="+mn-ea"/>
        <a:cs typeface="+mn-cs"/>
      </a:defRPr>
    </a:lvl4pPr>
    <a:lvl5pPr marL="1371288" algn="l" defTabSz="342822" rtl="0" eaLnBrk="1" latinLnBrk="0" hangingPunct="1">
      <a:defRPr sz="1400" kern="1200">
        <a:solidFill>
          <a:schemeClr val="tx1"/>
        </a:solidFill>
        <a:latin typeface="+mn-lt"/>
        <a:ea typeface="+mn-ea"/>
        <a:cs typeface="+mn-cs"/>
      </a:defRPr>
    </a:lvl5pPr>
    <a:lvl6pPr marL="1714110" algn="l" defTabSz="342822" rtl="0" eaLnBrk="1" latinLnBrk="0" hangingPunct="1">
      <a:defRPr sz="1400" kern="1200">
        <a:solidFill>
          <a:schemeClr val="tx1"/>
        </a:solidFill>
        <a:latin typeface="+mn-lt"/>
        <a:ea typeface="+mn-ea"/>
        <a:cs typeface="+mn-cs"/>
      </a:defRPr>
    </a:lvl6pPr>
    <a:lvl7pPr marL="2056932" algn="l" defTabSz="342822" rtl="0" eaLnBrk="1" latinLnBrk="0" hangingPunct="1">
      <a:defRPr sz="1400" kern="1200">
        <a:solidFill>
          <a:schemeClr val="tx1"/>
        </a:solidFill>
        <a:latin typeface="+mn-lt"/>
        <a:ea typeface="+mn-ea"/>
        <a:cs typeface="+mn-cs"/>
      </a:defRPr>
    </a:lvl7pPr>
    <a:lvl8pPr marL="2399754" algn="l" defTabSz="342822" rtl="0" eaLnBrk="1" latinLnBrk="0" hangingPunct="1">
      <a:defRPr sz="1400" kern="1200">
        <a:solidFill>
          <a:schemeClr val="tx1"/>
        </a:solidFill>
        <a:latin typeface="+mn-lt"/>
        <a:ea typeface="+mn-ea"/>
        <a:cs typeface="+mn-cs"/>
      </a:defRPr>
    </a:lvl8pPr>
    <a:lvl9pPr marL="2742576" algn="l" defTabSz="34282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118" userDrawn="1">
          <p15:clr>
            <a:srgbClr val="A4A3A4"/>
          </p15:clr>
        </p15:guide>
        <p15:guide id="3">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82"/>
    <a:srgbClr val="D94149"/>
    <a:srgbClr val="2E75B6"/>
    <a:srgbClr val="BDD7EF"/>
    <a:srgbClr val="499EBD"/>
    <a:srgbClr val="5B9BD5"/>
    <a:srgbClr val="31AD69"/>
    <a:srgbClr val="2668B2"/>
    <a:srgbClr val="E4787D"/>
    <a:srgbClr val="2584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7" autoAdjust="0"/>
    <p:restoredTop sz="93958" autoAdjust="0"/>
  </p:normalViewPr>
  <p:slideViewPr>
    <p:cSldViewPr snapToGrid="0" snapToObjects="1" showGuides="1">
      <p:cViewPr varScale="1">
        <p:scale>
          <a:sx n="143" d="100"/>
          <a:sy n="143" d="100"/>
        </p:scale>
        <p:origin x="792" y="192"/>
      </p:cViewPr>
      <p:guideLst>
        <p:guide orient="horz"/>
        <p:guide pos="1118"/>
        <p:guide/>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01310982791271E-2"/>
          <c:y val="7.0255311674966847E-2"/>
          <c:w val="0.96619737803441741"/>
          <c:h val="0.83314363477195374"/>
        </c:manualLayout>
      </c:layout>
      <c:lineChart>
        <c:grouping val="standard"/>
        <c:varyColors val="0"/>
        <c:ser>
          <c:idx val="0"/>
          <c:order val="0"/>
          <c:tx>
            <c:strRef>
              <c:f>Foglio1!$B$1</c:f>
              <c:strCache>
                <c:ptCount val="1"/>
                <c:pt idx="0">
                  <c:v>TOT SEDENTARI</c:v>
                </c:pt>
              </c:strCache>
            </c:strRef>
          </c:tx>
          <c:spPr>
            <a:ln w="28575" cap="rnd">
              <a:solidFill>
                <a:srgbClr val="D94149"/>
              </a:solidFill>
              <a:round/>
            </a:ln>
            <a:effectLst/>
          </c:spPr>
          <c:marker>
            <c:symbol val="circle"/>
            <c:size val="3"/>
            <c:spPr>
              <a:solidFill>
                <a:schemeClr val="accent1"/>
              </a:solidFill>
              <a:ln w="41275">
                <a:solidFill>
                  <a:srgbClr val="D9414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Foglio1!$B$2:$B$15</c:f>
              <c:numCache>
                <c:formatCode>0.0</c:formatCode>
                <c:ptCount val="14"/>
                <c:pt idx="0">
                  <c:v>23</c:v>
                </c:pt>
                <c:pt idx="1">
                  <c:v>23.7</c:v>
                </c:pt>
                <c:pt idx="2">
                  <c:v>25.4</c:v>
                </c:pt>
                <c:pt idx="3">
                  <c:v>25</c:v>
                </c:pt>
                <c:pt idx="4">
                  <c:v>25.1</c:v>
                </c:pt>
                <c:pt idx="5">
                  <c:v>25.4</c:v>
                </c:pt>
                <c:pt idx="6">
                  <c:v>26.9</c:v>
                </c:pt>
                <c:pt idx="7">
                  <c:v>28.9</c:v>
                </c:pt>
                <c:pt idx="8">
                  <c:v>26.9</c:v>
                </c:pt>
                <c:pt idx="9">
                  <c:v>29</c:v>
                </c:pt>
                <c:pt idx="10">
                  <c:v>29.5</c:v>
                </c:pt>
                <c:pt idx="11">
                  <c:v>30.4</c:v>
                </c:pt>
                <c:pt idx="12">
                  <c:v>32.200000000000003</c:v>
                </c:pt>
                <c:pt idx="13" formatCode="General">
                  <c:v>30.9</c:v>
                </c:pt>
              </c:numCache>
            </c:numRef>
          </c:val>
          <c:smooth val="1"/>
          <c:extLst>
            <c:ext xmlns:c16="http://schemas.microsoft.com/office/drawing/2014/chart" uri="{C3380CC4-5D6E-409C-BE32-E72D297353CC}">
              <c16:uniqueId val="{00000003-9F45-4F71-86F0-172C6269CA2E}"/>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1"/>
        <c:axPos val="b"/>
        <c:numFmt formatCode="General" sourceLinked="1"/>
        <c:majorTickMark val="none"/>
        <c:minorTickMark val="none"/>
        <c:tickLblPos val="nextTo"/>
        <c:crossAx val="1825516336"/>
        <c:crosses val="autoZero"/>
        <c:auto val="1"/>
        <c:lblAlgn val="ctr"/>
        <c:lblOffset val="100"/>
        <c:noMultiLvlLbl val="0"/>
      </c:catAx>
      <c:valAx>
        <c:axId val="1825516336"/>
        <c:scaling>
          <c:orientation val="minMax"/>
          <c:max val="45"/>
          <c:min val="15"/>
        </c:scaling>
        <c:delete val="1"/>
        <c:axPos val="l"/>
        <c:numFmt formatCode="0.0" sourceLinked="1"/>
        <c:majorTickMark val="out"/>
        <c:minorTickMark val="none"/>
        <c:tickLblPos val="nextTo"/>
        <c:crossAx val="1825515920"/>
        <c:crosses val="autoZero"/>
        <c:crossBetween val="between"/>
      </c:valAx>
      <c:spPr>
        <a:no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99EBD"/>
              </a:solidFill>
              <a:ln w="19050">
                <a:solidFill>
                  <a:schemeClr val="lt1"/>
                </a:solidFill>
              </a:ln>
              <a:effectLst/>
            </c:spPr>
            <c:extLst>
              <c:ext xmlns:c16="http://schemas.microsoft.com/office/drawing/2014/chart" uri="{C3380CC4-5D6E-409C-BE32-E72D297353CC}">
                <c16:uniqueId val="{00000001-BE93-4674-9506-9C5DC2DE5B07}"/>
              </c:ext>
            </c:extLst>
          </c:dPt>
          <c:dPt>
            <c:idx val="1"/>
            <c:bubble3D val="0"/>
            <c:spPr>
              <a:solidFill>
                <a:srgbClr val="D94149"/>
              </a:solidFill>
              <a:ln w="19050">
                <a:solidFill>
                  <a:schemeClr val="lt1"/>
                </a:solidFill>
              </a:ln>
              <a:effectLst/>
            </c:spPr>
            <c:extLst>
              <c:ext xmlns:c16="http://schemas.microsoft.com/office/drawing/2014/chart" uri="{C3380CC4-5D6E-409C-BE32-E72D297353CC}">
                <c16:uniqueId val="{00000003-BE93-4674-9506-9C5DC2DE5B07}"/>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BE93-4674-9506-9C5DC2DE5B07}"/>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BE93-4674-9506-9C5DC2DE5B0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uomini</c:v>
                </c:pt>
                <c:pt idx="1">
                  <c:v>donne</c:v>
                </c:pt>
              </c:strCache>
            </c:strRef>
          </c:cat>
          <c:val>
            <c:numRef>
              <c:f>Foglio1!$B$2:$B$3</c:f>
              <c:numCache>
                <c:formatCode>0.00</c:formatCode>
                <c:ptCount val="2"/>
                <c:pt idx="0">
                  <c:v>0.87</c:v>
                </c:pt>
                <c:pt idx="1">
                  <c:v>0.13</c:v>
                </c:pt>
              </c:numCache>
            </c:numRef>
          </c:val>
          <c:extLst>
            <c:ext xmlns:c16="http://schemas.microsoft.com/office/drawing/2014/chart" uri="{C3380CC4-5D6E-409C-BE32-E72D297353CC}">
              <c16:uniqueId val="{00000008-BE93-4674-9506-9C5DC2DE5B0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99EBD"/>
              </a:solidFill>
              <a:ln w="19050">
                <a:solidFill>
                  <a:schemeClr val="lt1"/>
                </a:solidFill>
              </a:ln>
              <a:effectLst/>
            </c:spPr>
            <c:extLst>
              <c:ext xmlns:c16="http://schemas.microsoft.com/office/drawing/2014/chart" uri="{C3380CC4-5D6E-409C-BE32-E72D297353CC}">
                <c16:uniqueId val="{00000001-F32A-4344-A521-C2AFA5C8E2DB}"/>
              </c:ext>
            </c:extLst>
          </c:dPt>
          <c:dPt>
            <c:idx val="1"/>
            <c:bubble3D val="0"/>
            <c:spPr>
              <a:solidFill>
                <a:srgbClr val="D94149"/>
              </a:solidFill>
              <a:ln w="19050">
                <a:solidFill>
                  <a:schemeClr val="lt1"/>
                </a:solidFill>
              </a:ln>
              <a:effectLst/>
            </c:spPr>
            <c:extLst>
              <c:ext xmlns:c16="http://schemas.microsoft.com/office/drawing/2014/chart" uri="{C3380CC4-5D6E-409C-BE32-E72D297353CC}">
                <c16:uniqueId val="{00000003-F32A-4344-A521-C2AFA5C8E2DB}"/>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F32A-4344-A521-C2AFA5C8E2DB}"/>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F32A-4344-A521-C2AFA5C8E2D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uomini</c:v>
                </c:pt>
                <c:pt idx="1">
                  <c:v>donne</c:v>
                </c:pt>
              </c:strCache>
            </c:strRef>
          </c:cat>
          <c:val>
            <c:numRef>
              <c:f>Foglio1!$B$2:$B$3</c:f>
              <c:numCache>
                <c:formatCode>0.00</c:formatCode>
                <c:ptCount val="2"/>
                <c:pt idx="0">
                  <c:v>0.65</c:v>
                </c:pt>
                <c:pt idx="1">
                  <c:v>0.35</c:v>
                </c:pt>
              </c:numCache>
            </c:numRef>
          </c:val>
          <c:extLst>
            <c:ext xmlns:c16="http://schemas.microsoft.com/office/drawing/2014/chart" uri="{C3380CC4-5D6E-409C-BE32-E72D297353CC}">
              <c16:uniqueId val="{00000008-F32A-4344-A521-C2AFA5C8E2D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TOT</c:v>
                </c:pt>
              </c:strCache>
            </c:strRef>
          </c:tx>
          <c:spPr>
            <a:ln w="57150" cap="rnd">
              <a:solidFill>
                <a:srgbClr val="2668B2"/>
              </a:solidFill>
              <a:round/>
            </a:ln>
            <a:effectLst/>
          </c:spPr>
          <c:marker>
            <c:symbol val="circle"/>
            <c:size val="3"/>
            <c:spPr>
              <a:solidFill>
                <a:srgbClr val="2E75B6"/>
              </a:solidFill>
              <a:ln w="111125">
                <a:solidFill>
                  <a:srgbClr val="2668B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Foglio1!$B$2:$B$6</c:f>
              <c:numCache>
                <c:formatCode>#,##0</c:formatCode>
                <c:ptCount val="5"/>
                <c:pt idx="0">
                  <c:v>7601</c:v>
                </c:pt>
                <c:pt idx="1">
                  <c:v>8022</c:v>
                </c:pt>
                <c:pt idx="2">
                  <c:v>7718</c:v>
                </c:pt>
                <c:pt idx="3">
                  <c:v>5721</c:v>
                </c:pt>
                <c:pt idx="4">
                  <c:v>6609</c:v>
                </c:pt>
              </c:numCache>
            </c:numRef>
          </c:val>
          <c:smooth val="1"/>
          <c:extLst>
            <c:ext xmlns:c16="http://schemas.microsoft.com/office/drawing/2014/chart" uri="{C3380CC4-5D6E-409C-BE32-E72D297353CC}">
              <c16:uniqueId val="{00000000-B399-4FC4-B458-664A248589BA}"/>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IT"/>
          </a:p>
        </c:txPr>
        <c:crossAx val="1825516336"/>
        <c:crosses val="autoZero"/>
        <c:auto val="1"/>
        <c:lblAlgn val="ctr"/>
        <c:lblOffset val="100"/>
        <c:noMultiLvlLbl val="0"/>
      </c:catAx>
      <c:valAx>
        <c:axId val="1825516336"/>
        <c:scaling>
          <c:orientation val="minMax"/>
        </c:scaling>
        <c:delete val="1"/>
        <c:axPos val="l"/>
        <c:numFmt formatCode="#,##0" sourceLinked="1"/>
        <c:majorTickMark val="none"/>
        <c:minorTickMark val="none"/>
        <c:tickLblPos val="nextTo"/>
        <c:crossAx val="182551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solidFill>
              <a:schemeClr val="accent1"/>
            </a:solidFill>
            <a:ln>
              <a:noFill/>
            </a:ln>
            <a:effectLst/>
          </c:spPr>
          <c:invertIfNegative val="0"/>
          <c:dPt>
            <c:idx val="0"/>
            <c:invertIfNegative val="0"/>
            <c:bubble3D val="0"/>
            <c:spPr>
              <a:solidFill>
                <a:srgbClr val="499EBD"/>
              </a:solidFill>
              <a:ln>
                <a:noFill/>
              </a:ln>
              <a:effectLst/>
            </c:spPr>
            <c:extLst>
              <c:ext xmlns:c16="http://schemas.microsoft.com/office/drawing/2014/chart" uri="{C3380CC4-5D6E-409C-BE32-E72D297353CC}">
                <c16:uniqueId val="{00000003-C531-4A21-9BF4-30438AE68A1B}"/>
              </c:ext>
            </c:extLst>
          </c:dPt>
          <c:dPt>
            <c:idx val="1"/>
            <c:invertIfNegative val="0"/>
            <c:bubble3D val="0"/>
            <c:spPr>
              <a:solidFill>
                <a:srgbClr val="D94149"/>
              </a:solidFill>
              <a:ln>
                <a:noFill/>
              </a:ln>
              <a:effectLst/>
            </c:spPr>
            <c:extLst>
              <c:ext xmlns:c16="http://schemas.microsoft.com/office/drawing/2014/chart" uri="{C3380CC4-5D6E-409C-BE32-E72D297353CC}">
                <c16:uniqueId val="{00000004-C531-4A21-9BF4-30438AE68A1B}"/>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9545986900131577"/>
                      <c:h val="0.17502759116987351"/>
                    </c:manualLayout>
                  </c15:layout>
                </c:ext>
                <c:ext xmlns:c16="http://schemas.microsoft.com/office/drawing/2014/chart" uri="{C3380CC4-5D6E-409C-BE32-E72D297353CC}">
                  <c16:uniqueId val="{00000003-C531-4A21-9BF4-30438AE68A1B}"/>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862783938925117"/>
                      <c:h val="0.17502759116987351"/>
                    </c:manualLayout>
                  </c15:layout>
                </c:ext>
                <c:ext xmlns:c16="http://schemas.microsoft.com/office/drawing/2014/chart" uri="{C3380CC4-5D6E-409C-BE32-E72D297353CC}">
                  <c16:uniqueId val="{00000004-C531-4A21-9BF4-30438AE68A1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Uomini </c:v>
                </c:pt>
                <c:pt idx="1">
                  <c:v>Donne</c:v>
                </c:pt>
              </c:strCache>
            </c:strRef>
          </c:cat>
          <c:val>
            <c:numRef>
              <c:f>Foglio1!$B$2:$B$3</c:f>
              <c:numCache>
                <c:formatCode>General</c:formatCode>
                <c:ptCount val="2"/>
                <c:pt idx="0">
                  <c:v>0.41</c:v>
                </c:pt>
                <c:pt idx="1">
                  <c:v>0.59</c:v>
                </c:pt>
              </c:numCache>
            </c:numRef>
          </c:val>
          <c:extLst>
            <c:ext xmlns:c16="http://schemas.microsoft.com/office/drawing/2014/chart" uri="{C3380CC4-5D6E-409C-BE32-E72D297353CC}">
              <c16:uniqueId val="{00000000-C531-4A21-9BF4-30438AE68A1B}"/>
            </c:ext>
          </c:extLst>
        </c:ser>
        <c:dLbls>
          <c:showLegendKey val="0"/>
          <c:showVal val="0"/>
          <c:showCatName val="0"/>
          <c:showSerName val="0"/>
          <c:showPercent val="0"/>
          <c:showBubbleSize val="0"/>
        </c:dLbls>
        <c:gapWidth val="30"/>
        <c:overlap val="-27"/>
        <c:axId val="1498473967"/>
        <c:axId val="1498473135"/>
      </c:barChart>
      <c:catAx>
        <c:axId val="149847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IT"/>
          </a:p>
        </c:txPr>
        <c:crossAx val="1498473135"/>
        <c:crosses val="autoZero"/>
        <c:auto val="1"/>
        <c:lblAlgn val="ctr"/>
        <c:lblOffset val="100"/>
        <c:noMultiLvlLbl val="0"/>
      </c:catAx>
      <c:valAx>
        <c:axId val="1498473135"/>
        <c:scaling>
          <c:orientation val="minMax"/>
          <c:max val="0.9"/>
        </c:scaling>
        <c:delete val="1"/>
        <c:axPos val="l"/>
        <c:numFmt formatCode="General" sourceLinked="1"/>
        <c:majorTickMark val="out"/>
        <c:minorTickMark val="none"/>
        <c:tickLblPos val="nextTo"/>
        <c:crossAx val="149847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solidFill>
              <a:schemeClr val="accent1"/>
            </a:solidFill>
            <a:ln>
              <a:noFill/>
            </a:ln>
            <a:effectLst/>
          </c:spPr>
          <c:invertIfNegative val="0"/>
          <c:dPt>
            <c:idx val="0"/>
            <c:invertIfNegative val="0"/>
            <c:bubble3D val="0"/>
            <c:spPr>
              <a:solidFill>
                <a:srgbClr val="499EBD"/>
              </a:solidFill>
              <a:ln>
                <a:noFill/>
              </a:ln>
              <a:effectLst/>
            </c:spPr>
            <c:extLst>
              <c:ext xmlns:c16="http://schemas.microsoft.com/office/drawing/2014/chart" uri="{C3380CC4-5D6E-409C-BE32-E72D297353CC}">
                <c16:uniqueId val="{00000001-73B2-4810-B1C7-610FBAFE35A0}"/>
              </c:ext>
            </c:extLst>
          </c:dPt>
          <c:dPt>
            <c:idx val="1"/>
            <c:invertIfNegative val="0"/>
            <c:bubble3D val="0"/>
            <c:spPr>
              <a:solidFill>
                <a:srgbClr val="D94149"/>
              </a:solidFill>
              <a:ln>
                <a:noFill/>
              </a:ln>
              <a:effectLst/>
            </c:spPr>
            <c:extLst>
              <c:ext xmlns:c16="http://schemas.microsoft.com/office/drawing/2014/chart" uri="{C3380CC4-5D6E-409C-BE32-E72D297353CC}">
                <c16:uniqueId val="{00000003-73B2-4810-B1C7-610FBAFE35A0}"/>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9545986900131577"/>
                      <c:h val="0.17478608217914701"/>
                    </c:manualLayout>
                  </c15:layout>
                </c:ext>
                <c:ext xmlns:c16="http://schemas.microsoft.com/office/drawing/2014/chart" uri="{C3380CC4-5D6E-409C-BE32-E72D297353CC}">
                  <c16:uniqueId val="{00000001-73B2-4810-B1C7-610FBAFE35A0}"/>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679154436749035"/>
                      <c:h val="0.17478608217914701"/>
                    </c:manualLayout>
                  </c15:layout>
                </c:ext>
                <c:ext xmlns:c16="http://schemas.microsoft.com/office/drawing/2014/chart" uri="{C3380CC4-5D6E-409C-BE32-E72D297353CC}">
                  <c16:uniqueId val="{00000003-73B2-4810-B1C7-610FBAFE35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Uomini </c:v>
                </c:pt>
                <c:pt idx="1">
                  <c:v>Donne</c:v>
                </c:pt>
              </c:strCache>
            </c:strRef>
          </c:cat>
          <c:val>
            <c:numRef>
              <c:f>Foglio1!$B$2:$B$3</c:f>
              <c:numCache>
                <c:formatCode>General</c:formatCode>
                <c:ptCount val="2"/>
                <c:pt idx="0">
                  <c:v>0.73</c:v>
                </c:pt>
                <c:pt idx="1">
                  <c:v>0.27</c:v>
                </c:pt>
              </c:numCache>
            </c:numRef>
          </c:val>
          <c:extLst>
            <c:ext xmlns:c16="http://schemas.microsoft.com/office/drawing/2014/chart" uri="{C3380CC4-5D6E-409C-BE32-E72D297353CC}">
              <c16:uniqueId val="{00000004-73B2-4810-B1C7-610FBAFE35A0}"/>
            </c:ext>
          </c:extLst>
        </c:ser>
        <c:dLbls>
          <c:showLegendKey val="0"/>
          <c:showVal val="0"/>
          <c:showCatName val="0"/>
          <c:showSerName val="0"/>
          <c:showPercent val="0"/>
          <c:showBubbleSize val="0"/>
        </c:dLbls>
        <c:gapWidth val="30"/>
        <c:overlap val="-27"/>
        <c:axId val="1498473967"/>
        <c:axId val="1498473135"/>
      </c:barChart>
      <c:catAx>
        <c:axId val="149847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IT"/>
          </a:p>
        </c:txPr>
        <c:crossAx val="1498473135"/>
        <c:crosses val="autoZero"/>
        <c:auto val="1"/>
        <c:lblAlgn val="ctr"/>
        <c:lblOffset val="100"/>
        <c:noMultiLvlLbl val="0"/>
      </c:catAx>
      <c:valAx>
        <c:axId val="1498473135"/>
        <c:scaling>
          <c:orientation val="minMax"/>
          <c:max val="0.9"/>
        </c:scaling>
        <c:delete val="1"/>
        <c:axPos val="l"/>
        <c:numFmt formatCode="General" sourceLinked="1"/>
        <c:majorTickMark val="out"/>
        <c:minorTickMark val="none"/>
        <c:tickLblPos val="nextTo"/>
        <c:crossAx val="1498473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51445090537791E-2"/>
          <c:y val="9.9580455257795769E-2"/>
          <c:w val="0.9578971098189244"/>
          <c:h val="0.66108353989961455"/>
        </c:manualLayout>
      </c:layout>
      <c:lineChart>
        <c:grouping val="standard"/>
        <c:varyColors val="0"/>
        <c:ser>
          <c:idx val="0"/>
          <c:order val="0"/>
          <c:tx>
            <c:strRef>
              <c:f>Foglio1!$B$1</c:f>
              <c:strCache>
                <c:ptCount val="1"/>
                <c:pt idx="0">
                  <c:v>andiamento società sportive affiliate (dato tutti tranne cusi da form o bilanci sociali)</c:v>
                </c:pt>
              </c:strCache>
            </c:strRef>
          </c:tx>
          <c:spPr>
            <a:ln w="57150" cap="rnd">
              <a:solidFill>
                <a:srgbClr val="2668B2"/>
              </a:solidFill>
              <a:round/>
            </a:ln>
            <a:effectLst/>
          </c:spPr>
          <c:marker>
            <c:symbol val="circle"/>
            <c:size val="3"/>
            <c:spPr>
              <a:solidFill>
                <a:srgbClr val="2668B2"/>
              </a:solidFill>
              <a:ln w="111125">
                <a:solidFill>
                  <a:srgbClr val="2668B2"/>
                </a:solidFill>
              </a:ln>
              <a:effectLst/>
            </c:spPr>
          </c:marker>
          <c:dLbls>
            <c:dLbl>
              <c:idx val="3"/>
              <c:layout>
                <c:manualLayout>
                  <c:x val="-4.6341961060402129E-2"/>
                  <c:y val="-0.101737770422357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E9-4F36-85C5-7CF73CB587BF}"/>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IT"/>
                </a:p>
              </c:txPr>
              <c:dLblPos val="t"/>
              <c:showLegendKey val="0"/>
              <c:showVal val="1"/>
              <c:showCatName val="0"/>
              <c:showSerName val="0"/>
              <c:showPercent val="0"/>
              <c:showBubbleSize val="0"/>
              <c:extLst>
                <c:ext xmlns:c16="http://schemas.microsoft.com/office/drawing/2014/chart" uri="{C3380CC4-5D6E-409C-BE32-E72D297353CC}">
                  <c16:uniqueId val="{00000000-117E-4BC0-8C49-65086E76CE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Foglio1!$A$2:$A$5</c:f>
              <c:numCache>
                <c:formatCode>General</c:formatCode>
                <c:ptCount val="4"/>
                <c:pt idx="0">
                  <c:v>2018</c:v>
                </c:pt>
                <c:pt idx="1">
                  <c:v>2019</c:v>
                </c:pt>
                <c:pt idx="2">
                  <c:v>2020</c:v>
                </c:pt>
                <c:pt idx="3">
                  <c:v>2021</c:v>
                </c:pt>
              </c:numCache>
            </c:numRef>
          </c:cat>
          <c:val>
            <c:numRef>
              <c:f>Foglio1!$B$2:$B$5</c:f>
              <c:numCache>
                <c:formatCode>General</c:formatCode>
                <c:ptCount val="4"/>
                <c:pt idx="0">
                  <c:v>98106</c:v>
                </c:pt>
                <c:pt idx="1">
                  <c:v>100354</c:v>
                </c:pt>
                <c:pt idx="2">
                  <c:v>97878</c:v>
                </c:pt>
                <c:pt idx="3">
                  <c:v>94485</c:v>
                </c:pt>
              </c:numCache>
            </c:numRef>
          </c:val>
          <c:smooth val="1"/>
          <c:extLst>
            <c:ext xmlns:c16="http://schemas.microsoft.com/office/drawing/2014/chart" uri="{C3380CC4-5D6E-409C-BE32-E72D297353CC}">
              <c16:uniqueId val="{00000001-117E-4BC0-8C49-65086E76CECC}"/>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IT"/>
          </a:p>
        </c:txPr>
        <c:crossAx val="1825516336"/>
        <c:crosses val="autoZero"/>
        <c:auto val="1"/>
        <c:lblAlgn val="ctr"/>
        <c:lblOffset val="100"/>
        <c:noMultiLvlLbl val="0"/>
      </c:catAx>
      <c:valAx>
        <c:axId val="1825516336"/>
        <c:scaling>
          <c:orientation val="minMax"/>
          <c:max val="110000"/>
          <c:min val="60000"/>
        </c:scaling>
        <c:delete val="1"/>
        <c:axPos val="l"/>
        <c:numFmt formatCode="General" sourceLinked="1"/>
        <c:majorTickMark val="out"/>
        <c:minorTickMark val="none"/>
        <c:tickLblPos val="nextTo"/>
        <c:crossAx val="182551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99EBD"/>
              </a:solidFill>
              <a:ln w="19050">
                <a:solidFill>
                  <a:schemeClr val="lt1"/>
                </a:solidFill>
              </a:ln>
              <a:effectLst/>
            </c:spPr>
            <c:extLst>
              <c:ext xmlns:c16="http://schemas.microsoft.com/office/drawing/2014/chart" uri="{C3380CC4-5D6E-409C-BE32-E72D297353CC}">
                <c16:uniqueId val="{00000001-D106-4765-8D79-CF941BFEC1BF}"/>
              </c:ext>
            </c:extLst>
          </c:dPt>
          <c:dPt>
            <c:idx val="1"/>
            <c:bubble3D val="0"/>
            <c:spPr>
              <a:solidFill>
                <a:srgbClr val="D94149"/>
              </a:solidFill>
              <a:ln w="19050">
                <a:solidFill>
                  <a:schemeClr val="lt1"/>
                </a:solidFill>
              </a:ln>
              <a:effectLst/>
            </c:spPr>
            <c:extLst>
              <c:ext xmlns:c16="http://schemas.microsoft.com/office/drawing/2014/chart" uri="{C3380CC4-5D6E-409C-BE32-E72D297353CC}">
                <c16:uniqueId val="{00000003-D106-4765-8D79-CF941BFEC1BF}"/>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D106-4765-8D79-CF941BFEC1BF}"/>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D106-4765-8D79-CF941BFEC1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uomini</c:v>
                </c:pt>
                <c:pt idx="1">
                  <c:v>donne</c:v>
                </c:pt>
              </c:strCache>
            </c:strRef>
          </c:cat>
          <c:val>
            <c:numRef>
              <c:f>Foglio1!$B$2:$B$3</c:f>
              <c:numCache>
                <c:formatCode>0.00</c:formatCode>
                <c:ptCount val="2"/>
                <c:pt idx="0">
                  <c:v>0.63</c:v>
                </c:pt>
                <c:pt idx="1">
                  <c:v>0.37</c:v>
                </c:pt>
              </c:numCache>
            </c:numRef>
          </c:val>
          <c:extLst>
            <c:ext xmlns:c16="http://schemas.microsoft.com/office/drawing/2014/chart" uri="{C3380CC4-5D6E-409C-BE32-E72D297353CC}">
              <c16:uniqueId val="{00000008-D106-4765-8D79-CF941BFEC1B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99EBD"/>
              </a:solidFill>
              <a:ln w="19050">
                <a:solidFill>
                  <a:schemeClr val="lt1"/>
                </a:solidFill>
              </a:ln>
              <a:effectLst/>
            </c:spPr>
            <c:extLst>
              <c:ext xmlns:c16="http://schemas.microsoft.com/office/drawing/2014/chart" uri="{C3380CC4-5D6E-409C-BE32-E72D297353CC}">
                <c16:uniqueId val="{00000001-23FB-4365-A8AC-59243BDA4FA4}"/>
              </c:ext>
            </c:extLst>
          </c:dPt>
          <c:dPt>
            <c:idx val="1"/>
            <c:bubble3D val="0"/>
            <c:spPr>
              <a:solidFill>
                <a:srgbClr val="D94149"/>
              </a:solidFill>
              <a:ln w="19050">
                <a:solidFill>
                  <a:schemeClr val="lt1"/>
                </a:solidFill>
              </a:ln>
              <a:effectLst/>
            </c:spPr>
            <c:extLst>
              <c:ext xmlns:c16="http://schemas.microsoft.com/office/drawing/2014/chart" uri="{C3380CC4-5D6E-409C-BE32-E72D297353CC}">
                <c16:uniqueId val="{00000003-23FB-4365-A8AC-59243BDA4FA4}"/>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23FB-4365-A8AC-59243BDA4FA4}"/>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23FB-4365-A8AC-59243BDA4F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uomini</c:v>
                </c:pt>
                <c:pt idx="1">
                  <c:v>donne</c:v>
                </c:pt>
              </c:strCache>
            </c:strRef>
          </c:cat>
          <c:val>
            <c:numRef>
              <c:f>Foglio1!$B$2:$B$3</c:f>
              <c:numCache>
                <c:formatCode>0.00</c:formatCode>
                <c:ptCount val="2"/>
                <c:pt idx="0">
                  <c:v>0.72</c:v>
                </c:pt>
                <c:pt idx="1">
                  <c:v>0.18</c:v>
                </c:pt>
              </c:numCache>
            </c:numRef>
          </c:val>
          <c:extLst>
            <c:ext xmlns:c16="http://schemas.microsoft.com/office/drawing/2014/chart" uri="{C3380CC4-5D6E-409C-BE32-E72D297353CC}">
              <c16:uniqueId val="{00000008-23FB-4365-A8AC-59243BDA4FA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TOT</c:v>
                </c:pt>
              </c:strCache>
            </c:strRef>
          </c:tx>
          <c:spPr>
            <a:ln w="57150" cap="rnd">
              <a:solidFill>
                <a:srgbClr val="2668B2"/>
              </a:solidFill>
              <a:round/>
            </a:ln>
            <a:effectLst/>
          </c:spPr>
          <c:marker>
            <c:symbol val="circle"/>
            <c:size val="3"/>
            <c:spPr>
              <a:solidFill>
                <a:srgbClr val="2668B2"/>
              </a:solidFill>
              <a:ln w="111125">
                <a:solidFill>
                  <a:srgbClr val="2668B2"/>
                </a:solidFill>
              </a:ln>
              <a:effectLst/>
            </c:spPr>
          </c:marker>
          <c:dLbls>
            <c:dLbl>
              <c:idx val="3"/>
              <c:layout>
                <c:manualLayout>
                  <c:x val="-6.0876951666364282E-2"/>
                  <c:y val="-0.108376467439543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C0-45F6-9D66-9F6B8558049A}"/>
                </c:ext>
              </c:extLst>
            </c:dLbl>
            <c:dLbl>
              <c:idx val="4"/>
              <c:layout>
                <c:manualLayout>
                  <c:x val="-6.1211936365263821E-2"/>
                  <c:y val="-0.1083764674395434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IT"/>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CA-4CD3-917E-55EB5D75D1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Foglio1!$A$2:$A$6</c:f>
              <c:numCache>
                <c:formatCode>General</c:formatCode>
                <c:ptCount val="5"/>
                <c:pt idx="0">
                  <c:v>2017</c:v>
                </c:pt>
                <c:pt idx="1">
                  <c:v>2018</c:v>
                </c:pt>
                <c:pt idx="2">
                  <c:v>2019</c:v>
                </c:pt>
                <c:pt idx="3">
                  <c:v>2020</c:v>
                </c:pt>
                <c:pt idx="4">
                  <c:v>2021</c:v>
                </c:pt>
              </c:numCache>
            </c:numRef>
          </c:cat>
          <c:val>
            <c:numRef>
              <c:f>Foglio1!$B$2:$B$6</c:f>
              <c:numCache>
                <c:formatCode>General</c:formatCode>
                <c:ptCount val="5"/>
                <c:pt idx="0" formatCode="#,##0">
                  <c:v>7700000</c:v>
                </c:pt>
                <c:pt idx="1">
                  <c:v>8200000</c:v>
                </c:pt>
                <c:pt idx="2">
                  <c:v>8900000</c:v>
                </c:pt>
                <c:pt idx="3">
                  <c:v>7600000</c:v>
                </c:pt>
                <c:pt idx="4">
                  <c:v>7400000</c:v>
                </c:pt>
              </c:numCache>
            </c:numRef>
          </c:val>
          <c:smooth val="1"/>
          <c:extLst>
            <c:ext xmlns:c16="http://schemas.microsoft.com/office/drawing/2014/chart" uri="{C3380CC4-5D6E-409C-BE32-E72D297353CC}">
              <c16:uniqueId val="{00000000-60CA-4CD3-917E-55EB5D75D1E6}"/>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IT"/>
          </a:p>
        </c:txPr>
        <c:crossAx val="1825516336"/>
        <c:crosses val="autoZero"/>
        <c:auto val="1"/>
        <c:lblAlgn val="ctr"/>
        <c:lblOffset val="100"/>
        <c:noMultiLvlLbl val="0"/>
      </c:catAx>
      <c:valAx>
        <c:axId val="1825516336"/>
        <c:scaling>
          <c:orientation val="minMax"/>
          <c:max val="11000000"/>
          <c:min val="6000000"/>
        </c:scaling>
        <c:delete val="1"/>
        <c:axPos val="l"/>
        <c:numFmt formatCode="#,##0" sourceLinked="1"/>
        <c:majorTickMark val="out"/>
        <c:minorTickMark val="none"/>
        <c:tickLblPos val="nextTo"/>
        <c:crossAx val="182551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2668B2"/>
              </a:solidFill>
              <a:ln w="19050">
                <a:solidFill>
                  <a:schemeClr val="lt1"/>
                </a:solidFill>
              </a:ln>
              <a:effectLst/>
            </c:spPr>
            <c:extLst>
              <c:ext xmlns:c16="http://schemas.microsoft.com/office/drawing/2014/chart" uri="{C3380CC4-5D6E-409C-BE32-E72D297353CC}">
                <c16:uniqueId val="{00000001-2F38-4177-822E-4939F93224D7}"/>
              </c:ext>
            </c:extLst>
          </c:dPt>
          <c:dPt>
            <c:idx val="1"/>
            <c:bubble3D val="0"/>
            <c:spPr>
              <a:solidFill>
                <a:srgbClr val="D94149"/>
              </a:solidFill>
              <a:ln w="19050">
                <a:solidFill>
                  <a:schemeClr val="lt1"/>
                </a:solidFill>
              </a:ln>
              <a:effectLst/>
            </c:spPr>
            <c:extLst>
              <c:ext xmlns:c16="http://schemas.microsoft.com/office/drawing/2014/chart" uri="{C3380CC4-5D6E-409C-BE32-E72D297353CC}">
                <c16:uniqueId val="{00000003-2F38-4177-822E-4939F93224D7}"/>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2F38-4177-822E-4939F93224D7}"/>
              </c:ext>
            </c:extLst>
          </c:dPt>
          <c:dPt>
            <c:idx val="3"/>
            <c:bubble3D val="0"/>
            <c:spPr>
              <a:solidFill>
                <a:srgbClr val="499EBD"/>
              </a:solidFill>
              <a:ln w="19050">
                <a:solidFill>
                  <a:schemeClr val="lt1"/>
                </a:solidFill>
              </a:ln>
              <a:effectLst/>
            </c:spPr>
            <c:extLst>
              <c:ext xmlns:c16="http://schemas.microsoft.com/office/drawing/2014/chart" uri="{C3380CC4-5D6E-409C-BE32-E72D297353CC}">
                <c16:uniqueId val="{00000007-2F38-4177-822E-4939F93224D7}"/>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2F38-4177-822E-4939F93224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Foglio1!$A$2:$A$6</c:f>
              <c:strCache>
                <c:ptCount val="5"/>
                <c:pt idx="0">
                  <c:v>3-10 anni</c:v>
                </c:pt>
                <c:pt idx="1">
                  <c:v>11-19 anni</c:v>
                </c:pt>
                <c:pt idx="2">
                  <c:v>20-34 anni</c:v>
                </c:pt>
                <c:pt idx="3">
                  <c:v>35-59 anni</c:v>
                </c:pt>
                <c:pt idx="4">
                  <c:v>over 60 anni</c:v>
                </c:pt>
              </c:strCache>
            </c:strRef>
          </c:cat>
          <c:val>
            <c:numRef>
              <c:f>Foglio1!$B$2:$B$6</c:f>
              <c:numCache>
                <c:formatCode>0%</c:formatCode>
                <c:ptCount val="5"/>
                <c:pt idx="0">
                  <c:v>0.14000000000000001</c:v>
                </c:pt>
                <c:pt idx="1">
                  <c:v>0.15368280670135215</c:v>
                </c:pt>
                <c:pt idx="2" formatCode="0.00">
                  <c:v>0.22818268422879839</c:v>
                </c:pt>
                <c:pt idx="3" formatCode="0.00">
                  <c:v>0.32</c:v>
                </c:pt>
                <c:pt idx="4" formatCode="0.00">
                  <c:v>0.16201821400810795</c:v>
                </c:pt>
              </c:numCache>
            </c:numRef>
          </c:val>
          <c:extLst>
            <c:ext xmlns:c16="http://schemas.microsoft.com/office/drawing/2014/chart" uri="{C3380CC4-5D6E-409C-BE32-E72D297353CC}">
              <c16:uniqueId val="{00000008-2F38-4177-822E-4939F93224D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Serie 1</c:v>
                </c:pt>
              </c:strCache>
            </c:strRef>
          </c:tx>
          <c:spPr>
            <a:solidFill>
              <a:schemeClr val="bg1">
                <a:lumMod val="85000"/>
              </a:schemeClr>
            </a:solidFill>
            <a:ln>
              <a:noFill/>
            </a:ln>
            <a:effectLst/>
          </c:spPr>
          <c:invertIfNegative val="0"/>
          <c:dPt>
            <c:idx val="2"/>
            <c:invertIfNegative val="0"/>
            <c:bubble3D val="0"/>
            <c:spPr>
              <a:solidFill>
                <a:srgbClr val="D94149"/>
              </a:solidFill>
              <a:ln>
                <a:solidFill>
                  <a:schemeClr val="bg1">
                    <a:lumMod val="50000"/>
                  </a:schemeClr>
                </a:solidFill>
              </a:ln>
              <a:effectLst/>
            </c:spPr>
            <c:extLst>
              <c:ext xmlns:c16="http://schemas.microsoft.com/office/drawing/2014/chart" uri="{C3380CC4-5D6E-409C-BE32-E72D297353CC}">
                <c16:uniqueId val="{00000008-3660-4652-9960-B4534A66F622}"/>
              </c:ext>
            </c:extLst>
          </c:dPt>
          <c:dPt>
            <c:idx val="4"/>
            <c:invertIfNegative val="0"/>
            <c:bubble3D val="0"/>
            <c:spPr>
              <a:solidFill>
                <a:srgbClr val="D94149"/>
              </a:solidFill>
              <a:ln>
                <a:solidFill>
                  <a:schemeClr val="bg1">
                    <a:lumMod val="50000"/>
                  </a:schemeClr>
                </a:solidFill>
              </a:ln>
              <a:effectLst/>
            </c:spPr>
            <c:extLst>
              <c:ext xmlns:c16="http://schemas.microsoft.com/office/drawing/2014/chart" uri="{C3380CC4-5D6E-409C-BE32-E72D297353CC}">
                <c16:uniqueId val="{00000004-3660-4652-9960-B4534A66F622}"/>
              </c:ext>
            </c:extLst>
          </c:dPt>
          <c:dPt>
            <c:idx val="5"/>
            <c:invertIfNegative val="0"/>
            <c:bubble3D val="0"/>
            <c:spPr>
              <a:solidFill>
                <a:srgbClr val="D94149"/>
              </a:solidFill>
              <a:ln>
                <a:solidFill>
                  <a:schemeClr val="bg1">
                    <a:lumMod val="50000"/>
                  </a:schemeClr>
                </a:solidFill>
              </a:ln>
              <a:effectLst/>
            </c:spPr>
            <c:extLst>
              <c:ext xmlns:c16="http://schemas.microsoft.com/office/drawing/2014/chart" uri="{C3380CC4-5D6E-409C-BE32-E72D297353CC}">
                <c16:uniqueId val="{00000005-3660-4652-9960-B4534A66F622}"/>
              </c:ext>
            </c:extLst>
          </c:dPt>
          <c:dPt>
            <c:idx val="9"/>
            <c:invertIfNegative val="0"/>
            <c:bubble3D val="0"/>
            <c:spPr>
              <a:solidFill>
                <a:srgbClr val="D94149"/>
              </a:solidFill>
              <a:ln>
                <a:solidFill>
                  <a:schemeClr val="bg1">
                    <a:lumMod val="50000"/>
                  </a:schemeClr>
                </a:solidFill>
              </a:ln>
              <a:effectLst/>
            </c:spPr>
            <c:extLst>
              <c:ext xmlns:c16="http://schemas.microsoft.com/office/drawing/2014/chart" uri="{C3380CC4-5D6E-409C-BE32-E72D297353CC}">
                <c16:uniqueId val="{00000006-3660-4652-9960-B4534A66F622}"/>
              </c:ext>
            </c:extLst>
          </c:dPt>
          <c:dPt>
            <c:idx val="14"/>
            <c:invertIfNegative val="0"/>
            <c:bubble3D val="0"/>
            <c:spPr>
              <a:solidFill>
                <a:srgbClr val="D94149"/>
              </a:solidFill>
              <a:ln>
                <a:solidFill>
                  <a:schemeClr val="bg1">
                    <a:lumMod val="50000"/>
                  </a:schemeClr>
                </a:solidFill>
              </a:ln>
              <a:effectLst/>
            </c:spPr>
            <c:extLst>
              <c:ext xmlns:c16="http://schemas.microsoft.com/office/drawing/2014/chart" uri="{C3380CC4-5D6E-409C-BE32-E72D297353CC}">
                <c16:uniqueId val="{00000007-3660-4652-9960-B4534A66F62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Foglio1!$A$2:$A$16</c:f>
              <c:strCache>
                <c:ptCount val="15"/>
                <c:pt idx="0">
                  <c:v>18-34</c:v>
                </c:pt>
                <c:pt idx="1">
                  <c:v>35-49</c:v>
                </c:pt>
                <c:pt idx="2">
                  <c:v>50-69</c:v>
                </c:pt>
                <c:pt idx="3">
                  <c:v>uomini</c:v>
                </c:pt>
                <c:pt idx="4">
                  <c:v>donne</c:v>
                </c:pt>
                <c:pt idx="5">
                  <c:v>nessuna / elementare</c:v>
                </c:pt>
                <c:pt idx="6">
                  <c:v>media inferiore</c:v>
                </c:pt>
                <c:pt idx="7">
                  <c:v>media superiore</c:v>
                </c:pt>
                <c:pt idx="8">
                  <c:v>laurea</c:v>
                </c:pt>
                <c:pt idx="9">
                  <c:v>molte</c:v>
                </c:pt>
                <c:pt idx="10">
                  <c:v>qualche</c:v>
                </c:pt>
                <c:pt idx="11">
                  <c:v>nessuna</c:v>
                </c:pt>
                <c:pt idx="12">
                  <c:v>nord</c:v>
                </c:pt>
                <c:pt idx="13">
                  <c:v>centro</c:v>
                </c:pt>
                <c:pt idx="14">
                  <c:v>sud e isole</c:v>
                </c:pt>
              </c:strCache>
            </c:strRef>
          </c:cat>
          <c:val>
            <c:numRef>
              <c:f>Foglio1!$B$2:$B$16</c:f>
              <c:numCache>
                <c:formatCode>0.0</c:formatCode>
                <c:ptCount val="15"/>
                <c:pt idx="0">
                  <c:v>28.1</c:v>
                </c:pt>
                <c:pt idx="1">
                  <c:v>29.4</c:v>
                </c:pt>
                <c:pt idx="2">
                  <c:v>35.200000000000003</c:v>
                </c:pt>
                <c:pt idx="3">
                  <c:v>27.2</c:v>
                </c:pt>
                <c:pt idx="4">
                  <c:v>35.700000000000003</c:v>
                </c:pt>
                <c:pt idx="5">
                  <c:v>49.6</c:v>
                </c:pt>
                <c:pt idx="6">
                  <c:v>33.6</c:v>
                </c:pt>
                <c:pt idx="7">
                  <c:v>30</c:v>
                </c:pt>
                <c:pt idx="8">
                  <c:v>29.5</c:v>
                </c:pt>
                <c:pt idx="9">
                  <c:v>43.8</c:v>
                </c:pt>
                <c:pt idx="10">
                  <c:v>34.4</c:v>
                </c:pt>
                <c:pt idx="11">
                  <c:v>28.3</c:v>
                </c:pt>
                <c:pt idx="12">
                  <c:v>17.8</c:v>
                </c:pt>
                <c:pt idx="13">
                  <c:v>28.3</c:v>
                </c:pt>
                <c:pt idx="14">
                  <c:v>43.2</c:v>
                </c:pt>
              </c:numCache>
            </c:numRef>
          </c:val>
          <c:extLst>
            <c:ext xmlns:c16="http://schemas.microsoft.com/office/drawing/2014/chart" uri="{C3380CC4-5D6E-409C-BE32-E72D297353CC}">
              <c16:uniqueId val="{00000000-3660-4652-9960-B4534A66F622}"/>
            </c:ext>
          </c:extLst>
        </c:ser>
        <c:dLbls>
          <c:showLegendKey val="0"/>
          <c:showVal val="0"/>
          <c:showCatName val="0"/>
          <c:showSerName val="0"/>
          <c:showPercent val="0"/>
          <c:showBubbleSize val="0"/>
        </c:dLbls>
        <c:gapWidth val="127"/>
        <c:overlap val="-27"/>
        <c:axId val="461389663"/>
        <c:axId val="461390079"/>
      </c:barChart>
      <c:catAx>
        <c:axId val="461389663"/>
        <c:scaling>
          <c:orientation val="minMax"/>
        </c:scaling>
        <c:delete val="1"/>
        <c:axPos val="b"/>
        <c:numFmt formatCode="General" sourceLinked="1"/>
        <c:majorTickMark val="none"/>
        <c:minorTickMark val="none"/>
        <c:tickLblPos val="nextTo"/>
        <c:crossAx val="461390079"/>
        <c:crosses val="autoZero"/>
        <c:auto val="1"/>
        <c:lblAlgn val="ctr"/>
        <c:lblOffset val="100"/>
        <c:noMultiLvlLbl val="0"/>
      </c:catAx>
      <c:valAx>
        <c:axId val="461390079"/>
        <c:scaling>
          <c:orientation val="minMax"/>
        </c:scaling>
        <c:delete val="1"/>
        <c:axPos val="l"/>
        <c:numFmt formatCode="0.0" sourceLinked="1"/>
        <c:majorTickMark val="none"/>
        <c:minorTickMark val="none"/>
        <c:tickLblPos val="nextTo"/>
        <c:crossAx val="46138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99EBD"/>
              </a:solidFill>
              <a:ln w="19050">
                <a:solidFill>
                  <a:schemeClr val="lt1"/>
                </a:solidFill>
              </a:ln>
              <a:effectLst/>
            </c:spPr>
            <c:extLst>
              <c:ext xmlns:c16="http://schemas.microsoft.com/office/drawing/2014/chart" uri="{C3380CC4-5D6E-409C-BE32-E72D297353CC}">
                <c16:uniqueId val="{00000001-0BD4-47A8-9D85-10529EE4C528}"/>
              </c:ext>
            </c:extLst>
          </c:dPt>
          <c:dPt>
            <c:idx val="1"/>
            <c:bubble3D val="0"/>
            <c:spPr>
              <a:solidFill>
                <a:srgbClr val="D94149"/>
              </a:solidFill>
              <a:ln w="19050">
                <a:solidFill>
                  <a:schemeClr val="lt1"/>
                </a:solidFill>
              </a:ln>
              <a:effectLst/>
            </c:spPr>
            <c:extLst>
              <c:ext xmlns:c16="http://schemas.microsoft.com/office/drawing/2014/chart" uri="{C3380CC4-5D6E-409C-BE32-E72D297353CC}">
                <c16:uniqueId val="{00000003-0BD4-47A8-9D85-10529EE4C528}"/>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0BD4-47A8-9D85-10529EE4C528}"/>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0BD4-47A8-9D85-10529EE4C52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uomini</c:v>
                </c:pt>
                <c:pt idx="1">
                  <c:v>donne</c:v>
                </c:pt>
              </c:strCache>
            </c:strRef>
          </c:cat>
          <c:val>
            <c:numRef>
              <c:f>Foglio1!$B$2:$B$3</c:f>
              <c:numCache>
                <c:formatCode>0.00</c:formatCode>
                <c:ptCount val="2"/>
                <c:pt idx="0">
                  <c:v>0.69</c:v>
                </c:pt>
                <c:pt idx="1">
                  <c:v>0.31</c:v>
                </c:pt>
              </c:numCache>
            </c:numRef>
          </c:val>
          <c:extLst>
            <c:ext xmlns:c16="http://schemas.microsoft.com/office/drawing/2014/chart" uri="{C3380CC4-5D6E-409C-BE32-E72D297353CC}">
              <c16:uniqueId val="{00000008-0BD4-47A8-9D85-10529EE4C52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008452"/>
              </a:solidFill>
              <a:ln w="19050">
                <a:solidFill>
                  <a:schemeClr val="lt1"/>
                </a:solidFill>
              </a:ln>
              <a:effectLst/>
            </c:spPr>
            <c:extLst>
              <c:ext xmlns:c16="http://schemas.microsoft.com/office/drawing/2014/chart" uri="{C3380CC4-5D6E-409C-BE32-E72D297353CC}">
                <c16:uniqueId val="{00000001-5E94-48E1-96C5-FA2CD2C7F26A}"/>
              </c:ext>
            </c:extLst>
          </c:dPt>
          <c:dPt>
            <c:idx val="1"/>
            <c:bubble3D val="0"/>
            <c:spPr>
              <a:solidFill>
                <a:srgbClr val="8CBA84"/>
              </a:solidFill>
              <a:ln w="19050">
                <a:solidFill>
                  <a:schemeClr val="lt1"/>
                </a:solidFill>
              </a:ln>
              <a:effectLst/>
            </c:spPr>
            <c:extLst>
              <c:ext xmlns:c16="http://schemas.microsoft.com/office/drawing/2014/chart" uri="{C3380CC4-5D6E-409C-BE32-E72D297353CC}">
                <c16:uniqueId val="{00000003-5E94-48E1-96C5-FA2CD2C7F26A}"/>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5E94-48E1-96C5-FA2CD2C7F26A}"/>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5E94-48E1-96C5-FA2CD2C7F2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900"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Foglio1!$A$2:$A$3</c:f>
              <c:strCache>
                <c:ptCount val="2"/>
                <c:pt idx="0">
                  <c:v>(di cui) gare</c:v>
                </c:pt>
                <c:pt idx="1">
                  <c:v>(di cui) altri eventi sportivi</c:v>
                </c:pt>
              </c:strCache>
            </c:strRef>
          </c:cat>
          <c:val>
            <c:numRef>
              <c:f>Foglio1!$B$2:$B$3</c:f>
              <c:numCache>
                <c:formatCode>0.00</c:formatCode>
                <c:ptCount val="2"/>
                <c:pt idx="0">
                  <c:v>0.85</c:v>
                </c:pt>
                <c:pt idx="1">
                  <c:v>0.15</c:v>
                </c:pt>
              </c:numCache>
            </c:numRef>
          </c:val>
          <c:extLst>
            <c:ext xmlns:c16="http://schemas.microsoft.com/office/drawing/2014/chart" uri="{C3380CC4-5D6E-409C-BE32-E72D297353CC}">
              <c16:uniqueId val="{00000008-5E94-48E1-96C5-FA2CD2C7F26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TOT</c:v>
                </c:pt>
              </c:strCache>
            </c:strRef>
          </c:tx>
          <c:spPr>
            <a:ln w="57150" cap="rnd">
              <a:solidFill>
                <a:srgbClr val="2668B2"/>
              </a:solidFill>
              <a:round/>
            </a:ln>
            <a:effectLst/>
          </c:spPr>
          <c:marker>
            <c:symbol val="circle"/>
            <c:size val="3"/>
            <c:spPr>
              <a:solidFill>
                <a:srgbClr val="2668B2"/>
              </a:solidFill>
              <a:ln w="111125">
                <a:solidFill>
                  <a:srgbClr val="2668B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Foglio1!$B$2:$B$6</c:f>
              <c:numCache>
                <c:formatCode>General</c:formatCode>
                <c:ptCount val="5"/>
                <c:pt idx="0">
                  <c:v>277447</c:v>
                </c:pt>
                <c:pt idx="1">
                  <c:v>299243</c:v>
                </c:pt>
                <c:pt idx="2">
                  <c:v>196931</c:v>
                </c:pt>
                <c:pt idx="3">
                  <c:v>96751</c:v>
                </c:pt>
                <c:pt idx="4">
                  <c:v>84845</c:v>
                </c:pt>
              </c:numCache>
            </c:numRef>
          </c:val>
          <c:smooth val="1"/>
          <c:extLst>
            <c:ext xmlns:c16="http://schemas.microsoft.com/office/drawing/2014/chart" uri="{C3380CC4-5D6E-409C-BE32-E72D297353CC}">
              <c16:uniqueId val="{00000003-69F7-407D-B619-A6426CBCB46F}"/>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IT"/>
          </a:p>
        </c:txPr>
        <c:crossAx val="1825516336"/>
        <c:crosses val="autoZero"/>
        <c:auto val="1"/>
        <c:lblAlgn val="ctr"/>
        <c:lblOffset val="100"/>
        <c:noMultiLvlLbl val="0"/>
      </c:catAx>
      <c:valAx>
        <c:axId val="1825516336"/>
        <c:scaling>
          <c:orientation val="minMax"/>
        </c:scaling>
        <c:delete val="1"/>
        <c:axPos val="l"/>
        <c:numFmt formatCode="General" sourceLinked="1"/>
        <c:majorTickMark val="none"/>
        <c:minorTickMark val="none"/>
        <c:tickLblPos val="nextTo"/>
        <c:crossAx val="182551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0.13040625"/>
          <c:w val="0.95416666666666672"/>
          <c:h val="0.77876187916925255"/>
        </c:manualLayout>
      </c:layout>
      <c:barChart>
        <c:barDir val="col"/>
        <c:grouping val="stacked"/>
        <c:varyColors val="0"/>
        <c:ser>
          <c:idx val="0"/>
          <c:order val="0"/>
          <c:tx>
            <c:strRef>
              <c:f>Foglio1!$B$1</c:f>
              <c:strCache>
                <c:ptCount val="1"/>
                <c:pt idx="0">
                  <c:v>Serie 1</c:v>
                </c:pt>
              </c:strCache>
            </c:strRef>
          </c:tx>
          <c:spPr>
            <a:solidFill>
              <a:schemeClr val="tx1">
                <a:lumMod val="65000"/>
                <a:lumOff val="35000"/>
              </a:schemeClr>
            </a:solidFill>
            <a:ln>
              <a:solidFill>
                <a:schemeClr val="bg1"/>
              </a:solidFill>
            </a:ln>
            <a:effectLst/>
          </c:spPr>
          <c:invertIfNegative val="0"/>
          <c:dPt>
            <c:idx val="0"/>
            <c:invertIfNegative val="0"/>
            <c:bubble3D val="0"/>
            <c:spPr>
              <a:solidFill>
                <a:srgbClr val="2668B2"/>
              </a:solidFill>
              <a:ln>
                <a:solidFill>
                  <a:schemeClr val="bg1"/>
                </a:solidFill>
              </a:ln>
              <a:effectLst/>
            </c:spPr>
            <c:extLst>
              <c:ext xmlns:c16="http://schemas.microsoft.com/office/drawing/2014/chart" uri="{C3380CC4-5D6E-409C-BE32-E72D297353CC}">
                <c16:uniqueId val="{00000006-4879-4E3F-9E48-DF818E5F59A7}"/>
              </c:ext>
            </c:extLst>
          </c:dPt>
          <c:dPt>
            <c:idx val="1"/>
            <c:invertIfNegative val="0"/>
            <c:bubble3D val="0"/>
            <c:spPr>
              <a:solidFill>
                <a:srgbClr val="2668B2"/>
              </a:solidFill>
              <a:ln>
                <a:solidFill>
                  <a:schemeClr val="bg1"/>
                </a:solidFill>
              </a:ln>
              <a:effectLst/>
            </c:spPr>
            <c:extLst>
              <c:ext xmlns:c16="http://schemas.microsoft.com/office/drawing/2014/chart" uri="{C3380CC4-5D6E-409C-BE32-E72D297353CC}">
                <c16:uniqueId val="{00000007-4879-4E3F-9E48-DF818E5F59A7}"/>
              </c:ext>
            </c:extLst>
          </c:dPt>
          <c:dPt>
            <c:idx val="2"/>
            <c:invertIfNegative val="0"/>
            <c:bubble3D val="0"/>
            <c:spPr>
              <a:solidFill>
                <a:srgbClr val="499EBD"/>
              </a:solidFill>
              <a:ln>
                <a:solidFill>
                  <a:schemeClr val="bg1"/>
                </a:solidFill>
              </a:ln>
              <a:effectLst/>
            </c:spPr>
            <c:extLst>
              <c:ext xmlns:c16="http://schemas.microsoft.com/office/drawing/2014/chart" uri="{C3380CC4-5D6E-409C-BE32-E72D297353CC}">
                <c16:uniqueId val="{00000001-A2EE-4440-B0D4-68EA8327060C}"/>
              </c:ext>
            </c:extLst>
          </c:dPt>
          <c:dPt>
            <c:idx val="3"/>
            <c:invertIfNegative val="0"/>
            <c:bubble3D val="0"/>
            <c:spPr>
              <a:solidFill>
                <a:srgbClr val="499EBD"/>
              </a:solidFill>
              <a:ln>
                <a:solidFill>
                  <a:schemeClr val="bg1"/>
                </a:solidFill>
              </a:ln>
              <a:effectLst/>
            </c:spPr>
            <c:extLst>
              <c:ext xmlns:c16="http://schemas.microsoft.com/office/drawing/2014/chart" uri="{C3380CC4-5D6E-409C-BE32-E72D297353CC}">
                <c16:uniqueId val="{00000002-A2EE-4440-B0D4-68EA8327060C}"/>
              </c:ext>
            </c:extLst>
          </c:dPt>
          <c:dPt>
            <c:idx val="4"/>
            <c:invertIfNegative val="0"/>
            <c:bubble3D val="0"/>
            <c:spPr>
              <a:solidFill>
                <a:srgbClr val="499EBD"/>
              </a:solidFill>
              <a:ln>
                <a:solidFill>
                  <a:schemeClr val="bg1"/>
                </a:solidFill>
              </a:ln>
              <a:effectLst/>
            </c:spPr>
            <c:extLst>
              <c:ext xmlns:c16="http://schemas.microsoft.com/office/drawing/2014/chart" uri="{C3380CC4-5D6E-409C-BE32-E72D297353CC}">
                <c16:uniqueId val="{00000003-A2EE-4440-B0D4-68EA8327060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nord ovest</c:v>
                </c:pt>
                <c:pt idx="1">
                  <c:v>nord est</c:v>
                </c:pt>
                <c:pt idx="2">
                  <c:v>centro</c:v>
                </c:pt>
                <c:pt idx="3">
                  <c:v>sud</c:v>
                </c:pt>
                <c:pt idx="4">
                  <c:v>isole</c:v>
                </c:pt>
              </c:strCache>
            </c:strRef>
          </c:cat>
          <c:val>
            <c:numRef>
              <c:f>Foglio1!$B$2:$B$6</c:f>
              <c:numCache>
                <c:formatCode>General</c:formatCode>
                <c:ptCount val="5"/>
                <c:pt idx="0" formatCode="#,##0.00">
                  <c:v>0.46</c:v>
                </c:pt>
                <c:pt idx="1">
                  <c:v>0.27</c:v>
                </c:pt>
                <c:pt idx="2">
                  <c:v>0.11</c:v>
                </c:pt>
                <c:pt idx="3">
                  <c:v>0.11</c:v>
                </c:pt>
                <c:pt idx="4">
                  <c:v>7.0000000000000007E-2</c:v>
                </c:pt>
              </c:numCache>
            </c:numRef>
          </c:val>
          <c:extLst>
            <c:ext xmlns:c16="http://schemas.microsoft.com/office/drawing/2014/chart" uri="{C3380CC4-5D6E-409C-BE32-E72D297353CC}">
              <c16:uniqueId val="{00000000-A2EE-4440-B0D4-68EA8327060C}"/>
            </c:ext>
          </c:extLst>
        </c:ser>
        <c:dLbls>
          <c:showLegendKey val="0"/>
          <c:showVal val="0"/>
          <c:showCatName val="0"/>
          <c:showSerName val="0"/>
          <c:showPercent val="0"/>
          <c:showBubbleSize val="0"/>
        </c:dLbls>
        <c:gapWidth val="49"/>
        <c:overlap val="100"/>
        <c:axId val="974142304"/>
        <c:axId val="974138976"/>
      </c:barChart>
      <c:catAx>
        <c:axId val="9741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IT"/>
          </a:p>
        </c:txPr>
        <c:crossAx val="974138976"/>
        <c:crosses val="autoZero"/>
        <c:auto val="1"/>
        <c:lblAlgn val="ctr"/>
        <c:lblOffset val="100"/>
        <c:noMultiLvlLbl val="0"/>
      </c:catAx>
      <c:valAx>
        <c:axId val="974138976"/>
        <c:scaling>
          <c:orientation val="minMax"/>
        </c:scaling>
        <c:delete val="1"/>
        <c:axPos val="l"/>
        <c:numFmt formatCode="#,##0.00" sourceLinked="1"/>
        <c:majorTickMark val="none"/>
        <c:minorTickMark val="none"/>
        <c:tickLblPos val="nextTo"/>
        <c:crossAx val="97414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07572167602403E-2"/>
          <c:y val="4.1055547832945946E-2"/>
          <c:w val="0.91866033645301426"/>
          <c:h val="0.91788890433410808"/>
        </c:manualLayout>
      </c:layout>
      <c:barChart>
        <c:barDir val="bar"/>
        <c:grouping val="clustered"/>
        <c:varyColors val="0"/>
        <c:ser>
          <c:idx val="0"/>
          <c:order val="0"/>
          <c:tx>
            <c:strRef>
              <c:f>Foglio1!$B$1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Foglio1!$A$2:$A$21</c:f>
              <c:strCache>
                <c:ptCount val="20"/>
                <c:pt idx="0">
                  <c:v>Emilia-Romagna</c:v>
                </c:pt>
                <c:pt idx="1">
                  <c:v>Lombardia</c:v>
                </c:pt>
                <c:pt idx="2">
                  <c:v>Molise</c:v>
                </c:pt>
                <c:pt idx="3">
                  <c:v>Abruzzo</c:v>
                </c:pt>
                <c:pt idx="4">
                  <c:v>Piemonte</c:v>
                </c:pt>
                <c:pt idx="5">
                  <c:v>Umbria</c:v>
                </c:pt>
                <c:pt idx="6">
                  <c:v>Veneto</c:v>
                </c:pt>
                <c:pt idx="7">
                  <c:v>Marche</c:v>
                </c:pt>
                <c:pt idx="8">
                  <c:v>Friuli-Venezia Giulia</c:v>
                </c:pt>
                <c:pt idx="9">
                  <c:v>Sicilia</c:v>
                </c:pt>
                <c:pt idx="10">
                  <c:v>Basilicata</c:v>
                </c:pt>
                <c:pt idx="11">
                  <c:v>Liguria</c:v>
                </c:pt>
                <c:pt idx="12">
                  <c:v>Lazio</c:v>
                </c:pt>
                <c:pt idx="13">
                  <c:v>Toscana</c:v>
                </c:pt>
                <c:pt idx="14">
                  <c:v>Campania</c:v>
                </c:pt>
                <c:pt idx="15">
                  <c:v>Calabria</c:v>
                </c:pt>
                <c:pt idx="16">
                  <c:v>Puglia</c:v>
                </c:pt>
                <c:pt idx="17">
                  <c:v>Sardegna</c:v>
                </c:pt>
                <c:pt idx="18">
                  <c:v>Valle d'Aosta</c:v>
                </c:pt>
                <c:pt idx="19">
                  <c:v>Trentino-Alto Adige</c:v>
                </c:pt>
              </c:strCache>
            </c:strRef>
          </c:cat>
          <c:val>
            <c:numRef>
              <c:f>Foglio1!$B$2:$B$21</c:f>
              <c:numCache>
                <c:formatCode>0</c:formatCode>
                <c:ptCount val="20"/>
                <c:pt idx="0">
                  <c:v>340.85350113813388</c:v>
                </c:pt>
                <c:pt idx="1">
                  <c:v>315.33221221457484</c:v>
                </c:pt>
                <c:pt idx="2">
                  <c:v>235.58219755200864</c:v>
                </c:pt>
                <c:pt idx="3">
                  <c:v>153.41613931504483</c:v>
                </c:pt>
                <c:pt idx="4">
                  <c:v>142.93511785092181</c:v>
                </c:pt>
                <c:pt idx="5">
                  <c:v>141.34941575574823</c:v>
                </c:pt>
                <c:pt idx="6">
                  <c:v>120.09146726436376</c:v>
                </c:pt>
                <c:pt idx="7">
                  <c:v>119.34575970154162</c:v>
                </c:pt>
                <c:pt idx="8">
                  <c:v>117.18081174647851</c:v>
                </c:pt>
                <c:pt idx="9">
                  <c:v>103.44752896405849</c:v>
                </c:pt>
                <c:pt idx="10">
                  <c:v>73.889025720418005</c:v>
                </c:pt>
                <c:pt idx="11">
                  <c:v>70.981360427427205</c:v>
                </c:pt>
                <c:pt idx="12">
                  <c:v>64.704760471655362</c:v>
                </c:pt>
                <c:pt idx="13">
                  <c:v>61.4207005169621</c:v>
                </c:pt>
                <c:pt idx="14">
                  <c:v>53.249326870912505</c:v>
                </c:pt>
                <c:pt idx="15">
                  <c:v>51.068369813063747</c:v>
                </c:pt>
                <c:pt idx="16">
                  <c:v>50.662471888974039</c:v>
                </c:pt>
                <c:pt idx="17">
                  <c:v>46.226493353200169</c:v>
                </c:pt>
                <c:pt idx="18">
                  <c:v>37.296188491693492</c:v>
                </c:pt>
                <c:pt idx="19">
                  <c:v>28.202150042859845</c:v>
                </c:pt>
              </c:numCache>
            </c:numRef>
          </c:val>
          <c:extLst>
            <c:ext xmlns:c16="http://schemas.microsoft.com/office/drawing/2014/chart" uri="{C3380CC4-5D6E-409C-BE32-E72D297353CC}">
              <c16:uniqueId val="{00000000-30B5-452A-9CEE-476E43B6DCE8}"/>
            </c:ext>
          </c:extLst>
        </c:ser>
        <c:dLbls>
          <c:showLegendKey val="0"/>
          <c:showVal val="0"/>
          <c:showCatName val="0"/>
          <c:showSerName val="0"/>
          <c:showPercent val="0"/>
          <c:showBubbleSize val="0"/>
        </c:dLbls>
        <c:gapWidth val="56"/>
        <c:axId val="1386456383"/>
        <c:axId val="1386443903"/>
      </c:barChart>
      <c:catAx>
        <c:axId val="1386456383"/>
        <c:scaling>
          <c:orientation val="maxMin"/>
        </c:scaling>
        <c:delete val="1"/>
        <c:axPos val="l"/>
        <c:numFmt formatCode="General" sourceLinked="1"/>
        <c:majorTickMark val="none"/>
        <c:minorTickMark val="none"/>
        <c:tickLblPos val="nextTo"/>
        <c:crossAx val="1386443903"/>
        <c:crosses val="autoZero"/>
        <c:auto val="1"/>
        <c:lblAlgn val="ctr"/>
        <c:lblOffset val="100"/>
        <c:noMultiLvlLbl val="0"/>
      </c:catAx>
      <c:valAx>
        <c:axId val="1386443903"/>
        <c:scaling>
          <c:orientation val="minMax"/>
        </c:scaling>
        <c:delete val="1"/>
        <c:axPos val="t"/>
        <c:numFmt formatCode="0" sourceLinked="1"/>
        <c:majorTickMark val="none"/>
        <c:minorTickMark val="none"/>
        <c:tickLblPos val="nextTo"/>
        <c:crossAx val="1386456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attività formative</c:v>
                </c:pt>
              </c:strCache>
            </c:strRef>
          </c:tx>
          <c:spPr>
            <a:ln w="25400" cap="rnd">
              <a:solidFill>
                <a:srgbClr val="2668B2"/>
              </a:solidFill>
              <a:round/>
            </a:ln>
            <a:effectLst/>
          </c:spPr>
          <c:marker>
            <c:symbol val="circle"/>
            <c:size val="3"/>
            <c:spPr>
              <a:solidFill>
                <a:srgbClr val="2668B2"/>
              </a:solidFill>
              <a:ln w="25400">
                <a:solidFill>
                  <a:srgbClr val="2668B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2668B2"/>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Foglio1!$B$2:$B$6</c:f>
              <c:numCache>
                <c:formatCode>General</c:formatCode>
                <c:ptCount val="5"/>
                <c:pt idx="0">
                  <c:v>10813</c:v>
                </c:pt>
                <c:pt idx="1">
                  <c:v>11660</c:v>
                </c:pt>
                <c:pt idx="2">
                  <c:v>14019</c:v>
                </c:pt>
                <c:pt idx="3">
                  <c:v>13076</c:v>
                </c:pt>
                <c:pt idx="4">
                  <c:v>10476</c:v>
                </c:pt>
              </c:numCache>
            </c:numRef>
          </c:val>
          <c:smooth val="1"/>
          <c:extLst>
            <c:ext xmlns:c16="http://schemas.microsoft.com/office/drawing/2014/chart" uri="{C3380CC4-5D6E-409C-BE32-E72D297353CC}">
              <c16:uniqueId val="{00000000-778E-4EF7-882D-CCB59F95E277}"/>
            </c:ext>
          </c:extLst>
        </c:ser>
        <c:ser>
          <c:idx val="1"/>
          <c:order val="1"/>
          <c:tx>
            <c:strRef>
              <c:f>Foglio1!$C$1</c:f>
              <c:strCache>
                <c:ptCount val="1"/>
                <c:pt idx="0">
                  <c:v>attività didattiche</c:v>
                </c:pt>
              </c:strCache>
            </c:strRef>
          </c:tx>
          <c:spPr>
            <a:ln w="25400" cap="rnd">
              <a:solidFill>
                <a:srgbClr val="D94149"/>
              </a:solidFill>
              <a:round/>
            </a:ln>
            <a:effectLst/>
          </c:spPr>
          <c:marker>
            <c:symbol val="circle"/>
            <c:size val="5"/>
            <c:spPr>
              <a:solidFill>
                <a:srgbClr val="D94149"/>
              </a:solidFill>
              <a:ln w="25400">
                <a:solidFill>
                  <a:srgbClr val="D94149"/>
                </a:solidFill>
              </a:ln>
              <a:effectLst/>
            </c:spPr>
          </c:marker>
          <c:dLbls>
            <c:dLbl>
              <c:idx val="0"/>
              <c:layout>
                <c:manualLayout>
                  <c:x val="-5.2120473808654685E-2"/>
                  <c:y val="-8.277650145432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07-614B-A7EA-E5798045D470}"/>
                </c:ext>
              </c:extLst>
            </c:dLbl>
            <c:dLbl>
              <c:idx val="1"/>
              <c:layout>
                <c:manualLayout>
                  <c:x val="-5.2120473808654678E-2"/>
                  <c:y val="-6.5331506416530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07-614B-A7EA-E5798045D470}"/>
                </c:ext>
              </c:extLst>
            </c:dLbl>
            <c:dLbl>
              <c:idx val="2"/>
              <c:layout>
                <c:manualLayout>
                  <c:x val="-5.0265250669735841E-2"/>
                  <c:y val="-6.4007335139645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78E-4EF7-882D-CCB59F95E277}"/>
                </c:ext>
              </c:extLst>
            </c:dLbl>
            <c:dLbl>
              <c:idx val="3"/>
              <c:layout>
                <c:manualLayout>
                  <c:x val="-5.9553852880356438E-2"/>
                  <c:y val="-9.149899897321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07-614B-A7EA-E5798045D470}"/>
                </c:ext>
              </c:extLst>
            </c:dLbl>
            <c:dLbl>
              <c:idx val="4"/>
              <c:layout>
                <c:manualLayout>
                  <c:x val="-5.7076059856455794E-2"/>
                  <c:y val="-7.4054003935426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07-614B-A7EA-E5798045D47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D94149"/>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Foglio1!$C$2:$C$6</c:f>
              <c:numCache>
                <c:formatCode>#,##0</c:formatCode>
                <c:ptCount val="5"/>
                <c:pt idx="0">
                  <c:v>60183.446581098986</c:v>
                </c:pt>
                <c:pt idx="1">
                  <c:v>63801.8397204586</c:v>
                </c:pt>
                <c:pt idx="2">
                  <c:v>70159.589960261277</c:v>
                </c:pt>
                <c:pt idx="3">
                  <c:v>40760.717992052254</c:v>
                </c:pt>
                <c:pt idx="4">
                  <c:v>33411</c:v>
                </c:pt>
              </c:numCache>
            </c:numRef>
          </c:val>
          <c:smooth val="1"/>
          <c:extLst>
            <c:ext xmlns:c16="http://schemas.microsoft.com/office/drawing/2014/chart" uri="{C3380CC4-5D6E-409C-BE32-E72D297353CC}">
              <c16:uniqueId val="{00000001-778E-4EF7-882D-CCB59F95E277}"/>
            </c:ext>
          </c:extLst>
        </c:ser>
        <c:ser>
          <c:idx val="2"/>
          <c:order val="2"/>
          <c:tx>
            <c:strRef>
              <c:f>Foglio1!$D$1</c:f>
              <c:strCache>
                <c:ptCount val="1"/>
                <c:pt idx="0">
                  <c:v>altre attività</c:v>
                </c:pt>
              </c:strCache>
            </c:strRef>
          </c:tx>
          <c:spPr>
            <a:ln w="25400" cap="rnd">
              <a:solidFill>
                <a:srgbClr val="008452"/>
              </a:solidFill>
              <a:round/>
            </a:ln>
            <a:effectLst/>
          </c:spPr>
          <c:marker>
            <c:symbol val="circle"/>
            <c:size val="5"/>
            <c:spPr>
              <a:solidFill>
                <a:srgbClr val="008452"/>
              </a:solidFill>
              <a:ln w="25400">
                <a:solidFill>
                  <a:srgbClr val="008452"/>
                </a:solidFill>
              </a:ln>
              <a:effectLst/>
            </c:spPr>
          </c:marker>
          <c:dLbls>
            <c:dLbl>
              <c:idx val="0"/>
              <c:layout>
                <c:manualLayout>
                  <c:x val="-4.0165712714585147E-2"/>
                  <c:y val="6.037007226769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8E-4EF7-882D-CCB59F95E277}"/>
                </c:ext>
              </c:extLst>
            </c:dLbl>
            <c:dLbl>
              <c:idx val="1"/>
              <c:layout>
                <c:manualLayout>
                  <c:x val="-5.6725302685725371E-2"/>
                  <c:y val="8.6200253433195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8E-4EF7-882D-CCB59F95E277}"/>
                </c:ext>
              </c:extLst>
            </c:dLbl>
            <c:dLbl>
              <c:idx val="2"/>
              <c:layout>
                <c:manualLayout>
                  <c:x val="-5.3977989914549919E-2"/>
                  <c:y val="6.87552583954038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8E-4EF7-882D-CCB59F95E277}"/>
                </c:ext>
              </c:extLst>
            </c:dLbl>
            <c:dLbl>
              <c:idx val="3"/>
              <c:layout>
                <c:manualLayout>
                  <c:x val="-4.5660338256936044E-2"/>
                  <c:y val="5.3573569202315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8E-4EF7-882D-CCB59F95E277}"/>
                </c:ext>
              </c:extLst>
            </c:dLbl>
            <c:dLbl>
              <c:idx val="4"/>
              <c:layout>
                <c:manualLayout>
                  <c:x val="-5.3978043531353992E-2"/>
                  <c:y val="6.716666494963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8E-4EF7-882D-CCB59F95E2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8452"/>
                    </a:solidFill>
                    <a:latin typeface="+mn-lt"/>
                    <a:ea typeface="+mn-ea"/>
                    <a:cs typeface="+mn-cs"/>
                  </a:defRPr>
                </a:pPr>
                <a:endParaRPr lang="en-I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Foglio1!$D$2:$D$6</c:f>
              <c:numCache>
                <c:formatCode>General</c:formatCode>
                <c:ptCount val="5"/>
                <c:pt idx="0">
                  <c:v>9425</c:v>
                </c:pt>
                <c:pt idx="1">
                  <c:v>10933</c:v>
                </c:pt>
                <c:pt idx="2">
                  <c:v>12286</c:v>
                </c:pt>
                <c:pt idx="3">
                  <c:v>7779</c:v>
                </c:pt>
                <c:pt idx="4">
                  <c:v>10234</c:v>
                </c:pt>
              </c:numCache>
            </c:numRef>
          </c:val>
          <c:smooth val="1"/>
          <c:extLst>
            <c:ext xmlns:c16="http://schemas.microsoft.com/office/drawing/2014/chart" uri="{C3380CC4-5D6E-409C-BE32-E72D297353CC}">
              <c16:uniqueId val="{00000002-778E-4EF7-882D-CCB59F95E277}"/>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IT"/>
          </a:p>
        </c:txPr>
        <c:crossAx val="1825516336"/>
        <c:crosses val="autoZero"/>
        <c:auto val="1"/>
        <c:lblAlgn val="ctr"/>
        <c:lblOffset val="100"/>
        <c:noMultiLvlLbl val="0"/>
      </c:catAx>
      <c:valAx>
        <c:axId val="1825516336"/>
        <c:scaling>
          <c:orientation val="minMax"/>
          <c:max val="90000"/>
          <c:min val="0"/>
        </c:scaling>
        <c:delete val="1"/>
        <c:axPos val="l"/>
        <c:numFmt formatCode="General" sourceLinked="1"/>
        <c:majorTickMark val="out"/>
        <c:minorTickMark val="none"/>
        <c:tickLblPos val="nextTo"/>
        <c:crossAx val="182551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IT"/>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00249484764384E-2"/>
          <c:y val="6.3718187780948551E-2"/>
          <c:w val="0.95051417555069373"/>
          <c:h val="0.77629609788427922"/>
        </c:manualLayout>
      </c:layout>
      <c:lineChart>
        <c:grouping val="standard"/>
        <c:varyColors val="0"/>
        <c:ser>
          <c:idx val="0"/>
          <c:order val="0"/>
          <c:tx>
            <c:strRef>
              <c:f>Foglio1!$B$1</c:f>
              <c:strCache>
                <c:ptCount val="1"/>
                <c:pt idx="0">
                  <c:v>ricavi</c:v>
                </c:pt>
              </c:strCache>
            </c:strRef>
          </c:tx>
          <c:spPr>
            <a:ln w="34925" cap="rnd">
              <a:solidFill>
                <a:srgbClr val="2668B2"/>
              </a:solidFill>
              <a:round/>
            </a:ln>
            <a:effectLst/>
          </c:spPr>
          <c:marker>
            <c:symbol val="circle"/>
            <c:size val="3"/>
            <c:spPr>
              <a:solidFill>
                <a:srgbClr val="2668B2"/>
              </a:solidFill>
              <a:ln w="50800">
                <a:solidFill>
                  <a:srgbClr val="2668B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668B2"/>
                    </a:solidFill>
                    <a:latin typeface="+mn-lt"/>
                    <a:ea typeface="+mn-ea"/>
                    <a:cs typeface="+mn-cs"/>
                  </a:defRPr>
                </a:pPr>
                <a:endParaRPr lang="en-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Foglio1!$B$2:$B$6</c:f>
              <c:numCache>
                <c:formatCode>#,##0.0</c:formatCode>
                <c:ptCount val="5"/>
                <c:pt idx="0">
                  <c:v>104.3</c:v>
                </c:pt>
                <c:pt idx="1">
                  <c:v>102.5</c:v>
                </c:pt>
                <c:pt idx="2">
                  <c:v>108.7</c:v>
                </c:pt>
                <c:pt idx="3">
                  <c:v>89.6</c:v>
                </c:pt>
                <c:pt idx="4">
                  <c:v>97.5</c:v>
                </c:pt>
              </c:numCache>
            </c:numRef>
          </c:val>
          <c:smooth val="1"/>
          <c:extLst>
            <c:ext xmlns:c16="http://schemas.microsoft.com/office/drawing/2014/chart" uri="{C3380CC4-5D6E-409C-BE32-E72D297353CC}">
              <c16:uniqueId val="{00000000-91C4-4E62-A0CF-369686903B01}"/>
            </c:ext>
          </c:extLst>
        </c:ser>
        <c:ser>
          <c:idx val="1"/>
          <c:order val="1"/>
          <c:tx>
            <c:strRef>
              <c:f>Foglio1!$C$1</c:f>
              <c:strCache>
                <c:ptCount val="1"/>
                <c:pt idx="0">
                  <c:v>costi</c:v>
                </c:pt>
              </c:strCache>
            </c:strRef>
          </c:tx>
          <c:spPr>
            <a:ln w="31750" cap="rnd">
              <a:solidFill>
                <a:srgbClr val="D94149"/>
              </a:solidFill>
              <a:round/>
            </a:ln>
            <a:effectLst/>
          </c:spPr>
          <c:marker>
            <c:symbol val="circle"/>
            <c:size val="5"/>
            <c:spPr>
              <a:solidFill>
                <a:srgbClr val="D94149"/>
              </a:solidFill>
              <a:ln w="25400">
                <a:solidFill>
                  <a:srgbClr val="D94149"/>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D94149"/>
                    </a:solidFill>
                    <a:latin typeface="+mn-lt"/>
                    <a:ea typeface="+mn-ea"/>
                    <a:cs typeface="+mn-cs"/>
                  </a:defRPr>
                </a:pPr>
                <a:endParaRPr lang="en-I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Foglio1!$A$2:$A$6</c:f>
              <c:numCache>
                <c:formatCode>General</c:formatCode>
                <c:ptCount val="5"/>
                <c:pt idx="0">
                  <c:v>2017</c:v>
                </c:pt>
                <c:pt idx="1">
                  <c:v>2018</c:v>
                </c:pt>
                <c:pt idx="2">
                  <c:v>2019</c:v>
                </c:pt>
                <c:pt idx="3">
                  <c:v>2020</c:v>
                </c:pt>
                <c:pt idx="4">
                  <c:v>2021</c:v>
                </c:pt>
              </c:numCache>
            </c:numRef>
          </c:cat>
          <c:val>
            <c:numRef>
              <c:f>Foglio1!$C$2:$C$6</c:f>
              <c:numCache>
                <c:formatCode>#,##0.0</c:formatCode>
                <c:ptCount val="5"/>
                <c:pt idx="0">
                  <c:v>99.5</c:v>
                </c:pt>
                <c:pt idx="1">
                  <c:v>100.2</c:v>
                </c:pt>
                <c:pt idx="2">
                  <c:v>108.2</c:v>
                </c:pt>
                <c:pt idx="3">
                  <c:v>83.7</c:v>
                </c:pt>
                <c:pt idx="4">
                  <c:v>98</c:v>
                </c:pt>
              </c:numCache>
            </c:numRef>
          </c:val>
          <c:smooth val="1"/>
          <c:extLst>
            <c:ext xmlns:c16="http://schemas.microsoft.com/office/drawing/2014/chart" uri="{C3380CC4-5D6E-409C-BE32-E72D297353CC}">
              <c16:uniqueId val="{00000002-91C4-4E62-A0CF-369686903B01}"/>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0"/>
        <c:axPos val="b"/>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IT"/>
          </a:p>
        </c:txPr>
        <c:crossAx val="1825516336"/>
        <c:crosses val="autoZero"/>
        <c:auto val="1"/>
        <c:lblAlgn val="ctr"/>
        <c:lblOffset val="100"/>
        <c:noMultiLvlLbl val="0"/>
      </c:catAx>
      <c:valAx>
        <c:axId val="1825516336"/>
        <c:scaling>
          <c:orientation val="minMax"/>
          <c:max val="120"/>
          <c:min val="70"/>
        </c:scaling>
        <c:delete val="1"/>
        <c:axPos val="l"/>
        <c:numFmt formatCode="#,##0.0" sourceLinked="1"/>
        <c:majorTickMark val="out"/>
        <c:minorTickMark val="none"/>
        <c:tickLblPos val="nextTo"/>
        <c:crossAx val="182551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en-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Foglio1!$B$1</c:f>
              <c:strCache>
                <c:ptCount val="1"/>
                <c:pt idx="0">
                  <c:v>Praticano almeno uno sport</c:v>
                </c:pt>
              </c:strCache>
            </c:strRef>
          </c:tx>
          <c:spPr>
            <a:solidFill>
              <a:srgbClr val="00845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Foglio1!$A$2:$A$11</c:f>
              <c:numCache>
                <c:formatCode>General</c:formatCode>
                <c:ptCount val="10"/>
                <c:pt idx="0">
                  <c:v>1995</c:v>
                </c:pt>
                <c:pt idx="1">
                  <c:v>2000</c:v>
                </c:pt>
                <c:pt idx="2">
                  <c:v>2006</c:v>
                </c:pt>
                <c:pt idx="3">
                  <c:v>2010</c:v>
                </c:pt>
                <c:pt idx="4">
                  <c:v>2015</c:v>
                </c:pt>
                <c:pt idx="5">
                  <c:v>2017</c:v>
                </c:pt>
                <c:pt idx="6">
                  <c:v>2018</c:v>
                </c:pt>
                <c:pt idx="7">
                  <c:v>2019</c:v>
                </c:pt>
                <c:pt idx="8">
                  <c:v>2020</c:v>
                </c:pt>
                <c:pt idx="9">
                  <c:v>2021</c:v>
                </c:pt>
              </c:numCache>
            </c:numRef>
          </c:cat>
          <c:val>
            <c:numRef>
              <c:f>Foglio1!$B$2:$B$11</c:f>
              <c:numCache>
                <c:formatCode>0.0</c:formatCode>
                <c:ptCount val="10"/>
                <c:pt idx="0">
                  <c:v>26.500000000000007</c:v>
                </c:pt>
                <c:pt idx="1">
                  <c:v>30</c:v>
                </c:pt>
                <c:pt idx="2">
                  <c:v>30.199999999999996</c:v>
                </c:pt>
                <c:pt idx="3">
                  <c:v>32.9</c:v>
                </c:pt>
                <c:pt idx="4">
                  <c:v>34.299999999999997</c:v>
                </c:pt>
                <c:pt idx="5" formatCode="General">
                  <c:v>34</c:v>
                </c:pt>
                <c:pt idx="6" formatCode="General">
                  <c:v>35.299999999999997</c:v>
                </c:pt>
                <c:pt idx="7" formatCode="General">
                  <c:v>35</c:v>
                </c:pt>
                <c:pt idx="8" formatCode="General">
                  <c:v>36.6</c:v>
                </c:pt>
                <c:pt idx="9" formatCode="General">
                  <c:v>34.5</c:v>
                </c:pt>
              </c:numCache>
            </c:numRef>
          </c:val>
          <c:extLst>
            <c:ext xmlns:c16="http://schemas.microsoft.com/office/drawing/2014/chart" uri="{C3380CC4-5D6E-409C-BE32-E72D297353CC}">
              <c16:uniqueId val="{00000000-0597-4333-A2A7-512AA8C598F2}"/>
            </c:ext>
          </c:extLst>
        </c:ser>
        <c:ser>
          <c:idx val="1"/>
          <c:order val="1"/>
          <c:tx>
            <c:strRef>
              <c:f>Foglio1!$C$1</c:f>
              <c:strCache>
                <c:ptCount val="1"/>
                <c:pt idx="0">
                  <c:v>Praticano 
solo qualche attività 
fisica</c:v>
                </c:pt>
              </c:strCache>
            </c:strRef>
          </c:tx>
          <c:spPr>
            <a:solidFill>
              <a:srgbClr val="465E8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Foglio1!$A$2:$A$11</c:f>
              <c:numCache>
                <c:formatCode>General</c:formatCode>
                <c:ptCount val="10"/>
                <c:pt idx="0">
                  <c:v>1995</c:v>
                </c:pt>
                <c:pt idx="1">
                  <c:v>2000</c:v>
                </c:pt>
                <c:pt idx="2">
                  <c:v>2006</c:v>
                </c:pt>
                <c:pt idx="3">
                  <c:v>2010</c:v>
                </c:pt>
                <c:pt idx="4">
                  <c:v>2015</c:v>
                </c:pt>
                <c:pt idx="5">
                  <c:v>2017</c:v>
                </c:pt>
                <c:pt idx="6">
                  <c:v>2018</c:v>
                </c:pt>
                <c:pt idx="7">
                  <c:v>2019</c:v>
                </c:pt>
                <c:pt idx="8">
                  <c:v>2020</c:v>
                </c:pt>
                <c:pt idx="9">
                  <c:v>2021</c:v>
                </c:pt>
              </c:numCache>
            </c:numRef>
          </c:cat>
          <c:val>
            <c:numRef>
              <c:f>Foglio1!$C$2:$C$11</c:f>
              <c:numCache>
                <c:formatCode>0.0</c:formatCode>
                <c:ptCount val="10"/>
                <c:pt idx="0">
                  <c:v>35.299999999999997</c:v>
                </c:pt>
                <c:pt idx="1">
                  <c:v>31.2</c:v>
                </c:pt>
                <c:pt idx="2">
                  <c:v>28.4</c:v>
                </c:pt>
                <c:pt idx="3">
                  <c:v>28.2</c:v>
                </c:pt>
                <c:pt idx="4">
                  <c:v>26.5</c:v>
                </c:pt>
                <c:pt idx="5" formatCode="General">
                  <c:v>28</c:v>
                </c:pt>
                <c:pt idx="6" formatCode="General">
                  <c:v>28.5</c:v>
                </c:pt>
                <c:pt idx="7" formatCode="General">
                  <c:v>29.4</c:v>
                </c:pt>
                <c:pt idx="8" formatCode="General">
                  <c:v>28.1</c:v>
                </c:pt>
                <c:pt idx="9" formatCode="General">
                  <c:v>31.7</c:v>
                </c:pt>
              </c:numCache>
            </c:numRef>
          </c:val>
          <c:extLst>
            <c:ext xmlns:c16="http://schemas.microsoft.com/office/drawing/2014/chart" uri="{C3380CC4-5D6E-409C-BE32-E72D297353CC}">
              <c16:uniqueId val="{00000001-0597-4333-A2A7-512AA8C598F2}"/>
            </c:ext>
          </c:extLst>
        </c:ser>
        <c:dLbls>
          <c:showLegendKey val="0"/>
          <c:showVal val="0"/>
          <c:showCatName val="0"/>
          <c:showSerName val="0"/>
          <c:showPercent val="0"/>
          <c:showBubbleSize val="0"/>
        </c:dLbls>
        <c:gapWidth val="47"/>
        <c:overlap val="100"/>
        <c:axId val="1217748287"/>
        <c:axId val="1217749119"/>
      </c:barChart>
      <c:catAx>
        <c:axId val="121774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IT"/>
          </a:p>
        </c:txPr>
        <c:crossAx val="1217749119"/>
        <c:crosses val="autoZero"/>
        <c:auto val="1"/>
        <c:lblAlgn val="ctr"/>
        <c:lblOffset val="100"/>
        <c:noMultiLvlLbl val="0"/>
      </c:catAx>
      <c:valAx>
        <c:axId val="1217749119"/>
        <c:scaling>
          <c:orientation val="minMax"/>
        </c:scaling>
        <c:delete val="1"/>
        <c:axPos val="l"/>
        <c:numFmt formatCode="0.0" sourceLinked="1"/>
        <c:majorTickMark val="none"/>
        <c:minorTickMark val="none"/>
        <c:tickLblPos val="nextTo"/>
        <c:crossAx val="121774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schemeClr>
      </a:solidFill>
    </a:ln>
    <a:effectLst/>
  </c:spPr>
  <c:txPr>
    <a:bodyPr/>
    <a:lstStyle/>
    <a:p>
      <a:pPr>
        <a:defRPr/>
      </a:pPr>
      <a:endParaRPr lang="en-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TOT</c:v>
                </c:pt>
              </c:strCache>
            </c:strRef>
          </c:tx>
          <c:spPr>
            <a:ln w="28575" cap="rnd">
              <a:solidFill>
                <a:srgbClr val="008452"/>
              </a:solidFill>
              <a:round/>
            </a:ln>
            <a:effectLst/>
          </c:spPr>
          <c:marker>
            <c:symbol val="circle"/>
            <c:size val="3"/>
            <c:spPr>
              <a:solidFill>
                <a:schemeClr val="accent1"/>
              </a:solidFill>
              <a:ln w="41275">
                <a:solidFill>
                  <a:srgbClr val="008452"/>
                </a:solidFill>
              </a:ln>
              <a:effectLst/>
            </c:spPr>
          </c:marker>
          <c:cat>
            <c:strRef>
              <c:f>Foglio1!$A$2:$A$14</c:f>
              <c:strCache>
                <c:ptCount val="13"/>
                <c:pt idx="0">
                  <c:v>da 3 a 5</c:v>
                </c:pt>
                <c:pt idx="1">
                  <c:v>da 6 a 10</c:v>
                </c:pt>
                <c:pt idx="2">
                  <c:v>da 11 a 14</c:v>
                </c:pt>
                <c:pt idx="3">
                  <c:v>da 15 a 17</c:v>
                </c:pt>
                <c:pt idx="4">
                  <c:v>da 18 a 19</c:v>
                </c:pt>
                <c:pt idx="5">
                  <c:v>da 20 a 24</c:v>
                </c:pt>
                <c:pt idx="6">
                  <c:v>da 25 a 34</c:v>
                </c:pt>
                <c:pt idx="7">
                  <c:v>da 35 a 44</c:v>
                </c:pt>
                <c:pt idx="8">
                  <c:v>da 45 a 54</c:v>
                </c:pt>
                <c:pt idx="9">
                  <c:v>da 55 a 59</c:v>
                </c:pt>
                <c:pt idx="10">
                  <c:v>da 60 a 64</c:v>
                </c:pt>
                <c:pt idx="11">
                  <c:v>da 65 a 74</c:v>
                </c:pt>
                <c:pt idx="12">
                  <c:v>75 e più</c:v>
                </c:pt>
              </c:strCache>
            </c:strRef>
          </c:cat>
          <c:val>
            <c:numRef>
              <c:f>Foglio1!$B$2:$B$14</c:f>
              <c:numCache>
                <c:formatCode>0.0</c:formatCode>
                <c:ptCount val="13"/>
                <c:pt idx="0">
                  <c:v>10.70908018736718</c:v>
                </c:pt>
                <c:pt idx="1">
                  <c:v>39.171694646989231</c:v>
                </c:pt>
                <c:pt idx="2">
                  <c:v>44.079609438026566</c:v>
                </c:pt>
                <c:pt idx="3">
                  <c:v>45.60915635891957</c:v>
                </c:pt>
                <c:pt idx="4">
                  <c:v>38.338825939104289</c:v>
                </c:pt>
                <c:pt idx="5">
                  <c:v>37.29703043951659</c:v>
                </c:pt>
                <c:pt idx="6">
                  <c:v>33.340109778410252</c:v>
                </c:pt>
                <c:pt idx="7">
                  <c:v>26.108468674242395</c:v>
                </c:pt>
                <c:pt idx="8">
                  <c:v>23.71144340546379</c:v>
                </c:pt>
                <c:pt idx="9">
                  <c:v>20.501885286761471</c:v>
                </c:pt>
                <c:pt idx="10">
                  <c:v>17.637685449112237</c:v>
                </c:pt>
                <c:pt idx="11">
                  <c:v>13.722788678887325</c:v>
                </c:pt>
                <c:pt idx="12">
                  <c:v>5.0526421261973518</c:v>
                </c:pt>
              </c:numCache>
            </c:numRef>
          </c:val>
          <c:smooth val="1"/>
          <c:extLst>
            <c:ext xmlns:c16="http://schemas.microsoft.com/office/drawing/2014/chart" uri="{C3380CC4-5D6E-409C-BE32-E72D297353CC}">
              <c16:uniqueId val="{00000000-8996-4000-857C-2A9EF8FAC770}"/>
            </c:ext>
          </c:extLst>
        </c:ser>
        <c:ser>
          <c:idx val="1"/>
          <c:order val="1"/>
          <c:tx>
            <c:strRef>
              <c:f>Foglio1!$C$1</c:f>
              <c:strCache>
                <c:ptCount val="1"/>
                <c:pt idx="0">
                  <c:v>M</c:v>
                </c:pt>
              </c:strCache>
            </c:strRef>
          </c:tx>
          <c:spPr>
            <a:ln w="28575" cap="rnd">
              <a:solidFill>
                <a:srgbClr val="499EBD"/>
              </a:solidFill>
              <a:round/>
            </a:ln>
            <a:effectLst/>
          </c:spPr>
          <c:marker>
            <c:symbol val="circle"/>
            <c:size val="3"/>
            <c:spPr>
              <a:solidFill>
                <a:schemeClr val="accent2"/>
              </a:solidFill>
              <a:ln w="41275">
                <a:solidFill>
                  <a:srgbClr val="499EBD"/>
                </a:solidFill>
              </a:ln>
              <a:effectLst/>
            </c:spPr>
          </c:marker>
          <c:dLbls>
            <c:dLbl>
              <c:idx val="3"/>
              <c:layout>
                <c:manualLayout>
                  <c:x val="-5.0362204320326016E-2"/>
                  <c:y val="-4.978873713024475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99EBD"/>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FC-4393-B17A-A1FBD2F86A8D}"/>
                </c:ext>
              </c:extLst>
            </c:dLbl>
            <c:dLbl>
              <c:idx val="6"/>
              <c:layout>
                <c:manualLayout>
                  <c:x val="-5.0362204320326065E-2"/>
                  <c:y val="-4.595883427407210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99EBD"/>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FC-4393-B17A-A1FBD2F86A8D}"/>
                </c:ext>
              </c:extLst>
            </c:dLbl>
            <c:dLbl>
              <c:idx val="12"/>
              <c:layout>
                <c:manualLayout>
                  <c:x val="-2.9624826070780118E-2"/>
                  <c:y val="-5.361863998641741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499EBD"/>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96-4000-857C-2A9EF8FAC7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T"/>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Foglio1!$A$2:$A$14</c:f>
              <c:strCache>
                <c:ptCount val="13"/>
                <c:pt idx="0">
                  <c:v>da 3 a 5</c:v>
                </c:pt>
                <c:pt idx="1">
                  <c:v>da 6 a 10</c:v>
                </c:pt>
                <c:pt idx="2">
                  <c:v>da 11 a 14</c:v>
                </c:pt>
                <c:pt idx="3">
                  <c:v>da 15 a 17</c:v>
                </c:pt>
                <c:pt idx="4">
                  <c:v>da 18 a 19</c:v>
                </c:pt>
                <c:pt idx="5">
                  <c:v>da 20 a 24</c:v>
                </c:pt>
                <c:pt idx="6">
                  <c:v>da 25 a 34</c:v>
                </c:pt>
                <c:pt idx="7">
                  <c:v>da 35 a 44</c:v>
                </c:pt>
                <c:pt idx="8">
                  <c:v>da 45 a 54</c:v>
                </c:pt>
                <c:pt idx="9">
                  <c:v>da 55 a 59</c:v>
                </c:pt>
                <c:pt idx="10">
                  <c:v>da 60 a 64</c:v>
                </c:pt>
                <c:pt idx="11">
                  <c:v>da 65 a 74</c:v>
                </c:pt>
                <c:pt idx="12">
                  <c:v>75 e più</c:v>
                </c:pt>
              </c:strCache>
            </c:strRef>
          </c:cat>
          <c:val>
            <c:numRef>
              <c:f>Foglio1!$C$2:$C$14</c:f>
              <c:numCache>
                <c:formatCode>0.0</c:formatCode>
                <c:ptCount val="13"/>
                <c:pt idx="0">
                  <c:v>10.690845118072941</c:v>
                </c:pt>
                <c:pt idx="1">
                  <c:v>42.80459847889226</c:v>
                </c:pt>
                <c:pt idx="2">
                  <c:v>47.676716170565363</c:v>
                </c:pt>
                <c:pt idx="3">
                  <c:v>50.300503118066018</c:v>
                </c:pt>
                <c:pt idx="4">
                  <c:v>41.713671951524326</c:v>
                </c:pt>
                <c:pt idx="5">
                  <c:v>38.915779283639885</c:v>
                </c:pt>
                <c:pt idx="6">
                  <c:v>39.341881260640122</c:v>
                </c:pt>
                <c:pt idx="7">
                  <c:v>29.607650616919411</c:v>
                </c:pt>
                <c:pt idx="8">
                  <c:v>27.026464262812816</c:v>
                </c:pt>
                <c:pt idx="9">
                  <c:v>24.191679477495104</c:v>
                </c:pt>
                <c:pt idx="10">
                  <c:v>21.51262696526263</c:v>
                </c:pt>
                <c:pt idx="11">
                  <c:v>17.440837552544739</c:v>
                </c:pt>
                <c:pt idx="12">
                  <c:v>7.9486313516629954</c:v>
                </c:pt>
              </c:numCache>
            </c:numRef>
          </c:val>
          <c:smooth val="1"/>
          <c:extLst>
            <c:ext xmlns:c16="http://schemas.microsoft.com/office/drawing/2014/chart" uri="{C3380CC4-5D6E-409C-BE32-E72D297353CC}">
              <c16:uniqueId val="{00000001-8996-4000-857C-2A9EF8FAC770}"/>
            </c:ext>
          </c:extLst>
        </c:ser>
        <c:ser>
          <c:idx val="2"/>
          <c:order val="2"/>
          <c:tx>
            <c:strRef>
              <c:f>Foglio1!$D$1</c:f>
              <c:strCache>
                <c:ptCount val="1"/>
                <c:pt idx="0">
                  <c:v>F</c:v>
                </c:pt>
              </c:strCache>
            </c:strRef>
          </c:tx>
          <c:spPr>
            <a:ln w="28575" cap="rnd">
              <a:solidFill>
                <a:srgbClr val="EE3685"/>
              </a:solidFill>
              <a:round/>
            </a:ln>
            <a:effectLst/>
          </c:spPr>
          <c:marker>
            <c:symbol val="circle"/>
            <c:size val="3"/>
            <c:spPr>
              <a:solidFill>
                <a:schemeClr val="accent3"/>
              </a:solidFill>
              <a:ln w="41275">
                <a:solidFill>
                  <a:srgbClr val="EE3685"/>
                </a:solidFill>
              </a:ln>
              <a:effectLst/>
            </c:spPr>
          </c:marker>
          <c:dLbls>
            <c:dLbl>
              <c:idx val="0"/>
              <c:layout>
                <c:manualLayout>
                  <c:x val="-4.7399721713248015E-2"/>
                  <c:y val="4.2128931417899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C-4393-B17A-A1FBD2F86A8D}"/>
                </c:ext>
              </c:extLst>
            </c:dLbl>
            <c:dLbl>
              <c:idx val="3"/>
              <c:layout>
                <c:manualLayout>
                  <c:x val="-4.7399721713248064E-2"/>
                  <c:y val="4.212893141789939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D94149"/>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FC-4393-B17A-A1FBD2F86A8D}"/>
                </c:ext>
              </c:extLst>
            </c:dLbl>
            <c:dLbl>
              <c:idx val="6"/>
              <c:layout>
                <c:manualLayout>
                  <c:x val="-5.0362204320326065E-2"/>
                  <c:y val="3.44691257055539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D94149"/>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FC-4393-B17A-A1FBD2F86A8D}"/>
                </c:ext>
              </c:extLst>
            </c:dLbl>
            <c:dLbl>
              <c:idx val="12"/>
              <c:layout>
                <c:manualLayout>
                  <c:x val="-1.0862310743612042E-16"/>
                  <c:y val="-3.8299028561726727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D94149"/>
                      </a:solidFill>
                      <a:latin typeface="+mn-lt"/>
                      <a:ea typeface="+mn-ea"/>
                      <a:cs typeface="+mn-cs"/>
                    </a:defRPr>
                  </a:pPr>
                  <a:endParaRPr lang="en-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96-4000-857C-2A9EF8FAC77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IT"/>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Foglio1!$A$2:$A$14</c:f>
              <c:strCache>
                <c:ptCount val="13"/>
                <c:pt idx="0">
                  <c:v>da 3 a 5</c:v>
                </c:pt>
                <c:pt idx="1">
                  <c:v>da 6 a 10</c:v>
                </c:pt>
                <c:pt idx="2">
                  <c:v>da 11 a 14</c:v>
                </c:pt>
                <c:pt idx="3">
                  <c:v>da 15 a 17</c:v>
                </c:pt>
                <c:pt idx="4">
                  <c:v>da 18 a 19</c:v>
                </c:pt>
                <c:pt idx="5">
                  <c:v>da 20 a 24</c:v>
                </c:pt>
                <c:pt idx="6">
                  <c:v>da 25 a 34</c:v>
                </c:pt>
                <c:pt idx="7">
                  <c:v>da 35 a 44</c:v>
                </c:pt>
                <c:pt idx="8">
                  <c:v>da 45 a 54</c:v>
                </c:pt>
                <c:pt idx="9">
                  <c:v>da 55 a 59</c:v>
                </c:pt>
                <c:pt idx="10">
                  <c:v>da 60 a 64</c:v>
                </c:pt>
                <c:pt idx="11">
                  <c:v>da 65 a 74</c:v>
                </c:pt>
                <c:pt idx="12">
                  <c:v>75 e più</c:v>
                </c:pt>
              </c:strCache>
            </c:strRef>
          </c:cat>
          <c:val>
            <c:numRef>
              <c:f>Foglio1!$D$2:$D$14</c:f>
              <c:numCache>
                <c:formatCode>0.0</c:formatCode>
                <c:ptCount val="13"/>
                <c:pt idx="0">
                  <c:v>10.728355185800806</c:v>
                </c:pt>
                <c:pt idx="1">
                  <c:v>35.320343036161638</c:v>
                </c:pt>
                <c:pt idx="2">
                  <c:v>40.25895716663598</c:v>
                </c:pt>
                <c:pt idx="3">
                  <c:v>40.608036053188087</c:v>
                </c:pt>
                <c:pt idx="4">
                  <c:v>34.707520992598759</c:v>
                </c:pt>
                <c:pt idx="5">
                  <c:v>35.515399477213322</c:v>
                </c:pt>
                <c:pt idx="6">
                  <c:v>27.087098369467373</c:v>
                </c:pt>
                <c:pt idx="7">
                  <c:v>22.603452877812305</c:v>
                </c:pt>
                <c:pt idx="8">
                  <c:v>20.463486520120625</c:v>
                </c:pt>
                <c:pt idx="9">
                  <c:v>16.970980469829534</c:v>
                </c:pt>
                <c:pt idx="10">
                  <c:v>14.035005357264241</c:v>
                </c:pt>
                <c:pt idx="11">
                  <c:v>10.402277989382011</c:v>
                </c:pt>
                <c:pt idx="12">
                  <c:v>3.0986680256312287</c:v>
                </c:pt>
              </c:numCache>
            </c:numRef>
          </c:val>
          <c:smooth val="1"/>
          <c:extLst>
            <c:ext xmlns:c16="http://schemas.microsoft.com/office/drawing/2014/chart" uri="{C3380CC4-5D6E-409C-BE32-E72D297353CC}">
              <c16:uniqueId val="{00000002-8996-4000-857C-2A9EF8FAC770}"/>
            </c:ext>
          </c:extLst>
        </c:ser>
        <c:dLbls>
          <c:showLegendKey val="0"/>
          <c:showVal val="0"/>
          <c:showCatName val="0"/>
          <c:showSerName val="0"/>
          <c:showPercent val="0"/>
          <c:showBubbleSize val="0"/>
        </c:dLbls>
        <c:marker val="1"/>
        <c:smooth val="0"/>
        <c:axId val="1825515920"/>
        <c:axId val="1825516336"/>
      </c:lineChart>
      <c:catAx>
        <c:axId val="18255159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5516336"/>
        <c:crosses val="autoZero"/>
        <c:auto val="1"/>
        <c:lblAlgn val="ctr"/>
        <c:lblOffset val="100"/>
        <c:noMultiLvlLbl val="0"/>
      </c:catAx>
      <c:valAx>
        <c:axId val="1825516336"/>
        <c:scaling>
          <c:orientation val="minMax"/>
        </c:scaling>
        <c:delete val="1"/>
        <c:axPos val="l"/>
        <c:numFmt formatCode="0.0" sourceLinked="1"/>
        <c:majorTickMark val="none"/>
        <c:minorTickMark val="none"/>
        <c:tickLblPos val="nextTo"/>
        <c:crossAx val="1825515920"/>
        <c:crosses val="autoZero"/>
        <c:crossBetween val="between"/>
      </c:valAx>
      <c:spPr>
        <a:noFill/>
        <a:ln>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a:ln>
              <a:solidFill>
                <a:schemeClr val="bg1">
                  <a:lumMod val="50000"/>
                </a:schemeClr>
              </a:solidFill>
            </a:ln>
            <a:effectLst/>
          </c:spPr>
          <c:invertIfNegative val="0"/>
          <c:dPt>
            <c:idx val="2"/>
            <c:invertIfNegative val="0"/>
            <c:bubble3D val="0"/>
            <c:spPr>
              <a:solidFill>
                <a:schemeClr val="bg1">
                  <a:lumMod val="75000"/>
                </a:schemeClr>
              </a:solidFill>
              <a:ln>
                <a:solidFill>
                  <a:schemeClr val="bg1">
                    <a:lumMod val="50000"/>
                  </a:schemeClr>
                </a:solidFill>
              </a:ln>
              <a:effectLst/>
            </c:spPr>
            <c:extLst>
              <c:ext xmlns:c16="http://schemas.microsoft.com/office/drawing/2014/chart" uri="{C3380CC4-5D6E-409C-BE32-E72D297353CC}">
                <c16:uniqueId val="{00000001-BCE8-1648-8A0F-33DF72F625CC}"/>
              </c:ext>
            </c:extLst>
          </c:dPt>
          <c:dPt>
            <c:idx val="4"/>
            <c:invertIfNegative val="0"/>
            <c:bubble3D val="0"/>
            <c:spPr>
              <a:solidFill>
                <a:schemeClr val="bg1">
                  <a:lumMod val="75000"/>
                </a:schemeClr>
              </a:solidFill>
              <a:ln>
                <a:solidFill>
                  <a:schemeClr val="bg1">
                    <a:lumMod val="50000"/>
                  </a:schemeClr>
                </a:solidFill>
              </a:ln>
              <a:effectLst/>
            </c:spPr>
            <c:extLst>
              <c:ext xmlns:c16="http://schemas.microsoft.com/office/drawing/2014/chart" uri="{C3380CC4-5D6E-409C-BE32-E72D297353CC}">
                <c16:uniqueId val="{00000003-BCE8-1648-8A0F-33DF72F625CC}"/>
              </c:ext>
            </c:extLst>
          </c:dPt>
          <c:dPt>
            <c:idx val="5"/>
            <c:invertIfNegative val="0"/>
            <c:bubble3D val="0"/>
            <c:spPr>
              <a:solidFill>
                <a:srgbClr val="499EBD"/>
              </a:solidFill>
              <a:ln>
                <a:solidFill>
                  <a:schemeClr val="bg1">
                    <a:lumMod val="50000"/>
                  </a:schemeClr>
                </a:solidFill>
              </a:ln>
              <a:effectLst/>
            </c:spPr>
            <c:extLst>
              <c:ext xmlns:c16="http://schemas.microsoft.com/office/drawing/2014/chart" uri="{C3380CC4-5D6E-409C-BE32-E72D297353CC}">
                <c16:uniqueId val="{00000005-BCE8-1648-8A0F-33DF72F625CC}"/>
              </c:ext>
            </c:extLst>
          </c:dPt>
          <c:dPt>
            <c:idx val="9"/>
            <c:invertIfNegative val="0"/>
            <c:bubble3D val="0"/>
            <c:spPr>
              <a:solidFill>
                <a:schemeClr val="bg1">
                  <a:lumMod val="75000"/>
                </a:schemeClr>
              </a:solidFill>
              <a:ln>
                <a:solidFill>
                  <a:schemeClr val="bg1">
                    <a:lumMod val="50000"/>
                  </a:schemeClr>
                </a:solidFill>
              </a:ln>
              <a:effectLst/>
            </c:spPr>
            <c:extLst>
              <c:ext xmlns:c16="http://schemas.microsoft.com/office/drawing/2014/chart" uri="{C3380CC4-5D6E-409C-BE32-E72D297353CC}">
                <c16:uniqueId val="{00000007-BCE8-1648-8A0F-33DF72F625CC}"/>
              </c:ext>
            </c:extLst>
          </c:dPt>
          <c:dPt>
            <c:idx val="14"/>
            <c:invertIfNegative val="0"/>
            <c:bubble3D val="0"/>
            <c:spPr>
              <a:solidFill>
                <a:schemeClr val="bg1">
                  <a:lumMod val="75000"/>
                </a:schemeClr>
              </a:solidFill>
              <a:ln>
                <a:solidFill>
                  <a:schemeClr val="bg1">
                    <a:lumMod val="50000"/>
                  </a:schemeClr>
                </a:solidFill>
              </a:ln>
              <a:effectLst/>
            </c:spPr>
            <c:extLst>
              <c:ext xmlns:c16="http://schemas.microsoft.com/office/drawing/2014/chart" uri="{C3380CC4-5D6E-409C-BE32-E72D297353CC}">
                <c16:uniqueId val="{00000009-BCE8-1648-8A0F-33DF72F625C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Foglio1!$B$2:$B$7</c:f>
              <c:numCache>
                <c:formatCode>0</c:formatCode>
                <c:ptCount val="6"/>
                <c:pt idx="0">
                  <c:v>118812</c:v>
                </c:pt>
                <c:pt idx="1">
                  <c:v>121815</c:v>
                </c:pt>
                <c:pt idx="2">
                  <c:v>110409</c:v>
                </c:pt>
                <c:pt idx="3">
                  <c:v>120635</c:v>
                </c:pt>
                <c:pt idx="4">
                  <c:v>115469</c:v>
                </c:pt>
                <c:pt idx="5">
                  <c:v>109800</c:v>
                </c:pt>
              </c:numCache>
            </c:numRef>
          </c:val>
          <c:extLst>
            <c:ext xmlns:c16="http://schemas.microsoft.com/office/drawing/2014/chart" uri="{C3380CC4-5D6E-409C-BE32-E72D297353CC}">
              <c16:uniqueId val="{0000000A-BCE8-1648-8A0F-33DF72F625CC}"/>
            </c:ext>
          </c:extLst>
        </c:ser>
        <c:dLbls>
          <c:showLegendKey val="0"/>
          <c:showVal val="0"/>
          <c:showCatName val="0"/>
          <c:showSerName val="0"/>
          <c:showPercent val="0"/>
          <c:showBubbleSize val="0"/>
        </c:dLbls>
        <c:gapWidth val="127"/>
        <c:overlap val="-27"/>
        <c:axId val="461389663"/>
        <c:axId val="461390079"/>
      </c:barChart>
      <c:catAx>
        <c:axId val="461389663"/>
        <c:scaling>
          <c:orientation val="minMax"/>
        </c:scaling>
        <c:delete val="1"/>
        <c:axPos val="b"/>
        <c:numFmt formatCode="General" sourceLinked="1"/>
        <c:majorTickMark val="none"/>
        <c:minorTickMark val="none"/>
        <c:tickLblPos val="nextTo"/>
        <c:crossAx val="461390079"/>
        <c:crosses val="autoZero"/>
        <c:auto val="1"/>
        <c:lblAlgn val="ctr"/>
        <c:lblOffset val="100"/>
        <c:noMultiLvlLbl val="0"/>
      </c:catAx>
      <c:valAx>
        <c:axId val="461390079"/>
        <c:scaling>
          <c:orientation val="minMax"/>
          <c:min val="50000"/>
        </c:scaling>
        <c:delete val="1"/>
        <c:axPos val="l"/>
        <c:numFmt formatCode="0" sourceLinked="1"/>
        <c:majorTickMark val="out"/>
        <c:minorTickMark val="none"/>
        <c:tickLblPos val="nextTo"/>
        <c:crossAx val="46138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65E82"/>
              </a:solidFill>
              <a:ln w="19050">
                <a:solidFill>
                  <a:schemeClr val="lt1"/>
                </a:solidFill>
              </a:ln>
              <a:effectLst/>
            </c:spPr>
            <c:extLst>
              <c:ext xmlns:c16="http://schemas.microsoft.com/office/drawing/2014/chart" uri="{C3380CC4-5D6E-409C-BE32-E72D297353CC}">
                <c16:uniqueId val="{00000001-6654-A04D-863E-1D3C360A9069}"/>
              </c:ext>
            </c:extLst>
          </c:dPt>
          <c:dPt>
            <c:idx val="1"/>
            <c:bubble3D val="0"/>
            <c:spPr>
              <a:solidFill>
                <a:srgbClr val="499EBD"/>
              </a:solidFill>
              <a:ln w="19050">
                <a:solidFill>
                  <a:schemeClr val="lt1"/>
                </a:solidFill>
              </a:ln>
              <a:effectLst/>
            </c:spPr>
            <c:extLst>
              <c:ext xmlns:c16="http://schemas.microsoft.com/office/drawing/2014/chart" uri="{C3380CC4-5D6E-409C-BE32-E72D297353CC}">
                <c16:uniqueId val="{00000003-6654-A04D-863E-1D3C360A9069}"/>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6654-A04D-863E-1D3C360A9069}"/>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6654-A04D-863E-1D3C360A906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FSN</c:v>
                </c:pt>
                <c:pt idx="1">
                  <c:v>DSA</c:v>
                </c:pt>
                <c:pt idx="2">
                  <c:v>EPS</c:v>
                </c:pt>
                <c:pt idx="3">
                  <c:v>Diversi Organismi Sportivi</c:v>
                </c:pt>
              </c:strCache>
            </c:strRef>
          </c:cat>
          <c:val>
            <c:numRef>
              <c:f>Foglio1!$B$2:$B$5</c:f>
              <c:numCache>
                <c:formatCode>General</c:formatCode>
                <c:ptCount val="4"/>
                <c:pt idx="0">
                  <c:v>26</c:v>
                </c:pt>
                <c:pt idx="1">
                  <c:v>2</c:v>
                </c:pt>
                <c:pt idx="2">
                  <c:v>58</c:v>
                </c:pt>
                <c:pt idx="3">
                  <c:v>14</c:v>
                </c:pt>
              </c:numCache>
            </c:numRef>
          </c:val>
          <c:extLst>
            <c:ext xmlns:c16="http://schemas.microsoft.com/office/drawing/2014/chart" uri="{C3380CC4-5D6E-409C-BE32-E72D297353CC}">
              <c16:uniqueId val="{00000008-6654-A04D-863E-1D3C360A9069}"/>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277665883039"/>
          <c:y val="2.1167382443569915E-2"/>
          <c:w val="0.57445783095218828"/>
          <c:h val="0.96593170980638221"/>
        </c:manualLayout>
      </c:layout>
      <c:doughnutChart>
        <c:varyColors val="1"/>
        <c:ser>
          <c:idx val="0"/>
          <c:order val="0"/>
          <c:tx>
            <c:strRef>
              <c:f>Foglio1!$B$1</c:f>
              <c:strCache>
                <c:ptCount val="1"/>
                <c:pt idx="0">
                  <c:v>Vendite</c:v>
                </c:pt>
              </c:strCache>
            </c:strRef>
          </c:tx>
          <c:dPt>
            <c:idx val="0"/>
            <c:bubble3D val="0"/>
            <c:spPr>
              <a:solidFill>
                <a:srgbClr val="465E82"/>
              </a:solidFill>
              <a:ln w="19050">
                <a:solidFill>
                  <a:schemeClr val="lt1"/>
                </a:solidFill>
              </a:ln>
              <a:effectLst/>
            </c:spPr>
            <c:extLst>
              <c:ext xmlns:c16="http://schemas.microsoft.com/office/drawing/2014/chart" uri="{C3380CC4-5D6E-409C-BE32-E72D297353CC}">
                <c16:uniqueId val="{00000001-1866-244B-84A0-F5DAB3AF5D54}"/>
              </c:ext>
            </c:extLst>
          </c:dPt>
          <c:dPt>
            <c:idx val="1"/>
            <c:bubble3D val="0"/>
            <c:spPr>
              <a:solidFill>
                <a:srgbClr val="499EBD"/>
              </a:solidFill>
              <a:ln w="19050">
                <a:solidFill>
                  <a:schemeClr val="lt1"/>
                </a:solidFill>
              </a:ln>
              <a:effectLst/>
            </c:spPr>
            <c:extLst>
              <c:ext xmlns:c16="http://schemas.microsoft.com/office/drawing/2014/chart" uri="{C3380CC4-5D6E-409C-BE32-E72D297353CC}">
                <c16:uniqueId val="{00000003-1866-244B-84A0-F5DAB3AF5D54}"/>
              </c:ext>
            </c:extLst>
          </c:dPt>
          <c:dPt>
            <c:idx val="2"/>
            <c:bubble3D val="0"/>
            <c:spPr>
              <a:solidFill>
                <a:srgbClr val="008452"/>
              </a:solidFill>
              <a:ln w="19050">
                <a:solidFill>
                  <a:schemeClr val="lt1"/>
                </a:solidFill>
              </a:ln>
              <a:effectLst/>
            </c:spPr>
            <c:extLst>
              <c:ext xmlns:c16="http://schemas.microsoft.com/office/drawing/2014/chart" uri="{C3380CC4-5D6E-409C-BE32-E72D297353CC}">
                <c16:uniqueId val="{00000005-1866-244B-84A0-F5DAB3AF5D54}"/>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1866-244B-84A0-F5DAB3AF5D5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FSN</c:v>
                </c:pt>
                <c:pt idx="1">
                  <c:v>DSA</c:v>
                </c:pt>
                <c:pt idx="2">
                  <c:v>EPS</c:v>
                </c:pt>
                <c:pt idx="3">
                  <c:v>Diversi Organismi Sportivi</c:v>
                </c:pt>
              </c:strCache>
            </c:strRef>
          </c:cat>
          <c:val>
            <c:numRef>
              <c:f>Foglio1!$B$2:$B$5</c:f>
              <c:numCache>
                <c:formatCode>0</c:formatCode>
                <c:ptCount val="4"/>
                <c:pt idx="0">
                  <c:v>34.245357836300485</c:v>
                </c:pt>
                <c:pt idx="1">
                  <c:v>1.8377225367134302</c:v>
                </c:pt>
                <c:pt idx="2">
                  <c:v>45.364673065879067</c:v>
                </c:pt>
                <c:pt idx="3">
                  <c:v>18.552246561107008</c:v>
                </c:pt>
              </c:numCache>
            </c:numRef>
          </c:val>
          <c:extLst>
            <c:ext xmlns:c16="http://schemas.microsoft.com/office/drawing/2014/chart" uri="{C3380CC4-5D6E-409C-BE32-E72D297353CC}">
              <c16:uniqueId val="{00000008-1866-244B-84A0-F5DAB3AF5D54}"/>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07572167602403E-2"/>
          <c:y val="4.1055547832945946E-2"/>
          <c:w val="0.91866033645301426"/>
          <c:h val="0.91788890433410808"/>
        </c:manualLayout>
      </c:layout>
      <c:barChart>
        <c:barDir val="bar"/>
        <c:grouping val="clustered"/>
        <c:varyColors val="0"/>
        <c:ser>
          <c:idx val="0"/>
          <c:order val="0"/>
          <c:tx>
            <c:strRef>
              <c:f>Foglio1!$B$1</c:f>
              <c:strCache>
                <c:ptCount val="1"/>
                <c:pt idx="0">
                  <c:v>Serie 1</c:v>
                </c:pt>
              </c:strCache>
            </c:strRef>
          </c:tx>
          <c:spPr>
            <a:solidFill>
              <a:schemeClr val="accent1"/>
            </a:solidFill>
            <a:ln>
              <a:noFill/>
            </a:ln>
            <a:effectLst/>
          </c:spPr>
          <c:invertIfNegative val="0"/>
          <c:dPt>
            <c:idx val="0"/>
            <c:invertIfNegative val="0"/>
            <c:bubble3D val="0"/>
            <c:spPr>
              <a:solidFill>
                <a:srgbClr val="465E82"/>
              </a:solidFill>
              <a:ln>
                <a:noFill/>
              </a:ln>
              <a:effectLst/>
            </c:spPr>
            <c:extLst>
              <c:ext xmlns:c16="http://schemas.microsoft.com/office/drawing/2014/chart" uri="{C3380CC4-5D6E-409C-BE32-E72D297353CC}">
                <c16:uniqueId val="{00000000-66C8-4742-A92C-D6B2D4997EEF}"/>
              </c:ext>
            </c:extLst>
          </c:dPt>
          <c:dPt>
            <c:idx val="1"/>
            <c:invertIfNegative val="0"/>
            <c:bubble3D val="0"/>
            <c:spPr>
              <a:solidFill>
                <a:srgbClr val="465E82"/>
              </a:solidFill>
              <a:ln>
                <a:noFill/>
              </a:ln>
              <a:effectLst/>
            </c:spPr>
            <c:extLst>
              <c:ext xmlns:c16="http://schemas.microsoft.com/office/drawing/2014/chart" uri="{C3380CC4-5D6E-409C-BE32-E72D297353CC}">
                <c16:uniqueId val="{00000001-66C8-4742-A92C-D6B2D4997EEF}"/>
              </c:ext>
            </c:extLst>
          </c:dPt>
          <c:dPt>
            <c:idx val="2"/>
            <c:invertIfNegative val="0"/>
            <c:bubble3D val="0"/>
            <c:spPr>
              <a:solidFill>
                <a:srgbClr val="465E82"/>
              </a:solidFill>
              <a:ln>
                <a:noFill/>
              </a:ln>
              <a:effectLst/>
            </c:spPr>
            <c:extLst>
              <c:ext xmlns:c16="http://schemas.microsoft.com/office/drawing/2014/chart" uri="{C3380CC4-5D6E-409C-BE32-E72D297353CC}">
                <c16:uniqueId val="{00000002-66C8-4742-A92C-D6B2D4997EEF}"/>
              </c:ext>
            </c:extLst>
          </c:dPt>
          <c:dPt>
            <c:idx val="3"/>
            <c:invertIfNegative val="0"/>
            <c:bubble3D val="0"/>
            <c:spPr>
              <a:solidFill>
                <a:srgbClr val="465E82"/>
              </a:solidFill>
              <a:ln>
                <a:noFill/>
              </a:ln>
              <a:effectLst/>
            </c:spPr>
            <c:extLst>
              <c:ext xmlns:c16="http://schemas.microsoft.com/office/drawing/2014/chart" uri="{C3380CC4-5D6E-409C-BE32-E72D297353CC}">
                <c16:uniqueId val="{00000003-66C8-4742-A92C-D6B2D4997EEF}"/>
              </c:ext>
            </c:extLst>
          </c:dPt>
          <c:dPt>
            <c:idx val="4"/>
            <c:invertIfNegative val="0"/>
            <c:bubble3D val="0"/>
            <c:spPr>
              <a:solidFill>
                <a:srgbClr val="465E82"/>
              </a:solidFill>
              <a:ln>
                <a:noFill/>
              </a:ln>
              <a:effectLst/>
            </c:spPr>
            <c:extLst>
              <c:ext xmlns:c16="http://schemas.microsoft.com/office/drawing/2014/chart" uri="{C3380CC4-5D6E-409C-BE32-E72D297353CC}">
                <c16:uniqueId val="{00000004-66C8-4742-A92C-D6B2D4997EEF}"/>
              </c:ext>
            </c:extLst>
          </c:dPt>
          <c:dPt>
            <c:idx val="5"/>
            <c:invertIfNegative val="0"/>
            <c:bubble3D val="0"/>
            <c:spPr>
              <a:solidFill>
                <a:srgbClr val="465E82"/>
              </a:solidFill>
              <a:ln>
                <a:noFill/>
              </a:ln>
              <a:effectLst/>
            </c:spPr>
            <c:extLst>
              <c:ext xmlns:c16="http://schemas.microsoft.com/office/drawing/2014/chart" uri="{C3380CC4-5D6E-409C-BE32-E72D297353CC}">
                <c16:uniqueId val="{00000005-66C8-4742-A92C-D6B2D4997EEF}"/>
              </c:ext>
            </c:extLst>
          </c:dPt>
          <c:dPt>
            <c:idx val="6"/>
            <c:invertIfNegative val="0"/>
            <c:bubble3D val="0"/>
            <c:spPr>
              <a:solidFill>
                <a:srgbClr val="465E82"/>
              </a:solidFill>
              <a:ln>
                <a:noFill/>
              </a:ln>
              <a:effectLst/>
            </c:spPr>
            <c:extLst>
              <c:ext xmlns:c16="http://schemas.microsoft.com/office/drawing/2014/chart" uri="{C3380CC4-5D6E-409C-BE32-E72D297353CC}">
                <c16:uniqueId val="{00000006-66C8-4742-A92C-D6B2D4997EEF}"/>
              </c:ext>
            </c:extLst>
          </c:dPt>
          <c:dPt>
            <c:idx val="7"/>
            <c:invertIfNegative val="0"/>
            <c:bubble3D val="0"/>
            <c:spPr>
              <a:solidFill>
                <a:srgbClr val="2E75B6"/>
              </a:solidFill>
              <a:ln>
                <a:noFill/>
              </a:ln>
              <a:effectLst/>
            </c:spPr>
            <c:extLst>
              <c:ext xmlns:c16="http://schemas.microsoft.com/office/drawing/2014/chart" uri="{C3380CC4-5D6E-409C-BE32-E72D297353CC}">
                <c16:uniqueId val="{00000007-66C8-4742-A92C-D6B2D4997EEF}"/>
              </c:ext>
            </c:extLst>
          </c:dPt>
          <c:dPt>
            <c:idx val="8"/>
            <c:invertIfNegative val="0"/>
            <c:bubble3D val="0"/>
            <c:spPr>
              <a:solidFill>
                <a:srgbClr val="2E75B6"/>
              </a:solidFill>
              <a:ln>
                <a:noFill/>
              </a:ln>
              <a:effectLst/>
            </c:spPr>
            <c:extLst>
              <c:ext xmlns:c16="http://schemas.microsoft.com/office/drawing/2014/chart" uri="{C3380CC4-5D6E-409C-BE32-E72D297353CC}">
                <c16:uniqueId val="{00000008-66C8-4742-A92C-D6B2D4997EEF}"/>
              </c:ext>
            </c:extLst>
          </c:dPt>
          <c:dPt>
            <c:idx val="9"/>
            <c:invertIfNegative val="0"/>
            <c:bubble3D val="0"/>
            <c:spPr>
              <a:solidFill>
                <a:srgbClr val="2E75B6"/>
              </a:solidFill>
              <a:ln>
                <a:noFill/>
              </a:ln>
              <a:effectLst/>
            </c:spPr>
            <c:extLst>
              <c:ext xmlns:c16="http://schemas.microsoft.com/office/drawing/2014/chart" uri="{C3380CC4-5D6E-409C-BE32-E72D297353CC}">
                <c16:uniqueId val="{00000009-66C8-4742-A92C-D6B2D4997EEF}"/>
              </c:ext>
            </c:extLst>
          </c:dPt>
          <c:dPt>
            <c:idx val="10"/>
            <c:invertIfNegative val="0"/>
            <c:bubble3D val="0"/>
            <c:spPr>
              <a:solidFill>
                <a:srgbClr val="2E75B6"/>
              </a:solidFill>
              <a:ln>
                <a:noFill/>
              </a:ln>
              <a:effectLst/>
            </c:spPr>
            <c:extLst>
              <c:ext xmlns:c16="http://schemas.microsoft.com/office/drawing/2014/chart" uri="{C3380CC4-5D6E-409C-BE32-E72D297353CC}">
                <c16:uniqueId val="{0000000A-66C8-4742-A92C-D6B2D4997EEF}"/>
              </c:ext>
            </c:extLst>
          </c:dPt>
          <c:dPt>
            <c:idx val="11"/>
            <c:invertIfNegative val="0"/>
            <c:bubble3D val="0"/>
            <c:spPr>
              <a:solidFill>
                <a:srgbClr val="2E75B6"/>
              </a:solidFill>
              <a:ln>
                <a:noFill/>
              </a:ln>
              <a:effectLst/>
            </c:spPr>
            <c:extLst>
              <c:ext xmlns:c16="http://schemas.microsoft.com/office/drawing/2014/chart" uri="{C3380CC4-5D6E-409C-BE32-E72D297353CC}">
                <c16:uniqueId val="{0000000B-66C8-4742-A92C-D6B2D4997EEF}"/>
              </c:ext>
            </c:extLst>
          </c:dPt>
          <c:dPt>
            <c:idx val="12"/>
            <c:invertIfNegative val="0"/>
            <c:bubble3D val="0"/>
            <c:spPr>
              <a:solidFill>
                <a:srgbClr val="2E75B6"/>
              </a:solidFill>
              <a:ln>
                <a:noFill/>
              </a:ln>
              <a:effectLst/>
            </c:spPr>
            <c:extLst>
              <c:ext xmlns:c16="http://schemas.microsoft.com/office/drawing/2014/chart" uri="{C3380CC4-5D6E-409C-BE32-E72D297353CC}">
                <c16:uniqueId val="{0000000C-66C8-4742-A92C-D6B2D4997EEF}"/>
              </c:ext>
            </c:extLst>
          </c:dPt>
          <c:dPt>
            <c:idx val="13"/>
            <c:invertIfNegative val="0"/>
            <c:bubble3D val="0"/>
            <c:spPr>
              <a:solidFill>
                <a:srgbClr val="2E75B6"/>
              </a:solidFill>
              <a:ln>
                <a:noFill/>
              </a:ln>
              <a:effectLst/>
            </c:spPr>
            <c:extLst>
              <c:ext xmlns:c16="http://schemas.microsoft.com/office/drawing/2014/chart" uri="{C3380CC4-5D6E-409C-BE32-E72D297353CC}">
                <c16:uniqueId val="{00000010-66C8-4742-A92C-D6B2D4997EEF}"/>
              </c:ext>
            </c:extLst>
          </c:dPt>
          <c:dPt>
            <c:idx val="14"/>
            <c:invertIfNegative val="0"/>
            <c:bubble3D val="0"/>
            <c:spPr>
              <a:solidFill>
                <a:srgbClr val="2E75B6"/>
              </a:solidFill>
              <a:ln>
                <a:noFill/>
              </a:ln>
              <a:effectLst/>
            </c:spPr>
            <c:extLst>
              <c:ext xmlns:c16="http://schemas.microsoft.com/office/drawing/2014/chart" uri="{C3380CC4-5D6E-409C-BE32-E72D297353CC}">
                <c16:uniqueId val="{0000000F-66C8-4742-A92C-D6B2D4997EEF}"/>
              </c:ext>
            </c:extLst>
          </c:dPt>
          <c:dPt>
            <c:idx val="19"/>
            <c:invertIfNegative val="0"/>
            <c:bubble3D val="0"/>
            <c:spPr>
              <a:solidFill>
                <a:srgbClr val="BDD7EF"/>
              </a:solidFill>
              <a:ln>
                <a:noFill/>
              </a:ln>
              <a:effectLst/>
            </c:spPr>
            <c:extLst>
              <c:ext xmlns:c16="http://schemas.microsoft.com/office/drawing/2014/chart" uri="{C3380CC4-5D6E-409C-BE32-E72D297353CC}">
                <c16:uniqueId val="{0000000E-66C8-4742-A92C-D6B2D4997EEF}"/>
              </c:ext>
            </c:extLst>
          </c:dPt>
          <c:dLbls>
            <c:spPr>
              <a:noFill/>
              <a:ln>
                <a:noFill/>
              </a:ln>
              <a:effectLst/>
            </c:spPr>
            <c:txPr>
              <a:bodyPr rot="0" spcFirstLastPara="1" vertOverflow="ellipsis" vert="horz" wrap="square" lIns="38100" tIns="19050" rIns="38100" bIns="19050" anchor="ctr" anchorCtr="1">
                <a:spAutoFit/>
              </a:bodyPr>
              <a:lstStyle/>
              <a:p>
                <a:pPr>
                  <a:defRPr sz="900" b="0" i="1" u="none" strike="noStrike" kern="1200" baseline="0">
                    <a:solidFill>
                      <a:schemeClr val="tx1">
                        <a:lumMod val="75000"/>
                        <a:lumOff val="25000"/>
                      </a:schemeClr>
                    </a:solidFill>
                    <a:latin typeface="+mn-lt"/>
                    <a:ea typeface="+mn-ea"/>
                    <a:cs typeface="+mn-cs"/>
                  </a:defRPr>
                </a:pPr>
                <a:endParaRPr lang="en-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Foglio1!$A$2:$A$21</c:f>
              <c:strCache>
                <c:ptCount val="20"/>
                <c:pt idx="0">
                  <c:v>Campania                 </c:v>
                </c:pt>
                <c:pt idx="1">
                  <c:v>Puglia</c:v>
                </c:pt>
                <c:pt idx="2">
                  <c:v>Umbria</c:v>
                </c:pt>
                <c:pt idx="3">
                  <c:v>Emilia-Romagna       </c:v>
                </c:pt>
                <c:pt idx="4">
                  <c:v>Calabria</c:v>
                </c:pt>
                <c:pt idx="5">
                  <c:v>Sardegna</c:v>
                </c:pt>
                <c:pt idx="6">
                  <c:v>Toscana</c:v>
                </c:pt>
                <c:pt idx="7">
                  <c:v>Sicilia</c:v>
                </c:pt>
                <c:pt idx="8">
                  <c:v>Veneto</c:v>
                </c:pt>
                <c:pt idx="9">
                  <c:v>Lazio</c:v>
                </c:pt>
                <c:pt idx="10">
                  <c:v>Piemonte</c:v>
                </c:pt>
                <c:pt idx="11">
                  <c:v>Lombardia</c:v>
                </c:pt>
                <c:pt idx="12">
                  <c:v>Marche</c:v>
                </c:pt>
                <c:pt idx="13">
                  <c:v>Liguria</c:v>
                </c:pt>
                <c:pt idx="14">
                  <c:v>Abruzzo</c:v>
                </c:pt>
                <c:pt idx="15">
                  <c:v>Friuli-Venezia Giulia </c:v>
                </c:pt>
                <c:pt idx="16">
                  <c:v>Basilicata</c:v>
                </c:pt>
                <c:pt idx="17">
                  <c:v>Trentino-Alto Adige</c:v>
                </c:pt>
                <c:pt idx="18">
                  <c:v>Molise                      </c:v>
                </c:pt>
                <c:pt idx="19">
                  <c:v>Valle d'Aosta</c:v>
                </c:pt>
              </c:strCache>
            </c:strRef>
          </c:cat>
          <c:val>
            <c:numRef>
              <c:f>Foglio1!$B$2:$B$21</c:f>
              <c:numCache>
                <c:formatCode>0.0</c:formatCode>
                <c:ptCount val="20"/>
                <c:pt idx="0">
                  <c:v>15</c:v>
                </c:pt>
                <c:pt idx="1">
                  <c:v>14.5</c:v>
                </c:pt>
                <c:pt idx="2">
                  <c:v>14.5</c:v>
                </c:pt>
                <c:pt idx="3">
                  <c:v>14.444444444444445</c:v>
                </c:pt>
                <c:pt idx="4">
                  <c:v>14.4</c:v>
                </c:pt>
                <c:pt idx="5">
                  <c:v>14.4</c:v>
                </c:pt>
                <c:pt idx="6">
                  <c:v>14</c:v>
                </c:pt>
                <c:pt idx="7">
                  <c:v>13.333333333333334</c:v>
                </c:pt>
                <c:pt idx="8">
                  <c:v>12.857142857142858</c:v>
                </c:pt>
                <c:pt idx="9">
                  <c:v>12.8</c:v>
                </c:pt>
                <c:pt idx="10">
                  <c:v>12.625</c:v>
                </c:pt>
                <c:pt idx="11">
                  <c:v>12.083333333333334</c:v>
                </c:pt>
                <c:pt idx="12">
                  <c:v>11.8</c:v>
                </c:pt>
                <c:pt idx="13">
                  <c:v>11.75</c:v>
                </c:pt>
                <c:pt idx="14">
                  <c:v>11.5</c:v>
                </c:pt>
                <c:pt idx="15">
                  <c:v>10.5</c:v>
                </c:pt>
                <c:pt idx="16">
                  <c:v>9</c:v>
                </c:pt>
                <c:pt idx="17">
                  <c:v>8</c:v>
                </c:pt>
                <c:pt idx="18">
                  <c:v>7</c:v>
                </c:pt>
                <c:pt idx="19">
                  <c:v>2</c:v>
                </c:pt>
              </c:numCache>
            </c:numRef>
          </c:val>
          <c:extLst>
            <c:ext xmlns:c16="http://schemas.microsoft.com/office/drawing/2014/chart" uri="{C3380CC4-5D6E-409C-BE32-E72D297353CC}">
              <c16:uniqueId val="{00000000-30B5-452A-9CEE-476E43B6DCE8}"/>
            </c:ext>
          </c:extLst>
        </c:ser>
        <c:dLbls>
          <c:showLegendKey val="0"/>
          <c:showVal val="0"/>
          <c:showCatName val="0"/>
          <c:showSerName val="0"/>
          <c:showPercent val="0"/>
          <c:showBubbleSize val="0"/>
        </c:dLbls>
        <c:gapWidth val="56"/>
        <c:axId val="1386456383"/>
        <c:axId val="1386443903"/>
      </c:barChart>
      <c:catAx>
        <c:axId val="1386456383"/>
        <c:scaling>
          <c:orientation val="maxMin"/>
        </c:scaling>
        <c:delete val="1"/>
        <c:axPos val="l"/>
        <c:numFmt formatCode="General" sourceLinked="1"/>
        <c:majorTickMark val="none"/>
        <c:minorTickMark val="none"/>
        <c:tickLblPos val="nextTo"/>
        <c:crossAx val="1386443903"/>
        <c:crosses val="autoZero"/>
        <c:auto val="1"/>
        <c:lblAlgn val="ctr"/>
        <c:lblOffset val="100"/>
        <c:noMultiLvlLbl val="0"/>
      </c:catAx>
      <c:valAx>
        <c:axId val="1386443903"/>
        <c:scaling>
          <c:orientation val="minMax"/>
        </c:scaling>
        <c:delete val="1"/>
        <c:axPos val="t"/>
        <c:numFmt formatCode="0.0" sourceLinked="1"/>
        <c:majorTickMark val="none"/>
        <c:minorTickMark val="none"/>
        <c:tickLblPos val="nextTo"/>
        <c:crossAx val="1386456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0.13040625"/>
          <c:w val="0.95416666666666672"/>
          <c:h val="0.72864678256487214"/>
        </c:manualLayout>
      </c:layout>
      <c:barChart>
        <c:barDir val="col"/>
        <c:grouping val="stacked"/>
        <c:varyColors val="0"/>
        <c:ser>
          <c:idx val="0"/>
          <c:order val="0"/>
          <c:tx>
            <c:strRef>
              <c:f>Foglio1!$B$1</c:f>
              <c:strCache>
                <c:ptCount val="1"/>
                <c:pt idx="0">
                  <c:v>Serie 1</c:v>
                </c:pt>
              </c:strCache>
            </c:strRef>
          </c:tx>
          <c:spPr>
            <a:solidFill>
              <a:srgbClr val="BDD7EF"/>
            </a:solidFill>
            <a:ln>
              <a:solidFill>
                <a:schemeClr val="bg1"/>
              </a:solidFill>
            </a:ln>
            <a:effectLst/>
          </c:spPr>
          <c:invertIfNegative val="0"/>
          <c:dPt>
            <c:idx val="0"/>
            <c:invertIfNegative val="0"/>
            <c:bubble3D val="0"/>
            <c:spPr>
              <a:solidFill>
                <a:srgbClr val="BDD7EF"/>
              </a:solidFill>
              <a:ln>
                <a:solidFill>
                  <a:schemeClr val="bg1"/>
                </a:solidFill>
              </a:ln>
              <a:effectLst/>
            </c:spPr>
            <c:extLst>
              <c:ext xmlns:c16="http://schemas.microsoft.com/office/drawing/2014/chart" uri="{C3380CC4-5D6E-409C-BE32-E72D297353CC}">
                <c16:uniqueId val="{00000006-4879-4E3F-9E48-DF818E5F59A7}"/>
              </c:ext>
            </c:extLst>
          </c:dPt>
          <c:dPt>
            <c:idx val="1"/>
            <c:invertIfNegative val="0"/>
            <c:bubble3D val="0"/>
            <c:spPr>
              <a:solidFill>
                <a:srgbClr val="499EBD"/>
              </a:solidFill>
              <a:ln>
                <a:solidFill>
                  <a:schemeClr val="bg1"/>
                </a:solidFill>
              </a:ln>
              <a:effectLst/>
            </c:spPr>
            <c:extLst>
              <c:ext xmlns:c16="http://schemas.microsoft.com/office/drawing/2014/chart" uri="{C3380CC4-5D6E-409C-BE32-E72D297353CC}">
                <c16:uniqueId val="{00000007-4879-4E3F-9E48-DF818E5F59A7}"/>
              </c:ext>
            </c:extLst>
          </c:dPt>
          <c:dPt>
            <c:idx val="2"/>
            <c:invertIfNegative val="0"/>
            <c:bubble3D val="0"/>
            <c:spPr>
              <a:solidFill>
                <a:srgbClr val="2E75B6"/>
              </a:solidFill>
              <a:ln>
                <a:solidFill>
                  <a:schemeClr val="bg1"/>
                </a:solidFill>
              </a:ln>
              <a:effectLst/>
            </c:spPr>
            <c:extLst>
              <c:ext xmlns:c16="http://schemas.microsoft.com/office/drawing/2014/chart" uri="{C3380CC4-5D6E-409C-BE32-E72D297353CC}">
                <c16:uniqueId val="{00000001-A2EE-4440-B0D4-68EA8327060C}"/>
              </c:ext>
            </c:extLst>
          </c:dPt>
          <c:dPt>
            <c:idx val="3"/>
            <c:invertIfNegative val="0"/>
            <c:bubble3D val="0"/>
            <c:spPr>
              <a:solidFill>
                <a:srgbClr val="2E75B6"/>
              </a:solidFill>
              <a:ln>
                <a:solidFill>
                  <a:schemeClr val="bg1"/>
                </a:solidFill>
              </a:ln>
              <a:effectLst/>
            </c:spPr>
            <c:extLst>
              <c:ext xmlns:c16="http://schemas.microsoft.com/office/drawing/2014/chart" uri="{C3380CC4-5D6E-409C-BE32-E72D297353CC}">
                <c16:uniqueId val="{00000002-A2EE-4440-B0D4-68EA8327060C}"/>
              </c:ext>
            </c:extLst>
          </c:dPt>
          <c:dPt>
            <c:idx val="4"/>
            <c:invertIfNegative val="0"/>
            <c:bubble3D val="0"/>
            <c:spPr>
              <a:solidFill>
                <a:srgbClr val="2E75B6"/>
              </a:solidFill>
              <a:ln>
                <a:solidFill>
                  <a:schemeClr val="bg1"/>
                </a:solidFill>
              </a:ln>
              <a:effectLst/>
            </c:spPr>
            <c:extLst>
              <c:ext xmlns:c16="http://schemas.microsoft.com/office/drawing/2014/chart" uri="{C3380CC4-5D6E-409C-BE32-E72D297353CC}">
                <c16:uniqueId val="{00000003-A2EE-4440-B0D4-68EA832706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IT"/>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nord ovest</c:v>
                </c:pt>
                <c:pt idx="1">
                  <c:v>nord est</c:v>
                </c:pt>
                <c:pt idx="2">
                  <c:v>centro</c:v>
                </c:pt>
                <c:pt idx="3">
                  <c:v>sud</c:v>
                </c:pt>
                <c:pt idx="4">
                  <c:v>isole</c:v>
                </c:pt>
              </c:strCache>
            </c:strRef>
          </c:cat>
          <c:val>
            <c:numRef>
              <c:f>Foglio1!$B$2:$B$6</c:f>
              <c:numCache>
                <c:formatCode>0.0</c:formatCode>
                <c:ptCount val="5"/>
                <c:pt idx="0">
                  <c:v>11.8</c:v>
                </c:pt>
                <c:pt idx="1">
                  <c:v>12.636363636363637</c:v>
                </c:pt>
                <c:pt idx="2">
                  <c:v>13.272727272727273</c:v>
                </c:pt>
                <c:pt idx="3">
                  <c:v>13.208333333333334</c:v>
                </c:pt>
                <c:pt idx="4">
                  <c:v>13.714285714285714</c:v>
                </c:pt>
              </c:numCache>
            </c:numRef>
          </c:val>
          <c:extLst>
            <c:ext xmlns:c16="http://schemas.microsoft.com/office/drawing/2014/chart" uri="{C3380CC4-5D6E-409C-BE32-E72D297353CC}">
              <c16:uniqueId val="{00000000-A2EE-4440-B0D4-68EA8327060C}"/>
            </c:ext>
          </c:extLst>
        </c:ser>
        <c:dLbls>
          <c:showLegendKey val="0"/>
          <c:showVal val="0"/>
          <c:showCatName val="0"/>
          <c:showSerName val="0"/>
          <c:showPercent val="0"/>
          <c:showBubbleSize val="0"/>
        </c:dLbls>
        <c:gapWidth val="49"/>
        <c:overlap val="100"/>
        <c:axId val="974142304"/>
        <c:axId val="974138976"/>
      </c:barChart>
      <c:catAx>
        <c:axId val="9741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IT"/>
          </a:p>
        </c:txPr>
        <c:crossAx val="974138976"/>
        <c:crosses val="autoZero"/>
        <c:auto val="1"/>
        <c:lblAlgn val="ctr"/>
        <c:lblOffset val="100"/>
        <c:noMultiLvlLbl val="0"/>
      </c:catAx>
      <c:valAx>
        <c:axId val="974138976"/>
        <c:scaling>
          <c:orientation val="minMax"/>
          <c:min val="11"/>
        </c:scaling>
        <c:delete val="1"/>
        <c:axPos val="l"/>
        <c:numFmt formatCode="0.0" sourceLinked="1"/>
        <c:majorTickMark val="out"/>
        <c:minorTickMark val="none"/>
        <c:tickLblPos val="nextTo"/>
        <c:crossAx val="97414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it-IT"/>
          </a:p>
        </p:txBody>
      </p:sp>
      <p:sp>
        <p:nvSpPr>
          <p:cNvPr id="3" name="Segnaposto data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0CF430BA-8C55-B047-8DB2-02466739E537}" type="datetimeFigureOut">
              <a:rPr lang="it-IT" smtClean="0"/>
              <a:pPr/>
              <a:t>05/12/22</a:t>
            </a:fld>
            <a:endParaRPr lang="it-IT"/>
          </a:p>
        </p:txBody>
      </p:sp>
      <p:sp>
        <p:nvSpPr>
          <p:cNvPr id="4" name="Segnaposto piè di pagina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478540D0-22DF-B74B-BE2E-66D49AD8FEDB}" type="slidenum">
              <a:rPr lang="it-IT" smtClean="0"/>
              <a:pPr/>
              <a:t>‹#›</a:t>
            </a:fld>
            <a:endParaRPr lang="it-IT"/>
          </a:p>
        </p:txBody>
      </p:sp>
    </p:spTree>
    <p:extLst>
      <p:ext uri="{BB962C8B-B14F-4D97-AF65-F5344CB8AC3E}">
        <p14:creationId xmlns:p14="http://schemas.microsoft.com/office/powerpoint/2010/main" val="3273468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it-IT"/>
          </a:p>
        </p:txBody>
      </p:sp>
      <p:sp>
        <p:nvSpPr>
          <p:cNvPr id="3" name="Segnaposto data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A6924234-6542-CE4D-9244-8AA32DD03D94}" type="datetimeFigureOut">
              <a:rPr lang="it-IT" smtClean="0"/>
              <a:pPr/>
              <a:t>05/12/22</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13" tIns="45706" rIns="91413" bIns="45706"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E9C8D099-C1B1-6447-8715-A7C345030873}" type="slidenum">
              <a:rPr lang="it-IT" smtClean="0"/>
              <a:pPr/>
              <a:t>‹#›</a:t>
            </a:fld>
            <a:endParaRPr lang="it-IT"/>
          </a:p>
        </p:txBody>
      </p:sp>
    </p:spTree>
    <p:extLst>
      <p:ext uri="{BB962C8B-B14F-4D97-AF65-F5344CB8AC3E}">
        <p14:creationId xmlns:p14="http://schemas.microsoft.com/office/powerpoint/2010/main" val="3870754761"/>
      </p:ext>
    </p:extLst>
  </p:cSld>
  <p:clrMap bg1="lt1" tx1="dk1" bg2="lt2" tx2="dk2" accent1="accent1" accent2="accent2" accent3="accent3" accent4="accent4" accent5="accent5" accent6="accent6" hlink="hlink" folHlink="folHlink"/>
  <p:hf hdr="0" ftr="0" dt="0"/>
  <p:notesStyle>
    <a:lvl1pPr marL="0" algn="l" defTabSz="342822" rtl="0" eaLnBrk="1" latinLnBrk="0" hangingPunct="1">
      <a:defRPr sz="900" kern="1200">
        <a:solidFill>
          <a:schemeClr val="tx1"/>
        </a:solidFill>
        <a:latin typeface="+mn-lt"/>
        <a:ea typeface="+mn-ea"/>
        <a:cs typeface="+mn-cs"/>
      </a:defRPr>
    </a:lvl1pPr>
    <a:lvl2pPr marL="342822" algn="l" defTabSz="342822" rtl="0" eaLnBrk="1" latinLnBrk="0" hangingPunct="1">
      <a:defRPr sz="900" kern="1200">
        <a:solidFill>
          <a:schemeClr val="tx1"/>
        </a:solidFill>
        <a:latin typeface="+mn-lt"/>
        <a:ea typeface="+mn-ea"/>
        <a:cs typeface="+mn-cs"/>
      </a:defRPr>
    </a:lvl2pPr>
    <a:lvl3pPr marL="685644" algn="l" defTabSz="342822" rtl="0" eaLnBrk="1" latinLnBrk="0" hangingPunct="1">
      <a:defRPr sz="900" kern="1200">
        <a:solidFill>
          <a:schemeClr val="tx1"/>
        </a:solidFill>
        <a:latin typeface="+mn-lt"/>
        <a:ea typeface="+mn-ea"/>
        <a:cs typeface="+mn-cs"/>
      </a:defRPr>
    </a:lvl3pPr>
    <a:lvl4pPr marL="1028466" algn="l" defTabSz="342822" rtl="0" eaLnBrk="1" latinLnBrk="0" hangingPunct="1">
      <a:defRPr sz="900" kern="1200">
        <a:solidFill>
          <a:schemeClr val="tx1"/>
        </a:solidFill>
        <a:latin typeface="+mn-lt"/>
        <a:ea typeface="+mn-ea"/>
        <a:cs typeface="+mn-cs"/>
      </a:defRPr>
    </a:lvl4pPr>
    <a:lvl5pPr marL="1371288" algn="l" defTabSz="342822" rtl="0" eaLnBrk="1" latinLnBrk="0" hangingPunct="1">
      <a:defRPr sz="900" kern="1200">
        <a:solidFill>
          <a:schemeClr val="tx1"/>
        </a:solidFill>
        <a:latin typeface="+mn-lt"/>
        <a:ea typeface="+mn-ea"/>
        <a:cs typeface="+mn-cs"/>
      </a:defRPr>
    </a:lvl5pPr>
    <a:lvl6pPr marL="1714110" algn="l" defTabSz="342822" rtl="0" eaLnBrk="1" latinLnBrk="0" hangingPunct="1">
      <a:defRPr sz="900" kern="1200">
        <a:solidFill>
          <a:schemeClr val="tx1"/>
        </a:solidFill>
        <a:latin typeface="+mn-lt"/>
        <a:ea typeface="+mn-ea"/>
        <a:cs typeface="+mn-cs"/>
      </a:defRPr>
    </a:lvl6pPr>
    <a:lvl7pPr marL="2056932" algn="l" defTabSz="342822" rtl="0" eaLnBrk="1" latinLnBrk="0" hangingPunct="1">
      <a:defRPr sz="900" kern="1200">
        <a:solidFill>
          <a:schemeClr val="tx1"/>
        </a:solidFill>
        <a:latin typeface="+mn-lt"/>
        <a:ea typeface="+mn-ea"/>
        <a:cs typeface="+mn-cs"/>
      </a:defRPr>
    </a:lvl7pPr>
    <a:lvl8pPr marL="2399754" algn="l" defTabSz="342822" rtl="0" eaLnBrk="1" latinLnBrk="0" hangingPunct="1">
      <a:defRPr sz="900" kern="1200">
        <a:solidFill>
          <a:schemeClr val="tx1"/>
        </a:solidFill>
        <a:latin typeface="+mn-lt"/>
        <a:ea typeface="+mn-ea"/>
        <a:cs typeface="+mn-cs"/>
      </a:defRPr>
    </a:lvl8pPr>
    <a:lvl9pPr marL="2742576" algn="l" defTabSz="34282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9C8D099-C1B1-6447-8715-A7C345030873}" type="slidenum">
              <a:rPr lang="it-IT" smtClean="0"/>
              <a:t>1</a:t>
            </a:fld>
            <a:endParaRPr lang="it-IT"/>
          </a:p>
        </p:txBody>
      </p:sp>
    </p:spTree>
    <p:extLst>
      <p:ext uri="{BB962C8B-B14F-4D97-AF65-F5344CB8AC3E}">
        <p14:creationId xmlns:p14="http://schemas.microsoft.com/office/powerpoint/2010/main" val="226090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9C8D099-C1B1-6447-8715-A7C345030873}" type="slidenum">
              <a:rPr lang="it-IT" smtClean="0"/>
              <a:pPr/>
              <a:t>2</a:t>
            </a:fld>
            <a:endParaRPr lang="it-IT"/>
          </a:p>
        </p:txBody>
      </p:sp>
    </p:spTree>
    <p:extLst>
      <p:ext uri="{BB962C8B-B14F-4D97-AF65-F5344CB8AC3E}">
        <p14:creationId xmlns:p14="http://schemas.microsoft.com/office/powerpoint/2010/main" val="334682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9C8D099-C1B1-6447-8715-A7C345030873}" type="slidenum">
              <a:rPr lang="it-IT" smtClean="0"/>
              <a:t>3</a:t>
            </a:fld>
            <a:endParaRPr lang="it-IT"/>
          </a:p>
        </p:txBody>
      </p:sp>
    </p:spTree>
    <p:extLst>
      <p:ext uri="{BB962C8B-B14F-4D97-AF65-F5344CB8AC3E}">
        <p14:creationId xmlns:p14="http://schemas.microsoft.com/office/powerpoint/2010/main" val="77818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9C8D099-C1B1-6447-8715-A7C345030873}" type="slidenum">
              <a:rPr lang="it-IT" smtClean="0"/>
              <a:pPr/>
              <a:t>4</a:t>
            </a:fld>
            <a:endParaRPr lang="it-IT"/>
          </a:p>
        </p:txBody>
      </p:sp>
    </p:spTree>
    <p:extLst>
      <p:ext uri="{BB962C8B-B14F-4D97-AF65-F5344CB8AC3E}">
        <p14:creationId xmlns:p14="http://schemas.microsoft.com/office/powerpoint/2010/main" val="207124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9C8D099-C1B1-6447-8715-A7C345030873}" type="slidenum">
              <a:rPr lang="it-IT" smtClean="0"/>
              <a:pPr/>
              <a:t>5</a:t>
            </a:fld>
            <a:endParaRPr lang="it-IT"/>
          </a:p>
        </p:txBody>
      </p:sp>
    </p:spTree>
    <p:extLst>
      <p:ext uri="{BB962C8B-B14F-4D97-AF65-F5344CB8AC3E}">
        <p14:creationId xmlns:p14="http://schemas.microsoft.com/office/powerpoint/2010/main" val="41923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9C8D099-C1B1-6447-8715-A7C345030873}" type="slidenum">
              <a:rPr lang="it-IT" smtClean="0"/>
              <a:t>9</a:t>
            </a:fld>
            <a:endParaRPr lang="it-IT"/>
          </a:p>
        </p:txBody>
      </p:sp>
    </p:spTree>
    <p:extLst>
      <p:ext uri="{BB962C8B-B14F-4D97-AF65-F5344CB8AC3E}">
        <p14:creationId xmlns:p14="http://schemas.microsoft.com/office/powerpoint/2010/main" val="50934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27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07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81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E7BEFC9-E58F-4D48-B58D-DC80827536C8}"/>
              </a:ext>
            </a:extLst>
          </p:cNvPr>
          <p:cNvSpPr>
            <a:spLocks noGrp="1"/>
          </p:cNvSpPr>
          <p:nvPr>
            <p:ph type="ctrTitle" hasCustomPrompt="1"/>
          </p:nvPr>
        </p:nvSpPr>
        <p:spPr>
          <a:xfrm>
            <a:off x="0" y="165607"/>
            <a:ext cx="9143999" cy="469901"/>
          </a:xfrm>
          <a:prstGeom prst="rect">
            <a:avLst/>
          </a:prstGeom>
        </p:spPr>
        <p:txBody>
          <a:bodyPr lIns="91429" tIns="45714" rIns="91429" bIns="45714" anchor="ctr">
            <a:normAutofit/>
          </a:bodyPr>
          <a:lstStyle>
            <a:lvl1pPr algn="ctr">
              <a:lnSpc>
                <a:spcPct val="100000"/>
              </a:lnSpc>
              <a:defRPr sz="2800" b="1">
                <a:solidFill>
                  <a:schemeClr val="accent2"/>
                </a:solidFill>
              </a:defRPr>
            </a:lvl1pPr>
          </a:lstStyle>
          <a:p>
            <a:r>
              <a:rPr lang="it-IT" dirty="0"/>
              <a:t>Fare clic per modificare stile</a:t>
            </a:r>
          </a:p>
        </p:txBody>
      </p:sp>
      <p:sp>
        <p:nvSpPr>
          <p:cNvPr id="12" name="CasellaDiTesto 11">
            <a:extLst>
              <a:ext uri="{FF2B5EF4-FFF2-40B4-BE49-F238E27FC236}">
                <a16:creationId xmlns:a16="http://schemas.microsoft.com/office/drawing/2014/main" id="{14D624A0-6793-934F-A016-F23E792FB006}"/>
              </a:ext>
            </a:extLst>
          </p:cNvPr>
          <p:cNvSpPr txBox="1"/>
          <p:nvPr userDrawn="1"/>
        </p:nvSpPr>
        <p:spPr>
          <a:xfrm>
            <a:off x="7031314" y="4858707"/>
            <a:ext cx="1733758" cy="176963"/>
          </a:xfrm>
          <a:prstGeom prst="rect">
            <a:avLst/>
          </a:prstGeom>
          <a:noFill/>
        </p:spPr>
        <p:txBody>
          <a:bodyPr wrap="square" lIns="68572" tIns="34286" rIns="68572" bIns="34286" rtlCol="0">
            <a:spAutoFit/>
          </a:bodyPr>
          <a:lstStyle/>
          <a:p>
            <a:pPr algn="r" defTabSz="342859" eaLnBrk="1" fontAlgn="auto" hangingPunct="1">
              <a:spcBef>
                <a:spcPts val="0"/>
              </a:spcBef>
              <a:spcAft>
                <a:spcPts val="0"/>
              </a:spcAft>
            </a:pPr>
            <a:r>
              <a:rPr lang="it-IT" sz="700" dirty="0">
                <a:solidFill>
                  <a:schemeClr val="tx1">
                    <a:lumMod val="75000"/>
                    <a:lumOff val="25000"/>
                  </a:schemeClr>
                </a:solidFill>
                <a:latin typeface="Calibri"/>
                <a:ea typeface="+mn-ea"/>
                <a:cs typeface="+mn-cs"/>
              </a:rPr>
              <a:t>Tutti i diritti riservati</a:t>
            </a:r>
          </a:p>
        </p:txBody>
      </p:sp>
      <p:sp>
        <p:nvSpPr>
          <p:cNvPr id="10" name="Segnaposto numero diapositiva 5">
            <a:extLst>
              <a:ext uri="{FF2B5EF4-FFF2-40B4-BE49-F238E27FC236}">
                <a16:creationId xmlns:a16="http://schemas.microsoft.com/office/drawing/2014/main" id="{EA1A2C26-676B-4D42-B630-ABAE31E027C9}"/>
              </a:ext>
            </a:extLst>
          </p:cNvPr>
          <p:cNvSpPr>
            <a:spLocks noGrp="1"/>
          </p:cNvSpPr>
          <p:nvPr>
            <p:ph type="sldNum" sz="quarter" idx="12"/>
          </p:nvPr>
        </p:nvSpPr>
        <p:spPr>
          <a:xfrm>
            <a:off x="8522796" y="4827597"/>
            <a:ext cx="470946" cy="273844"/>
          </a:xfrm>
          <a:prstGeom prst="rect">
            <a:avLst/>
          </a:prstGeom>
          <a:noFill/>
          <a:ln>
            <a:noFill/>
          </a:ln>
        </p:spPr>
        <p:txBody>
          <a:bodyPr lIns="91429" tIns="45714" rIns="91429" bIns="45714"/>
          <a:lstStyle>
            <a:lvl1pPr algn="r">
              <a:defRPr sz="900" b="1">
                <a:solidFill>
                  <a:sysClr val="windowText" lastClr="000000"/>
                </a:solidFill>
                <a:latin typeface="Calibri" panose="020F0502020204030204" pitchFamily="34" charset="0"/>
                <a:cs typeface="Calibri" panose="020F0502020204030204" pitchFamily="34" charset="0"/>
              </a:defRPr>
            </a:lvl1pPr>
          </a:lstStyle>
          <a:p>
            <a:pPr defTabSz="342859" eaLnBrk="1" fontAlgn="auto" hangingPunct="1">
              <a:spcBef>
                <a:spcPts val="0"/>
              </a:spcBef>
              <a:spcAft>
                <a:spcPts val="0"/>
              </a:spcAft>
            </a:pPr>
            <a:fld id="{CEC07F19-866A-D549-94C6-C4D9AC2AB9CF}" type="slidenum">
              <a:rPr lang="it-IT" smtClean="0">
                <a:ea typeface="+mn-ea"/>
              </a:rPr>
              <a:pPr defTabSz="342859" eaLnBrk="1" fontAlgn="auto" hangingPunct="1">
                <a:spcBef>
                  <a:spcPts val="0"/>
                </a:spcBef>
                <a:spcAft>
                  <a:spcPts val="0"/>
                </a:spcAft>
              </a:pPr>
              <a:t>‹#›</a:t>
            </a:fld>
            <a:endParaRPr lang="it-IT" dirty="0">
              <a:latin typeface="Calibri" panose="020F0502020204030204" pitchFamily="34" charset="0"/>
              <a:ea typeface="+mn-ea"/>
              <a:cs typeface="Calibri" panose="020F0502020204030204" pitchFamily="34" charset="0"/>
            </a:endParaRPr>
          </a:p>
        </p:txBody>
      </p:sp>
      <p:pic>
        <p:nvPicPr>
          <p:cNvPr id="2" name="Immagine 1">
            <a:extLst>
              <a:ext uri="{FF2B5EF4-FFF2-40B4-BE49-F238E27FC236}">
                <a16:creationId xmlns:a16="http://schemas.microsoft.com/office/drawing/2014/main" id="{61AC3EA3-FE0D-7C59-93AA-F69F467F93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259" y="4786607"/>
            <a:ext cx="650629" cy="249139"/>
          </a:xfrm>
          <a:prstGeom prst="rect">
            <a:avLst/>
          </a:prstGeom>
        </p:spPr>
      </p:pic>
      <p:pic>
        <p:nvPicPr>
          <p:cNvPr id="3" name="Immagine 2">
            <a:extLst>
              <a:ext uri="{FF2B5EF4-FFF2-40B4-BE49-F238E27FC236}">
                <a16:creationId xmlns:a16="http://schemas.microsoft.com/office/drawing/2014/main" id="{4310E39A-50A5-8DCD-22EF-E33408DEF22B}"/>
              </a:ext>
            </a:extLst>
          </p:cNvPr>
          <p:cNvPicPr>
            <a:picLocks noChangeAspect="1"/>
          </p:cNvPicPr>
          <p:nvPr userDrawn="1"/>
        </p:nvPicPr>
        <p:blipFill>
          <a:blip r:embed="rId3"/>
          <a:stretch>
            <a:fillRect/>
          </a:stretch>
        </p:blipFill>
        <p:spPr>
          <a:xfrm>
            <a:off x="2652661" y="4837221"/>
            <a:ext cx="410151" cy="194394"/>
          </a:xfrm>
          <a:prstGeom prst="rect">
            <a:avLst/>
          </a:prstGeom>
        </p:spPr>
      </p:pic>
      <p:pic>
        <p:nvPicPr>
          <p:cNvPr id="4" name="Immagine 3">
            <a:extLst>
              <a:ext uri="{FF2B5EF4-FFF2-40B4-BE49-F238E27FC236}">
                <a16:creationId xmlns:a16="http://schemas.microsoft.com/office/drawing/2014/main" id="{8BEB62B6-4505-39AB-DC5E-5F7FFC6ECF98}"/>
              </a:ext>
            </a:extLst>
          </p:cNvPr>
          <p:cNvPicPr>
            <a:picLocks noChangeAspect="1"/>
          </p:cNvPicPr>
          <p:nvPr userDrawn="1"/>
        </p:nvPicPr>
        <p:blipFill>
          <a:blip r:embed="rId4"/>
          <a:stretch>
            <a:fillRect/>
          </a:stretch>
        </p:blipFill>
        <p:spPr>
          <a:xfrm>
            <a:off x="3169519" y="4737397"/>
            <a:ext cx="417117" cy="352126"/>
          </a:xfrm>
          <a:prstGeom prst="rect">
            <a:avLst/>
          </a:prstGeom>
        </p:spPr>
      </p:pic>
      <p:pic>
        <p:nvPicPr>
          <p:cNvPr id="8" name="Immagine 7">
            <a:extLst>
              <a:ext uri="{FF2B5EF4-FFF2-40B4-BE49-F238E27FC236}">
                <a16:creationId xmlns:a16="http://schemas.microsoft.com/office/drawing/2014/main" id="{D85B940E-E2C1-7412-5CFF-9331B3C1FE67}"/>
              </a:ext>
            </a:extLst>
          </p:cNvPr>
          <p:cNvPicPr>
            <a:picLocks noChangeAspect="1"/>
          </p:cNvPicPr>
          <p:nvPr userDrawn="1"/>
        </p:nvPicPr>
        <p:blipFill>
          <a:blip r:embed="rId5"/>
          <a:stretch>
            <a:fillRect/>
          </a:stretch>
        </p:blipFill>
        <p:spPr>
          <a:xfrm>
            <a:off x="3680601" y="4762992"/>
            <a:ext cx="482674" cy="304414"/>
          </a:xfrm>
          <a:prstGeom prst="rect">
            <a:avLst/>
          </a:prstGeom>
        </p:spPr>
      </p:pic>
      <p:pic>
        <p:nvPicPr>
          <p:cNvPr id="17" name="Immagine 16">
            <a:extLst>
              <a:ext uri="{FF2B5EF4-FFF2-40B4-BE49-F238E27FC236}">
                <a16:creationId xmlns:a16="http://schemas.microsoft.com/office/drawing/2014/main" id="{E754791D-FFAD-08AD-31E4-F295D5416759}"/>
              </a:ext>
            </a:extLst>
          </p:cNvPr>
          <p:cNvPicPr>
            <a:picLocks noChangeAspect="1"/>
          </p:cNvPicPr>
          <p:nvPr userDrawn="1"/>
        </p:nvPicPr>
        <p:blipFill>
          <a:blip r:embed="rId6"/>
          <a:stretch>
            <a:fillRect/>
          </a:stretch>
        </p:blipFill>
        <p:spPr>
          <a:xfrm>
            <a:off x="899420" y="4787346"/>
            <a:ext cx="985713" cy="248400"/>
          </a:xfrm>
          <a:prstGeom prst="rect">
            <a:avLst/>
          </a:prstGeom>
        </p:spPr>
      </p:pic>
      <p:cxnSp>
        <p:nvCxnSpPr>
          <p:cNvPr id="18" name="Connettore diritto 17">
            <a:extLst>
              <a:ext uri="{FF2B5EF4-FFF2-40B4-BE49-F238E27FC236}">
                <a16:creationId xmlns:a16="http://schemas.microsoft.com/office/drawing/2014/main" id="{FA37C93E-2C99-2764-B3B0-9D53B6251441}"/>
              </a:ext>
            </a:extLst>
          </p:cNvPr>
          <p:cNvCxnSpPr>
            <a:cxnSpLocks/>
          </p:cNvCxnSpPr>
          <p:nvPr userDrawn="1"/>
        </p:nvCxnSpPr>
        <p:spPr>
          <a:xfrm>
            <a:off x="1989658" y="4762992"/>
            <a:ext cx="0" cy="288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B38C5B81-9B96-02FA-D80C-150F466F5470}"/>
              </a:ext>
            </a:extLst>
          </p:cNvPr>
          <p:cNvCxnSpPr>
            <a:cxnSpLocks/>
          </p:cNvCxnSpPr>
          <p:nvPr userDrawn="1"/>
        </p:nvCxnSpPr>
        <p:spPr>
          <a:xfrm>
            <a:off x="4921037" y="4760488"/>
            <a:ext cx="0" cy="288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91E39577-396A-BDCA-F2EB-C20020A349A3}"/>
              </a:ext>
            </a:extLst>
          </p:cNvPr>
          <p:cNvPicPr>
            <a:picLocks noChangeAspect="1"/>
          </p:cNvPicPr>
          <p:nvPr userDrawn="1"/>
        </p:nvPicPr>
        <p:blipFill>
          <a:blip r:embed="rId7"/>
          <a:stretch>
            <a:fillRect/>
          </a:stretch>
        </p:blipFill>
        <p:spPr>
          <a:xfrm>
            <a:off x="5036671" y="4804850"/>
            <a:ext cx="660199" cy="284673"/>
          </a:xfrm>
          <a:prstGeom prst="rect">
            <a:avLst/>
          </a:prstGeom>
        </p:spPr>
      </p:pic>
      <p:pic>
        <p:nvPicPr>
          <p:cNvPr id="21" name="Immagine 20">
            <a:extLst>
              <a:ext uri="{FF2B5EF4-FFF2-40B4-BE49-F238E27FC236}">
                <a16:creationId xmlns:a16="http://schemas.microsoft.com/office/drawing/2014/main" id="{5E57718A-452E-C41D-B61A-A916664F0EB4}"/>
              </a:ext>
            </a:extLst>
          </p:cNvPr>
          <p:cNvPicPr>
            <a:picLocks noChangeAspect="1"/>
          </p:cNvPicPr>
          <p:nvPr userDrawn="1"/>
        </p:nvPicPr>
        <p:blipFill>
          <a:blip r:embed="rId8"/>
          <a:stretch>
            <a:fillRect/>
          </a:stretch>
        </p:blipFill>
        <p:spPr>
          <a:xfrm>
            <a:off x="4301369" y="4779299"/>
            <a:ext cx="508570" cy="256371"/>
          </a:xfrm>
          <a:prstGeom prst="rect">
            <a:avLst/>
          </a:prstGeom>
        </p:spPr>
      </p:pic>
      <p:pic>
        <p:nvPicPr>
          <p:cNvPr id="22" name="Immagine 21">
            <a:extLst>
              <a:ext uri="{FF2B5EF4-FFF2-40B4-BE49-F238E27FC236}">
                <a16:creationId xmlns:a16="http://schemas.microsoft.com/office/drawing/2014/main" id="{AF2226F1-F89F-EF9B-8AFC-9E50E90748C6}"/>
              </a:ext>
            </a:extLst>
          </p:cNvPr>
          <p:cNvPicPr>
            <a:picLocks noChangeAspect="1"/>
          </p:cNvPicPr>
          <p:nvPr userDrawn="1"/>
        </p:nvPicPr>
        <p:blipFill>
          <a:blip r:embed="rId9"/>
          <a:stretch>
            <a:fillRect/>
          </a:stretch>
        </p:blipFill>
        <p:spPr>
          <a:xfrm>
            <a:off x="2066267" y="4819051"/>
            <a:ext cx="460416" cy="208149"/>
          </a:xfrm>
          <a:prstGeom prst="rect">
            <a:avLst/>
          </a:prstGeom>
        </p:spPr>
      </p:pic>
    </p:spTree>
    <p:extLst>
      <p:ext uri="{BB962C8B-B14F-4D97-AF65-F5344CB8AC3E}">
        <p14:creationId xmlns:p14="http://schemas.microsoft.com/office/powerpoint/2010/main" val="424855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92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Corda 9"/>
          <p:cNvSpPr/>
          <p:nvPr userDrawn="1"/>
        </p:nvSpPr>
        <p:spPr>
          <a:xfrm flipH="1">
            <a:off x="-2626477" y="-15180"/>
            <a:ext cx="5219702" cy="5149613"/>
          </a:xfrm>
          <a:prstGeom prst="chord">
            <a:avLst>
              <a:gd name="adj1" fmla="val 5409084"/>
              <a:gd name="adj2" fmla="val 16199999"/>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68565" tIns="34282" rIns="68565" bIns="34282" rtlCol="0" anchor="ctr"/>
          <a:lstStyle/>
          <a:p>
            <a:pPr algn="ctr"/>
            <a:endParaRPr lang="it-IT"/>
          </a:p>
        </p:txBody>
      </p:sp>
    </p:spTree>
    <p:extLst>
      <p:ext uri="{BB962C8B-B14F-4D97-AF65-F5344CB8AC3E}">
        <p14:creationId xmlns:p14="http://schemas.microsoft.com/office/powerpoint/2010/main" val="1937289989"/>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60" r:id="rId4"/>
    <p:sldLayoutId id="2147483661" r:id="rId5"/>
  </p:sldLayoutIdLst>
  <p:txStyles>
    <p:titleStyle>
      <a:lvl1pPr algn="l" defTabSz="68564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11" indent="-171411" algn="l" defTabSz="685644"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234" indent="-171411" algn="l" defTabSz="685644"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054" indent="-171411" algn="l" defTabSz="685644"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876" indent="-171411" algn="l" defTabSz="685644"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2699" indent="-171411" algn="l" defTabSz="685644"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521" indent="-171411" algn="l" defTabSz="685644"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344" indent="-171411" algn="l" defTabSz="685644"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164" indent="-171411" algn="l" defTabSz="685644"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3987" indent="-171411" algn="l" defTabSz="685644"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644" rtl="0" eaLnBrk="1" latinLnBrk="0" hangingPunct="1">
        <a:defRPr sz="1400" kern="1200">
          <a:solidFill>
            <a:schemeClr val="tx1"/>
          </a:solidFill>
          <a:latin typeface="+mn-lt"/>
          <a:ea typeface="+mn-ea"/>
          <a:cs typeface="+mn-cs"/>
        </a:defRPr>
      </a:lvl1pPr>
      <a:lvl2pPr marL="342822" algn="l" defTabSz="685644" rtl="0" eaLnBrk="1" latinLnBrk="0" hangingPunct="1">
        <a:defRPr sz="1400" kern="1200">
          <a:solidFill>
            <a:schemeClr val="tx1"/>
          </a:solidFill>
          <a:latin typeface="+mn-lt"/>
          <a:ea typeface="+mn-ea"/>
          <a:cs typeface="+mn-cs"/>
        </a:defRPr>
      </a:lvl2pPr>
      <a:lvl3pPr marL="685644" algn="l" defTabSz="685644" rtl="0" eaLnBrk="1" latinLnBrk="0" hangingPunct="1">
        <a:defRPr sz="1400" kern="1200">
          <a:solidFill>
            <a:schemeClr val="tx1"/>
          </a:solidFill>
          <a:latin typeface="+mn-lt"/>
          <a:ea typeface="+mn-ea"/>
          <a:cs typeface="+mn-cs"/>
        </a:defRPr>
      </a:lvl3pPr>
      <a:lvl4pPr marL="1028466" algn="l" defTabSz="685644" rtl="0" eaLnBrk="1" latinLnBrk="0" hangingPunct="1">
        <a:defRPr sz="1400" kern="1200">
          <a:solidFill>
            <a:schemeClr val="tx1"/>
          </a:solidFill>
          <a:latin typeface="+mn-lt"/>
          <a:ea typeface="+mn-ea"/>
          <a:cs typeface="+mn-cs"/>
        </a:defRPr>
      </a:lvl4pPr>
      <a:lvl5pPr marL="1371288" algn="l" defTabSz="685644" rtl="0" eaLnBrk="1" latinLnBrk="0" hangingPunct="1">
        <a:defRPr sz="1400" kern="1200">
          <a:solidFill>
            <a:schemeClr val="tx1"/>
          </a:solidFill>
          <a:latin typeface="+mn-lt"/>
          <a:ea typeface="+mn-ea"/>
          <a:cs typeface="+mn-cs"/>
        </a:defRPr>
      </a:lvl5pPr>
      <a:lvl6pPr marL="1714110" algn="l" defTabSz="685644" rtl="0" eaLnBrk="1" latinLnBrk="0" hangingPunct="1">
        <a:defRPr sz="1400" kern="1200">
          <a:solidFill>
            <a:schemeClr val="tx1"/>
          </a:solidFill>
          <a:latin typeface="+mn-lt"/>
          <a:ea typeface="+mn-ea"/>
          <a:cs typeface="+mn-cs"/>
        </a:defRPr>
      </a:lvl6pPr>
      <a:lvl7pPr marL="2056932" algn="l" defTabSz="685644" rtl="0" eaLnBrk="1" latinLnBrk="0" hangingPunct="1">
        <a:defRPr sz="1400" kern="1200">
          <a:solidFill>
            <a:schemeClr val="tx1"/>
          </a:solidFill>
          <a:latin typeface="+mn-lt"/>
          <a:ea typeface="+mn-ea"/>
          <a:cs typeface="+mn-cs"/>
        </a:defRPr>
      </a:lvl7pPr>
      <a:lvl8pPr marL="2399754" algn="l" defTabSz="685644" rtl="0" eaLnBrk="1" latinLnBrk="0" hangingPunct="1">
        <a:defRPr sz="1400" kern="1200">
          <a:solidFill>
            <a:schemeClr val="tx1"/>
          </a:solidFill>
          <a:latin typeface="+mn-lt"/>
          <a:ea typeface="+mn-ea"/>
          <a:cs typeface="+mn-cs"/>
        </a:defRPr>
      </a:lvl8pPr>
      <a:lvl9pPr marL="2742576" algn="l" defTabSz="68564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8EF34216-E869-4BB0-971C-BF7D7AD02826}"/>
              </a:ext>
            </a:extLst>
          </p:cNvPr>
          <p:cNvSpPr/>
          <p:nvPr/>
        </p:nvSpPr>
        <p:spPr>
          <a:xfrm>
            <a:off x="-13498" y="0"/>
            <a:ext cx="9155750" cy="84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65E331ED-7946-4830-B8B3-C119A94D0B8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tretch>
            <a:fillRect/>
          </a:stretch>
        </p:blipFill>
        <p:spPr>
          <a:xfrm>
            <a:off x="-13498" y="0"/>
            <a:ext cx="9155750" cy="5143500"/>
          </a:xfrm>
          <a:prstGeom prst="rect">
            <a:avLst/>
          </a:prstGeom>
          <a:gradFill>
            <a:gsLst>
              <a:gs pos="0">
                <a:schemeClr val="accent6"/>
              </a:gs>
              <a:gs pos="100000">
                <a:srgbClr val="465E82"/>
              </a:gs>
            </a:gsLst>
            <a:lin ang="5400000" scaled="1"/>
          </a:gradFill>
        </p:spPr>
      </p:pic>
      <p:sp>
        <p:nvSpPr>
          <p:cNvPr id="21" name="Rettangolo 20">
            <a:extLst>
              <a:ext uri="{FF2B5EF4-FFF2-40B4-BE49-F238E27FC236}">
                <a16:creationId xmlns:a16="http://schemas.microsoft.com/office/drawing/2014/main" id="{D0242534-6D42-44D7-A5B0-3B6EB72AE704}"/>
              </a:ext>
            </a:extLst>
          </p:cNvPr>
          <p:cNvSpPr/>
          <p:nvPr/>
        </p:nvSpPr>
        <p:spPr>
          <a:xfrm>
            <a:off x="-13498" y="6824"/>
            <a:ext cx="9155750" cy="78048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92A117D4-8A29-463F-881D-E3579205E0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8305" y="222066"/>
            <a:ext cx="909687" cy="348338"/>
          </a:xfrm>
          <a:prstGeom prst="rect">
            <a:avLst/>
          </a:prstGeom>
        </p:spPr>
      </p:pic>
      <p:cxnSp>
        <p:nvCxnSpPr>
          <p:cNvPr id="16" name="Connettore diritto 15">
            <a:extLst>
              <a:ext uri="{FF2B5EF4-FFF2-40B4-BE49-F238E27FC236}">
                <a16:creationId xmlns:a16="http://schemas.microsoft.com/office/drawing/2014/main" id="{B5C5A14F-529E-4D2B-87AE-999ABA764907}"/>
              </a:ext>
            </a:extLst>
          </p:cNvPr>
          <p:cNvCxnSpPr>
            <a:cxnSpLocks/>
          </p:cNvCxnSpPr>
          <p:nvPr/>
        </p:nvCxnSpPr>
        <p:spPr>
          <a:xfrm>
            <a:off x="2994694" y="143200"/>
            <a:ext cx="0" cy="504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magine 7">
            <a:extLst>
              <a:ext uri="{FF2B5EF4-FFF2-40B4-BE49-F238E27FC236}">
                <a16:creationId xmlns:a16="http://schemas.microsoft.com/office/drawing/2014/main" id="{818E70BA-C904-4E5B-B0F3-35264017C7C6}"/>
              </a:ext>
            </a:extLst>
          </p:cNvPr>
          <p:cNvPicPr>
            <a:picLocks noChangeAspect="1"/>
          </p:cNvPicPr>
          <p:nvPr/>
        </p:nvPicPr>
        <p:blipFill>
          <a:blip r:embed="rId6"/>
          <a:stretch>
            <a:fillRect/>
          </a:stretch>
        </p:blipFill>
        <p:spPr>
          <a:xfrm>
            <a:off x="3927771" y="241332"/>
            <a:ext cx="612868" cy="290473"/>
          </a:xfrm>
          <a:prstGeom prst="rect">
            <a:avLst/>
          </a:prstGeom>
        </p:spPr>
      </p:pic>
      <p:pic>
        <p:nvPicPr>
          <p:cNvPr id="10" name="Immagine 9">
            <a:extLst>
              <a:ext uri="{FF2B5EF4-FFF2-40B4-BE49-F238E27FC236}">
                <a16:creationId xmlns:a16="http://schemas.microsoft.com/office/drawing/2014/main" id="{7D8DD136-4B36-4C81-9FDD-6C965CD1F159}"/>
              </a:ext>
            </a:extLst>
          </p:cNvPr>
          <p:cNvPicPr>
            <a:picLocks noChangeAspect="1"/>
          </p:cNvPicPr>
          <p:nvPr/>
        </p:nvPicPr>
        <p:blipFill>
          <a:blip r:embed="rId7"/>
          <a:stretch>
            <a:fillRect/>
          </a:stretch>
        </p:blipFill>
        <p:spPr>
          <a:xfrm>
            <a:off x="4709657" y="83956"/>
            <a:ext cx="623277" cy="526165"/>
          </a:xfrm>
          <a:prstGeom prst="rect">
            <a:avLst/>
          </a:prstGeom>
        </p:spPr>
      </p:pic>
      <p:pic>
        <p:nvPicPr>
          <p:cNvPr id="17" name="Immagine 16">
            <a:extLst>
              <a:ext uri="{FF2B5EF4-FFF2-40B4-BE49-F238E27FC236}">
                <a16:creationId xmlns:a16="http://schemas.microsoft.com/office/drawing/2014/main" id="{13543A21-6421-4213-9CCD-C0B7112497B3}"/>
              </a:ext>
            </a:extLst>
          </p:cNvPr>
          <p:cNvPicPr>
            <a:picLocks noChangeAspect="1"/>
          </p:cNvPicPr>
          <p:nvPr/>
        </p:nvPicPr>
        <p:blipFill>
          <a:blip r:embed="rId8"/>
          <a:stretch>
            <a:fillRect/>
          </a:stretch>
        </p:blipFill>
        <p:spPr>
          <a:xfrm>
            <a:off x="5466988" y="140920"/>
            <a:ext cx="721236" cy="454870"/>
          </a:xfrm>
          <a:prstGeom prst="rect">
            <a:avLst/>
          </a:prstGeom>
        </p:spPr>
      </p:pic>
      <p:sp>
        <p:nvSpPr>
          <p:cNvPr id="24" name="Rettangolo 23">
            <a:extLst>
              <a:ext uri="{FF2B5EF4-FFF2-40B4-BE49-F238E27FC236}">
                <a16:creationId xmlns:a16="http://schemas.microsoft.com/office/drawing/2014/main" id="{3D14C29F-3ADF-4061-9DE6-BE6D587CE3C5}"/>
              </a:ext>
            </a:extLst>
          </p:cNvPr>
          <p:cNvSpPr/>
          <p:nvPr/>
        </p:nvSpPr>
        <p:spPr>
          <a:xfrm>
            <a:off x="-13498" y="2923308"/>
            <a:ext cx="9155750" cy="222701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B9D07667-5535-4A8F-B499-1B3A76656AE7}"/>
              </a:ext>
            </a:extLst>
          </p:cNvPr>
          <p:cNvSpPr txBox="1"/>
          <p:nvPr/>
        </p:nvSpPr>
        <p:spPr>
          <a:xfrm>
            <a:off x="871251" y="2973965"/>
            <a:ext cx="7238264" cy="1692771"/>
          </a:xfrm>
          <a:prstGeom prst="rect">
            <a:avLst/>
          </a:prstGeom>
          <a:noFill/>
        </p:spPr>
        <p:txBody>
          <a:bodyPr wrap="none" rtlCol="0">
            <a:spAutoFit/>
          </a:bodyPr>
          <a:lstStyle/>
          <a:p>
            <a:pPr algn="ctr"/>
            <a:r>
              <a:rPr lang="it-IT" sz="4000" b="1" dirty="0">
                <a:solidFill>
                  <a:srgbClr val="465E82"/>
                </a:solidFill>
              </a:rPr>
              <a:t>OSSERVATORIO PERMANENTE</a:t>
            </a:r>
          </a:p>
          <a:p>
            <a:pPr algn="ctr"/>
            <a:r>
              <a:rPr lang="it-IT" sz="4000" b="1" dirty="0">
                <a:solidFill>
                  <a:srgbClr val="465E82"/>
                </a:solidFill>
              </a:rPr>
              <a:t>SULLO SPORT DI BASE</a:t>
            </a:r>
          </a:p>
          <a:p>
            <a:pPr algn="ctr"/>
            <a:r>
              <a:rPr lang="it-IT" sz="2400" dirty="0">
                <a:solidFill>
                  <a:srgbClr val="008452"/>
                </a:solidFill>
              </a:rPr>
              <a:t>L’impatto del sistema EPS nel panorama sportivo italiano</a:t>
            </a:r>
          </a:p>
        </p:txBody>
      </p:sp>
      <p:pic>
        <p:nvPicPr>
          <p:cNvPr id="22" name="Immagine 21">
            <a:extLst>
              <a:ext uri="{FF2B5EF4-FFF2-40B4-BE49-F238E27FC236}">
                <a16:creationId xmlns:a16="http://schemas.microsoft.com/office/drawing/2014/main" id="{BEFAB79A-5F3A-4E28-9C08-645FC44457F2}"/>
              </a:ext>
            </a:extLst>
          </p:cNvPr>
          <p:cNvPicPr>
            <a:picLocks noChangeAspect="1"/>
          </p:cNvPicPr>
          <p:nvPr/>
        </p:nvPicPr>
        <p:blipFill>
          <a:blip r:embed="rId9"/>
          <a:stretch>
            <a:fillRect/>
          </a:stretch>
        </p:blipFill>
        <p:spPr>
          <a:xfrm>
            <a:off x="1456376" y="220366"/>
            <a:ext cx="1382991" cy="348514"/>
          </a:xfrm>
          <a:prstGeom prst="rect">
            <a:avLst/>
          </a:prstGeom>
        </p:spPr>
      </p:pic>
      <p:sp>
        <p:nvSpPr>
          <p:cNvPr id="26" name="Titolo 15">
            <a:extLst>
              <a:ext uri="{FF2B5EF4-FFF2-40B4-BE49-F238E27FC236}">
                <a16:creationId xmlns:a16="http://schemas.microsoft.com/office/drawing/2014/main" id="{D33DC437-E1D5-FF44-A7A8-D1F716B8F252}"/>
              </a:ext>
            </a:extLst>
          </p:cNvPr>
          <p:cNvSpPr txBox="1">
            <a:spLocks/>
          </p:cNvSpPr>
          <p:nvPr/>
        </p:nvSpPr>
        <p:spPr>
          <a:xfrm>
            <a:off x="-14805" y="4926233"/>
            <a:ext cx="1424258" cy="281577"/>
          </a:xfrm>
          <a:prstGeom prst="rect">
            <a:avLst/>
          </a:prstGeom>
        </p:spPr>
        <p:txBody>
          <a:bodyPr lIns="77925" tIns="38963" rIns="77925" bIns="38963"/>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900" dirty="0">
                <a:latin typeface="Calibri" panose="020F0502020204030204" pitchFamily="34" charset="0"/>
                <a:cs typeface="Calibri" panose="020F0502020204030204" pitchFamily="34" charset="0"/>
              </a:rPr>
              <a:t>06 DICEMBRE 2022</a:t>
            </a:r>
          </a:p>
        </p:txBody>
      </p:sp>
      <p:sp>
        <p:nvSpPr>
          <p:cNvPr id="20" name="Titolo 15">
            <a:extLst>
              <a:ext uri="{FF2B5EF4-FFF2-40B4-BE49-F238E27FC236}">
                <a16:creationId xmlns:a16="http://schemas.microsoft.com/office/drawing/2014/main" id="{E0091439-E73E-48FD-9CA1-67F9C48C016B}"/>
              </a:ext>
            </a:extLst>
          </p:cNvPr>
          <p:cNvSpPr txBox="1">
            <a:spLocks/>
          </p:cNvSpPr>
          <p:nvPr/>
        </p:nvSpPr>
        <p:spPr>
          <a:xfrm>
            <a:off x="7899361" y="4926233"/>
            <a:ext cx="1424258" cy="281577"/>
          </a:xfrm>
          <a:prstGeom prst="rect">
            <a:avLst/>
          </a:prstGeom>
        </p:spPr>
        <p:txBody>
          <a:bodyPr lIns="77925" tIns="38963" rIns="77925" bIns="38963"/>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it-IT" sz="900" dirty="0">
                <a:latin typeface="Calibri" panose="020F0502020204030204" pitchFamily="34" charset="0"/>
                <a:cs typeface="Calibri" panose="020F0502020204030204" pitchFamily="34" charset="0"/>
              </a:rPr>
              <a:t>RAPPORTO DI RICERCA</a:t>
            </a:r>
          </a:p>
        </p:txBody>
      </p:sp>
      <p:pic>
        <p:nvPicPr>
          <p:cNvPr id="4" name="Immagine 3">
            <a:extLst>
              <a:ext uri="{FF2B5EF4-FFF2-40B4-BE49-F238E27FC236}">
                <a16:creationId xmlns:a16="http://schemas.microsoft.com/office/drawing/2014/main" id="{A35B84C8-88B2-D3E8-9ACB-3129FB08210B}"/>
              </a:ext>
            </a:extLst>
          </p:cNvPr>
          <p:cNvPicPr>
            <a:picLocks noChangeAspect="1"/>
          </p:cNvPicPr>
          <p:nvPr/>
        </p:nvPicPr>
        <p:blipFill>
          <a:blip r:embed="rId10"/>
          <a:stretch>
            <a:fillRect/>
          </a:stretch>
        </p:blipFill>
        <p:spPr>
          <a:xfrm>
            <a:off x="7397608" y="215342"/>
            <a:ext cx="1101206" cy="474832"/>
          </a:xfrm>
          <a:prstGeom prst="rect">
            <a:avLst/>
          </a:prstGeom>
        </p:spPr>
      </p:pic>
      <p:cxnSp>
        <p:nvCxnSpPr>
          <p:cNvPr id="6" name="Connettore diritto 5">
            <a:extLst>
              <a:ext uri="{FF2B5EF4-FFF2-40B4-BE49-F238E27FC236}">
                <a16:creationId xmlns:a16="http://schemas.microsoft.com/office/drawing/2014/main" id="{961CC99D-E96A-C64D-35E9-BA5C31B86F39}"/>
              </a:ext>
            </a:extLst>
          </p:cNvPr>
          <p:cNvCxnSpPr>
            <a:cxnSpLocks/>
          </p:cNvCxnSpPr>
          <p:nvPr/>
        </p:nvCxnSpPr>
        <p:spPr>
          <a:xfrm>
            <a:off x="7239038" y="136476"/>
            <a:ext cx="0" cy="504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7FCFFD5C-033F-4CD8-6D4A-0A156058A043}"/>
              </a:ext>
            </a:extLst>
          </p:cNvPr>
          <p:cNvPicPr>
            <a:picLocks noChangeAspect="1"/>
          </p:cNvPicPr>
          <p:nvPr/>
        </p:nvPicPr>
        <p:blipFill>
          <a:blip r:embed="rId11"/>
          <a:stretch>
            <a:fillRect/>
          </a:stretch>
        </p:blipFill>
        <p:spPr>
          <a:xfrm>
            <a:off x="6353152" y="193394"/>
            <a:ext cx="721237" cy="363577"/>
          </a:xfrm>
          <a:prstGeom prst="rect">
            <a:avLst/>
          </a:prstGeom>
        </p:spPr>
      </p:pic>
      <p:pic>
        <p:nvPicPr>
          <p:cNvPr id="12" name="Immagine 11">
            <a:extLst>
              <a:ext uri="{FF2B5EF4-FFF2-40B4-BE49-F238E27FC236}">
                <a16:creationId xmlns:a16="http://schemas.microsoft.com/office/drawing/2014/main" id="{9EFBA407-CE04-BEBE-917F-8955E2818DB9}"/>
              </a:ext>
            </a:extLst>
          </p:cNvPr>
          <p:cNvPicPr>
            <a:picLocks noChangeAspect="1"/>
          </p:cNvPicPr>
          <p:nvPr/>
        </p:nvPicPr>
        <p:blipFill>
          <a:blip r:embed="rId12"/>
          <a:stretch>
            <a:fillRect/>
          </a:stretch>
        </p:blipFill>
        <p:spPr>
          <a:xfrm>
            <a:off x="3059661" y="211508"/>
            <a:ext cx="710056" cy="321008"/>
          </a:xfrm>
          <a:prstGeom prst="rect">
            <a:avLst/>
          </a:prstGeom>
        </p:spPr>
      </p:pic>
    </p:spTree>
    <p:extLst>
      <p:ext uri="{BB962C8B-B14F-4D97-AF65-F5344CB8AC3E}">
        <p14:creationId xmlns:p14="http://schemas.microsoft.com/office/powerpoint/2010/main" val="300838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10</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2800" b="1" dirty="0">
                <a:solidFill>
                  <a:srgbClr val="465E82"/>
                </a:solidFill>
                <a:latin typeface="+mn-lt"/>
              </a:rPr>
              <a:t>La presenza degli EPS sul territorio locale</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Più capillare la presenza degli EPS nelle province del Sud, a rischio sedentarietà maggiore</a:t>
            </a:r>
          </a:p>
        </p:txBody>
      </p:sp>
      <p:grpSp>
        <p:nvGrpSpPr>
          <p:cNvPr id="17" name="Gruppo 16">
            <a:extLst>
              <a:ext uri="{FF2B5EF4-FFF2-40B4-BE49-F238E27FC236}">
                <a16:creationId xmlns:a16="http://schemas.microsoft.com/office/drawing/2014/main" id="{2E31FB4B-F5C8-6F87-D146-C4C9D71AEDFD}"/>
              </a:ext>
            </a:extLst>
          </p:cNvPr>
          <p:cNvGrpSpPr>
            <a:grpSpLocks noChangeAspect="1"/>
          </p:cNvGrpSpPr>
          <p:nvPr/>
        </p:nvGrpSpPr>
        <p:grpSpPr>
          <a:xfrm>
            <a:off x="632179" y="1707060"/>
            <a:ext cx="1451211" cy="1770575"/>
            <a:chOff x="914724" y="995917"/>
            <a:chExt cx="3877119" cy="4746849"/>
          </a:xfrm>
          <a:gradFill>
            <a:gsLst>
              <a:gs pos="0">
                <a:schemeClr val="bg1">
                  <a:lumMod val="50000"/>
                </a:schemeClr>
              </a:gs>
              <a:gs pos="41000">
                <a:schemeClr val="bg1">
                  <a:lumMod val="75000"/>
                </a:schemeClr>
              </a:gs>
              <a:gs pos="100000">
                <a:schemeClr val="bg1">
                  <a:lumMod val="95000"/>
                </a:schemeClr>
              </a:gs>
            </a:gsLst>
            <a:lin ang="5400000" scaled="0"/>
          </a:gradFill>
        </p:grpSpPr>
        <p:sp>
          <p:nvSpPr>
            <p:cNvPr id="19" name="Freeform 6">
              <a:extLst>
                <a:ext uri="{FF2B5EF4-FFF2-40B4-BE49-F238E27FC236}">
                  <a16:creationId xmlns:a16="http://schemas.microsoft.com/office/drawing/2014/main" id="{7AEA8C76-3C5C-92CD-B451-172FDA3B95DE}"/>
                </a:ext>
              </a:extLst>
            </p:cNvPr>
            <p:cNvSpPr>
              <a:spLocks/>
            </p:cNvSpPr>
            <p:nvPr/>
          </p:nvSpPr>
          <p:spPr bwMode="auto">
            <a:xfrm>
              <a:off x="3539202" y="3369840"/>
              <a:ext cx="1252641" cy="964904"/>
            </a:xfrm>
            <a:custGeom>
              <a:avLst/>
              <a:gdLst>
                <a:gd name="T0" fmla="*/ 169 w 2096"/>
                <a:gd name="T1" fmla="*/ 135 h 1691"/>
                <a:gd name="T2" fmla="*/ 101 w 2096"/>
                <a:gd name="T3" fmla="*/ 271 h 1691"/>
                <a:gd name="T4" fmla="*/ 34 w 2096"/>
                <a:gd name="T5" fmla="*/ 237 h 1691"/>
                <a:gd name="T6" fmla="*/ 34 w 2096"/>
                <a:gd name="T7" fmla="*/ 338 h 1691"/>
                <a:gd name="T8" fmla="*/ 68 w 2096"/>
                <a:gd name="T9" fmla="*/ 338 h 1691"/>
                <a:gd name="T10" fmla="*/ 169 w 2096"/>
                <a:gd name="T11" fmla="*/ 507 h 1691"/>
                <a:gd name="T12" fmla="*/ 237 w 2096"/>
                <a:gd name="T13" fmla="*/ 473 h 1691"/>
                <a:gd name="T14" fmla="*/ 270 w 2096"/>
                <a:gd name="T15" fmla="*/ 609 h 1691"/>
                <a:gd name="T16" fmla="*/ 372 w 2096"/>
                <a:gd name="T17" fmla="*/ 643 h 1691"/>
                <a:gd name="T18" fmla="*/ 439 w 2096"/>
                <a:gd name="T19" fmla="*/ 676 h 1691"/>
                <a:gd name="T20" fmla="*/ 507 w 2096"/>
                <a:gd name="T21" fmla="*/ 676 h 1691"/>
                <a:gd name="T22" fmla="*/ 575 w 2096"/>
                <a:gd name="T23" fmla="*/ 643 h 1691"/>
                <a:gd name="T24" fmla="*/ 642 w 2096"/>
                <a:gd name="T25" fmla="*/ 710 h 1691"/>
                <a:gd name="T26" fmla="*/ 744 w 2096"/>
                <a:gd name="T27" fmla="*/ 812 h 1691"/>
                <a:gd name="T28" fmla="*/ 811 w 2096"/>
                <a:gd name="T29" fmla="*/ 812 h 1691"/>
                <a:gd name="T30" fmla="*/ 845 w 2096"/>
                <a:gd name="T31" fmla="*/ 913 h 1691"/>
                <a:gd name="T32" fmla="*/ 879 w 2096"/>
                <a:gd name="T33" fmla="*/ 947 h 1691"/>
                <a:gd name="T34" fmla="*/ 980 w 2096"/>
                <a:gd name="T35" fmla="*/ 913 h 1691"/>
                <a:gd name="T36" fmla="*/ 1048 w 2096"/>
                <a:gd name="T37" fmla="*/ 1015 h 1691"/>
                <a:gd name="T38" fmla="*/ 1082 w 2096"/>
                <a:gd name="T39" fmla="*/ 1116 h 1691"/>
                <a:gd name="T40" fmla="*/ 1150 w 2096"/>
                <a:gd name="T41" fmla="*/ 1184 h 1691"/>
                <a:gd name="T42" fmla="*/ 1183 w 2096"/>
                <a:gd name="T43" fmla="*/ 1217 h 1691"/>
                <a:gd name="T44" fmla="*/ 1386 w 2096"/>
                <a:gd name="T45" fmla="*/ 1251 h 1691"/>
                <a:gd name="T46" fmla="*/ 1555 w 2096"/>
                <a:gd name="T47" fmla="*/ 1319 h 1691"/>
                <a:gd name="T48" fmla="*/ 1724 w 2096"/>
                <a:gd name="T49" fmla="*/ 1319 h 1691"/>
                <a:gd name="T50" fmla="*/ 1758 w 2096"/>
                <a:gd name="T51" fmla="*/ 1420 h 1691"/>
                <a:gd name="T52" fmla="*/ 1792 w 2096"/>
                <a:gd name="T53" fmla="*/ 1589 h 1691"/>
                <a:gd name="T54" fmla="*/ 1860 w 2096"/>
                <a:gd name="T55" fmla="*/ 1623 h 1691"/>
                <a:gd name="T56" fmla="*/ 1961 w 2096"/>
                <a:gd name="T57" fmla="*/ 1691 h 1691"/>
                <a:gd name="T58" fmla="*/ 2029 w 2096"/>
                <a:gd name="T59" fmla="*/ 1589 h 1691"/>
                <a:gd name="T60" fmla="*/ 2096 w 2096"/>
                <a:gd name="T61" fmla="*/ 1420 h 1691"/>
                <a:gd name="T62" fmla="*/ 2063 w 2096"/>
                <a:gd name="T63" fmla="*/ 1319 h 1691"/>
                <a:gd name="T64" fmla="*/ 1995 w 2096"/>
                <a:gd name="T65" fmla="*/ 1285 h 1691"/>
                <a:gd name="T66" fmla="*/ 1724 w 2096"/>
                <a:gd name="T67" fmla="*/ 947 h 1691"/>
                <a:gd name="T68" fmla="*/ 1555 w 2096"/>
                <a:gd name="T69" fmla="*/ 879 h 1691"/>
                <a:gd name="T70" fmla="*/ 1386 w 2096"/>
                <a:gd name="T71" fmla="*/ 812 h 1691"/>
                <a:gd name="T72" fmla="*/ 1352 w 2096"/>
                <a:gd name="T73" fmla="*/ 710 h 1691"/>
                <a:gd name="T74" fmla="*/ 1217 w 2096"/>
                <a:gd name="T75" fmla="*/ 710 h 1691"/>
                <a:gd name="T76" fmla="*/ 947 w 2096"/>
                <a:gd name="T77" fmla="*/ 575 h 1691"/>
                <a:gd name="T78" fmla="*/ 778 w 2096"/>
                <a:gd name="T79" fmla="*/ 473 h 1691"/>
                <a:gd name="T80" fmla="*/ 609 w 2096"/>
                <a:gd name="T81" fmla="*/ 338 h 1691"/>
                <a:gd name="T82" fmla="*/ 676 w 2096"/>
                <a:gd name="T83" fmla="*/ 271 h 1691"/>
                <a:gd name="T84" fmla="*/ 744 w 2096"/>
                <a:gd name="T85" fmla="*/ 203 h 1691"/>
                <a:gd name="T86" fmla="*/ 811 w 2096"/>
                <a:gd name="T87" fmla="*/ 102 h 1691"/>
                <a:gd name="T88" fmla="*/ 744 w 2096"/>
                <a:gd name="T89" fmla="*/ 34 h 1691"/>
                <a:gd name="T90" fmla="*/ 642 w 2096"/>
                <a:gd name="T91" fmla="*/ 0 h 1691"/>
                <a:gd name="T92" fmla="*/ 541 w 2096"/>
                <a:gd name="T93" fmla="*/ 34 h 1691"/>
                <a:gd name="T94" fmla="*/ 372 w 2096"/>
                <a:gd name="T95" fmla="*/ 0 h 1691"/>
                <a:gd name="T96" fmla="*/ 270 w 2096"/>
                <a:gd name="T97" fmla="*/ 0 h 1691"/>
                <a:gd name="T98" fmla="*/ 135 w 2096"/>
                <a:gd name="T99" fmla="*/ 3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6" h="1691">
                  <a:moveTo>
                    <a:pt x="135" y="34"/>
                  </a:moveTo>
                  <a:lnTo>
                    <a:pt x="169" y="135"/>
                  </a:lnTo>
                  <a:lnTo>
                    <a:pt x="169" y="203"/>
                  </a:lnTo>
                  <a:lnTo>
                    <a:pt x="101" y="271"/>
                  </a:lnTo>
                  <a:lnTo>
                    <a:pt x="68" y="237"/>
                  </a:lnTo>
                  <a:lnTo>
                    <a:pt x="34" y="237"/>
                  </a:lnTo>
                  <a:lnTo>
                    <a:pt x="0" y="304"/>
                  </a:lnTo>
                  <a:lnTo>
                    <a:pt x="34" y="338"/>
                  </a:lnTo>
                  <a:lnTo>
                    <a:pt x="68" y="338"/>
                  </a:lnTo>
                  <a:lnTo>
                    <a:pt x="68" y="338"/>
                  </a:lnTo>
                  <a:lnTo>
                    <a:pt x="68" y="406"/>
                  </a:lnTo>
                  <a:lnTo>
                    <a:pt x="169" y="507"/>
                  </a:lnTo>
                  <a:lnTo>
                    <a:pt x="203" y="507"/>
                  </a:lnTo>
                  <a:lnTo>
                    <a:pt x="237" y="473"/>
                  </a:lnTo>
                  <a:lnTo>
                    <a:pt x="270" y="507"/>
                  </a:lnTo>
                  <a:lnTo>
                    <a:pt x="270" y="609"/>
                  </a:lnTo>
                  <a:lnTo>
                    <a:pt x="304" y="643"/>
                  </a:lnTo>
                  <a:lnTo>
                    <a:pt x="372" y="643"/>
                  </a:lnTo>
                  <a:lnTo>
                    <a:pt x="406" y="643"/>
                  </a:lnTo>
                  <a:lnTo>
                    <a:pt x="439" y="676"/>
                  </a:lnTo>
                  <a:lnTo>
                    <a:pt x="473" y="643"/>
                  </a:lnTo>
                  <a:lnTo>
                    <a:pt x="507" y="676"/>
                  </a:lnTo>
                  <a:lnTo>
                    <a:pt x="541" y="676"/>
                  </a:lnTo>
                  <a:lnTo>
                    <a:pt x="575" y="643"/>
                  </a:lnTo>
                  <a:lnTo>
                    <a:pt x="609" y="643"/>
                  </a:lnTo>
                  <a:lnTo>
                    <a:pt x="642" y="710"/>
                  </a:lnTo>
                  <a:lnTo>
                    <a:pt x="710" y="778"/>
                  </a:lnTo>
                  <a:lnTo>
                    <a:pt x="744" y="812"/>
                  </a:lnTo>
                  <a:lnTo>
                    <a:pt x="778" y="812"/>
                  </a:lnTo>
                  <a:lnTo>
                    <a:pt x="811" y="812"/>
                  </a:lnTo>
                  <a:lnTo>
                    <a:pt x="845" y="879"/>
                  </a:lnTo>
                  <a:lnTo>
                    <a:pt x="845" y="913"/>
                  </a:lnTo>
                  <a:lnTo>
                    <a:pt x="845" y="947"/>
                  </a:lnTo>
                  <a:lnTo>
                    <a:pt x="879" y="947"/>
                  </a:lnTo>
                  <a:lnTo>
                    <a:pt x="947" y="947"/>
                  </a:lnTo>
                  <a:lnTo>
                    <a:pt x="980" y="913"/>
                  </a:lnTo>
                  <a:lnTo>
                    <a:pt x="1048" y="947"/>
                  </a:lnTo>
                  <a:lnTo>
                    <a:pt x="1048" y="1015"/>
                  </a:lnTo>
                  <a:lnTo>
                    <a:pt x="1082" y="1082"/>
                  </a:lnTo>
                  <a:lnTo>
                    <a:pt x="1082" y="1116"/>
                  </a:lnTo>
                  <a:lnTo>
                    <a:pt x="1116" y="1150"/>
                  </a:lnTo>
                  <a:lnTo>
                    <a:pt x="1150" y="1184"/>
                  </a:lnTo>
                  <a:lnTo>
                    <a:pt x="1150" y="1184"/>
                  </a:lnTo>
                  <a:lnTo>
                    <a:pt x="1183" y="1217"/>
                  </a:lnTo>
                  <a:lnTo>
                    <a:pt x="1319" y="1217"/>
                  </a:lnTo>
                  <a:lnTo>
                    <a:pt x="1386" y="1251"/>
                  </a:lnTo>
                  <a:lnTo>
                    <a:pt x="1488" y="1319"/>
                  </a:lnTo>
                  <a:lnTo>
                    <a:pt x="1555" y="1319"/>
                  </a:lnTo>
                  <a:lnTo>
                    <a:pt x="1657" y="1319"/>
                  </a:lnTo>
                  <a:lnTo>
                    <a:pt x="1724" y="1319"/>
                  </a:lnTo>
                  <a:lnTo>
                    <a:pt x="1758" y="1386"/>
                  </a:lnTo>
                  <a:lnTo>
                    <a:pt x="1758" y="1420"/>
                  </a:lnTo>
                  <a:lnTo>
                    <a:pt x="1826" y="1488"/>
                  </a:lnTo>
                  <a:lnTo>
                    <a:pt x="1792" y="1589"/>
                  </a:lnTo>
                  <a:lnTo>
                    <a:pt x="1792" y="1623"/>
                  </a:lnTo>
                  <a:lnTo>
                    <a:pt x="1860" y="1623"/>
                  </a:lnTo>
                  <a:lnTo>
                    <a:pt x="1893" y="1691"/>
                  </a:lnTo>
                  <a:lnTo>
                    <a:pt x="1961" y="1691"/>
                  </a:lnTo>
                  <a:lnTo>
                    <a:pt x="2029" y="1691"/>
                  </a:lnTo>
                  <a:lnTo>
                    <a:pt x="2029" y="1589"/>
                  </a:lnTo>
                  <a:lnTo>
                    <a:pt x="2063" y="1454"/>
                  </a:lnTo>
                  <a:lnTo>
                    <a:pt x="2096" y="1420"/>
                  </a:lnTo>
                  <a:lnTo>
                    <a:pt x="2096" y="1353"/>
                  </a:lnTo>
                  <a:lnTo>
                    <a:pt x="2063" y="1319"/>
                  </a:lnTo>
                  <a:lnTo>
                    <a:pt x="2029" y="1319"/>
                  </a:lnTo>
                  <a:lnTo>
                    <a:pt x="1995" y="1285"/>
                  </a:lnTo>
                  <a:lnTo>
                    <a:pt x="1995" y="1217"/>
                  </a:lnTo>
                  <a:lnTo>
                    <a:pt x="1724" y="947"/>
                  </a:lnTo>
                  <a:lnTo>
                    <a:pt x="1657" y="947"/>
                  </a:lnTo>
                  <a:lnTo>
                    <a:pt x="1555" y="879"/>
                  </a:lnTo>
                  <a:lnTo>
                    <a:pt x="1420" y="845"/>
                  </a:lnTo>
                  <a:lnTo>
                    <a:pt x="1386" y="812"/>
                  </a:lnTo>
                  <a:lnTo>
                    <a:pt x="1386" y="744"/>
                  </a:lnTo>
                  <a:lnTo>
                    <a:pt x="1352" y="710"/>
                  </a:lnTo>
                  <a:lnTo>
                    <a:pt x="1285" y="710"/>
                  </a:lnTo>
                  <a:lnTo>
                    <a:pt x="1217" y="710"/>
                  </a:lnTo>
                  <a:lnTo>
                    <a:pt x="1082" y="643"/>
                  </a:lnTo>
                  <a:lnTo>
                    <a:pt x="947" y="575"/>
                  </a:lnTo>
                  <a:lnTo>
                    <a:pt x="845" y="507"/>
                  </a:lnTo>
                  <a:lnTo>
                    <a:pt x="778" y="473"/>
                  </a:lnTo>
                  <a:lnTo>
                    <a:pt x="676" y="406"/>
                  </a:lnTo>
                  <a:lnTo>
                    <a:pt x="609" y="338"/>
                  </a:lnTo>
                  <a:lnTo>
                    <a:pt x="609" y="271"/>
                  </a:lnTo>
                  <a:lnTo>
                    <a:pt x="676" y="271"/>
                  </a:lnTo>
                  <a:lnTo>
                    <a:pt x="744" y="237"/>
                  </a:lnTo>
                  <a:lnTo>
                    <a:pt x="744" y="203"/>
                  </a:lnTo>
                  <a:lnTo>
                    <a:pt x="778" y="169"/>
                  </a:lnTo>
                  <a:lnTo>
                    <a:pt x="811" y="102"/>
                  </a:lnTo>
                  <a:lnTo>
                    <a:pt x="778" y="68"/>
                  </a:lnTo>
                  <a:lnTo>
                    <a:pt x="744" y="34"/>
                  </a:lnTo>
                  <a:lnTo>
                    <a:pt x="676" y="0"/>
                  </a:lnTo>
                  <a:lnTo>
                    <a:pt x="642" y="0"/>
                  </a:lnTo>
                  <a:lnTo>
                    <a:pt x="575" y="34"/>
                  </a:lnTo>
                  <a:lnTo>
                    <a:pt x="541" y="34"/>
                  </a:lnTo>
                  <a:lnTo>
                    <a:pt x="473" y="0"/>
                  </a:lnTo>
                  <a:lnTo>
                    <a:pt x="372" y="0"/>
                  </a:lnTo>
                  <a:lnTo>
                    <a:pt x="304" y="34"/>
                  </a:lnTo>
                  <a:lnTo>
                    <a:pt x="270" y="0"/>
                  </a:lnTo>
                  <a:lnTo>
                    <a:pt x="237" y="0"/>
                  </a:lnTo>
                  <a:lnTo>
                    <a:pt x="135" y="34"/>
                  </a:lnTo>
                  <a:close/>
                </a:path>
              </a:pathLst>
            </a:custGeom>
            <a:solidFill>
              <a:srgbClr val="1F4E79"/>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9">
              <a:extLst>
                <a:ext uri="{FF2B5EF4-FFF2-40B4-BE49-F238E27FC236}">
                  <a16:creationId xmlns:a16="http://schemas.microsoft.com/office/drawing/2014/main" id="{07BBFA28-D9A0-682C-698C-0E08688BBF08}"/>
                </a:ext>
              </a:extLst>
            </p:cNvPr>
            <p:cNvSpPr>
              <a:spLocks/>
            </p:cNvSpPr>
            <p:nvPr/>
          </p:nvSpPr>
          <p:spPr bwMode="auto">
            <a:xfrm>
              <a:off x="2913414" y="2925725"/>
              <a:ext cx="565125" cy="501870"/>
            </a:xfrm>
            <a:custGeom>
              <a:avLst/>
              <a:gdLst>
                <a:gd name="T0" fmla="*/ 473 w 946"/>
                <a:gd name="T1" fmla="*/ 0 h 880"/>
                <a:gd name="T2" fmla="*/ 541 w 946"/>
                <a:gd name="T3" fmla="*/ 136 h 880"/>
                <a:gd name="T4" fmla="*/ 574 w 946"/>
                <a:gd name="T5" fmla="*/ 203 h 880"/>
                <a:gd name="T6" fmla="*/ 574 w 946"/>
                <a:gd name="T7" fmla="*/ 237 h 880"/>
                <a:gd name="T8" fmla="*/ 608 w 946"/>
                <a:gd name="T9" fmla="*/ 305 h 880"/>
                <a:gd name="T10" fmla="*/ 676 w 946"/>
                <a:gd name="T11" fmla="*/ 372 h 880"/>
                <a:gd name="T12" fmla="*/ 710 w 946"/>
                <a:gd name="T13" fmla="*/ 406 h 880"/>
                <a:gd name="T14" fmla="*/ 811 w 946"/>
                <a:gd name="T15" fmla="*/ 508 h 880"/>
                <a:gd name="T16" fmla="*/ 913 w 946"/>
                <a:gd name="T17" fmla="*/ 541 h 880"/>
                <a:gd name="T18" fmla="*/ 946 w 946"/>
                <a:gd name="T19" fmla="*/ 609 h 880"/>
                <a:gd name="T20" fmla="*/ 913 w 946"/>
                <a:gd name="T21" fmla="*/ 643 h 880"/>
                <a:gd name="T22" fmla="*/ 913 w 946"/>
                <a:gd name="T23" fmla="*/ 643 h 880"/>
                <a:gd name="T24" fmla="*/ 879 w 946"/>
                <a:gd name="T25" fmla="*/ 677 h 880"/>
                <a:gd name="T26" fmla="*/ 879 w 946"/>
                <a:gd name="T27" fmla="*/ 710 h 880"/>
                <a:gd name="T28" fmla="*/ 845 w 946"/>
                <a:gd name="T29" fmla="*/ 710 h 880"/>
                <a:gd name="T30" fmla="*/ 845 w 946"/>
                <a:gd name="T31" fmla="*/ 744 h 880"/>
                <a:gd name="T32" fmla="*/ 811 w 946"/>
                <a:gd name="T33" fmla="*/ 744 h 880"/>
                <a:gd name="T34" fmla="*/ 744 w 946"/>
                <a:gd name="T35" fmla="*/ 778 h 880"/>
                <a:gd name="T36" fmla="*/ 710 w 946"/>
                <a:gd name="T37" fmla="*/ 744 h 880"/>
                <a:gd name="T38" fmla="*/ 676 w 946"/>
                <a:gd name="T39" fmla="*/ 744 h 880"/>
                <a:gd name="T40" fmla="*/ 642 w 946"/>
                <a:gd name="T41" fmla="*/ 710 h 880"/>
                <a:gd name="T42" fmla="*/ 642 w 946"/>
                <a:gd name="T43" fmla="*/ 710 h 880"/>
                <a:gd name="T44" fmla="*/ 608 w 946"/>
                <a:gd name="T45" fmla="*/ 744 h 880"/>
                <a:gd name="T46" fmla="*/ 608 w 946"/>
                <a:gd name="T47" fmla="*/ 744 h 880"/>
                <a:gd name="T48" fmla="*/ 642 w 946"/>
                <a:gd name="T49" fmla="*/ 778 h 880"/>
                <a:gd name="T50" fmla="*/ 608 w 946"/>
                <a:gd name="T51" fmla="*/ 812 h 880"/>
                <a:gd name="T52" fmla="*/ 574 w 946"/>
                <a:gd name="T53" fmla="*/ 812 h 880"/>
                <a:gd name="T54" fmla="*/ 574 w 946"/>
                <a:gd name="T55" fmla="*/ 846 h 880"/>
                <a:gd name="T56" fmla="*/ 541 w 946"/>
                <a:gd name="T57" fmla="*/ 880 h 880"/>
                <a:gd name="T58" fmla="*/ 541 w 946"/>
                <a:gd name="T59" fmla="*/ 880 h 880"/>
                <a:gd name="T60" fmla="*/ 507 w 946"/>
                <a:gd name="T61" fmla="*/ 880 h 880"/>
                <a:gd name="T62" fmla="*/ 439 w 946"/>
                <a:gd name="T63" fmla="*/ 880 h 880"/>
                <a:gd name="T64" fmla="*/ 372 w 946"/>
                <a:gd name="T65" fmla="*/ 880 h 880"/>
                <a:gd name="T66" fmla="*/ 338 w 946"/>
                <a:gd name="T67" fmla="*/ 846 h 880"/>
                <a:gd name="T68" fmla="*/ 270 w 946"/>
                <a:gd name="T69" fmla="*/ 812 h 880"/>
                <a:gd name="T70" fmla="*/ 203 w 946"/>
                <a:gd name="T71" fmla="*/ 744 h 880"/>
                <a:gd name="T72" fmla="*/ 169 w 946"/>
                <a:gd name="T73" fmla="*/ 710 h 880"/>
                <a:gd name="T74" fmla="*/ 135 w 946"/>
                <a:gd name="T75" fmla="*/ 710 h 880"/>
                <a:gd name="T76" fmla="*/ 67 w 946"/>
                <a:gd name="T77" fmla="*/ 677 h 880"/>
                <a:gd name="T78" fmla="*/ 33 w 946"/>
                <a:gd name="T79" fmla="*/ 677 h 880"/>
                <a:gd name="T80" fmla="*/ 0 w 946"/>
                <a:gd name="T81" fmla="*/ 677 h 880"/>
                <a:gd name="T82" fmla="*/ 0 w 946"/>
                <a:gd name="T83" fmla="*/ 609 h 880"/>
                <a:gd name="T84" fmla="*/ 0 w 946"/>
                <a:gd name="T85" fmla="*/ 541 h 880"/>
                <a:gd name="T86" fmla="*/ 33 w 946"/>
                <a:gd name="T87" fmla="*/ 508 h 880"/>
                <a:gd name="T88" fmla="*/ 0 w 946"/>
                <a:gd name="T89" fmla="*/ 508 h 880"/>
                <a:gd name="T90" fmla="*/ 0 w 946"/>
                <a:gd name="T91" fmla="*/ 440 h 880"/>
                <a:gd name="T92" fmla="*/ 0 w 946"/>
                <a:gd name="T93" fmla="*/ 406 h 880"/>
                <a:gd name="T94" fmla="*/ 0 w 946"/>
                <a:gd name="T95" fmla="*/ 372 h 880"/>
                <a:gd name="T96" fmla="*/ 0 w 946"/>
                <a:gd name="T97" fmla="*/ 339 h 880"/>
                <a:gd name="T98" fmla="*/ 33 w 946"/>
                <a:gd name="T99" fmla="*/ 339 h 880"/>
                <a:gd name="T100" fmla="*/ 0 w 946"/>
                <a:gd name="T101" fmla="*/ 305 h 880"/>
                <a:gd name="T102" fmla="*/ 33 w 946"/>
                <a:gd name="T103" fmla="*/ 271 h 880"/>
                <a:gd name="T104" fmla="*/ 67 w 946"/>
                <a:gd name="T105" fmla="*/ 237 h 880"/>
                <a:gd name="T106" fmla="*/ 101 w 946"/>
                <a:gd name="T107" fmla="*/ 237 h 880"/>
                <a:gd name="T108" fmla="*/ 169 w 946"/>
                <a:gd name="T109" fmla="*/ 203 h 880"/>
                <a:gd name="T110" fmla="*/ 169 w 946"/>
                <a:gd name="T111" fmla="*/ 169 h 880"/>
                <a:gd name="T112" fmla="*/ 169 w 946"/>
                <a:gd name="T113" fmla="*/ 136 h 880"/>
                <a:gd name="T114" fmla="*/ 236 w 946"/>
                <a:gd name="T115" fmla="*/ 68 h 880"/>
                <a:gd name="T116" fmla="*/ 304 w 946"/>
                <a:gd name="T117" fmla="*/ 102 h 880"/>
                <a:gd name="T118" fmla="*/ 338 w 946"/>
                <a:gd name="T119" fmla="*/ 68 h 880"/>
                <a:gd name="T120" fmla="*/ 405 w 946"/>
                <a:gd name="T121" fmla="*/ 34 h 880"/>
                <a:gd name="T122" fmla="*/ 439 w 946"/>
                <a:gd name="T123" fmla="*/ 34 h 880"/>
                <a:gd name="T124" fmla="*/ 473 w 946"/>
                <a:gd name="T125"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6" h="880">
                  <a:moveTo>
                    <a:pt x="473" y="0"/>
                  </a:moveTo>
                  <a:lnTo>
                    <a:pt x="541" y="136"/>
                  </a:lnTo>
                  <a:lnTo>
                    <a:pt x="574" y="203"/>
                  </a:lnTo>
                  <a:lnTo>
                    <a:pt x="574" y="237"/>
                  </a:lnTo>
                  <a:lnTo>
                    <a:pt x="608" y="305"/>
                  </a:lnTo>
                  <a:lnTo>
                    <a:pt x="676" y="372"/>
                  </a:lnTo>
                  <a:lnTo>
                    <a:pt x="710" y="406"/>
                  </a:lnTo>
                  <a:lnTo>
                    <a:pt x="811" y="508"/>
                  </a:lnTo>
                  <a:lnTo>
                    <a:pt x="913" y="541"/>
                  </a:lnTo>
                  <a:lnTo>
                    <a:pt x="946" y="609"/>
                  </a:lnTo>
                  <a:lnTo>
                    <a:pt x="913" y="643"/>
                  </a:lnTo>
                  <a:lnTo>
                    <a:pt x="913" y="643"/>
                  </a:lnTo>
                  <a:lnTo>
                    <a:pt x="879" y="677"/>
                  </a:lnTo>
                  <a:lnTo>
                    <a:pt x="879" y="710"/>
                  </a:lnTo>
                  <a:lnTo>
                    <a:pt x="845" y="710"/>
                  </a:lnTo>
                  <a:lnTo>
                    <a:pt x="845" y="744"/>
                  </a:lnTo>
                  <a:lnTo>
                    <a:pt x="811" y="744"/>
                  </a:lnTo>
                  <a:lnTo>
                    <a:pt x="744" y="778"/>
                  </a:lnTo>
                  <a:lnTo>
                    <a:pt x="710" y="744"/>
                  </a:lnTo>
                  <a:lnTo>
                    <a:pt x="676" y="744"/>
                  </a:lnTo>
                  <a:lnTo>
                    <a:pt x="642" y="710"/>
                  </a:lnTo>
                  <a:lnTo>
                    <a:pt x="642" y="710"/>
                  </a:lnTo>
                  <a:lnTo>
                    <a:pt x="608" y="744"/>
                  </a:lnTo>
                  <a:lnTo>
                    <a:pt x="608" y="744"/>
                  </a:lnTo>
                  <a:lnTo>
                    <a:pt x="642" y="778"/>
                  </a:lnTo>
                  <a:lnTo>
                    <a:pt x="608" y="812"/>
                  </a:lnTo>
                  <a:lnTo>
                    <a:pt x="574" y="812"/>
                  </a:lnTo>
                  <a:lnTo>
                    <a:pt x="574" y="846"/>
                  </a:lnTo>
                  <a:lnTo>
                    <a:pt x="541" y="880"/>
                  </a:lnTo>
                  <a:lnTo>
                    <a:pt x="541" y="880"/>
                  </a:lnTo>
                  <a:lnTo>
                    <a:pt x="507" y="880"/>
                  </a:lnTo>
                  <a:lnTo>
                    <a:pt x="439" y="880"/>
                  </a:lnTo>
                  <a:lnTo>
                    <a:pt x="372" y="880"/>
                  </a:lnTo>
                  <a:lnTo>
                    <a:pt x="338" y="846"/>
                  </a:lnTo>
                  <a:lnTo>
                    <a:pt x="270" y="812"/>
                  </a:lnTo>
                  <a:lnTo>
                    <a:pt x="203" y="744"/>
                  </a:lnTo>
                  <a:lnTo>
                    <a:pt x="169" y="710"/>
                  </a:lnTo>
                  <a:lnTo>
                    <a:pt x="135" y="710"/>
                  </a:lnTo>
                  <a:lnTo>
                    <a:pt x="67" y="677"/>
                  </a:lnTo>
                  <a:lnTo>
                    <a:pt x="33" y="677"/>
                  </a:lnTo>
                  <a:lnTo>
                    <a:pt x="0" y="677"/>
                  </a:lnTo>
                  <a:lnTo>
                    <a:pt x="0" y="609"/>
                  </a:lnTo>
                  <a:lnTo>
                    <a:pt x="0" y="541"/>
                  </a:lnTo>
                  <a:lnTo>
                    <a:pt x="33" y="508"/>
                  </a:lnTo>
                  <a:lnTo>
                    <a:pt x="0" y="508"/>
                  </a:lnTo>
                  <a:lnTo>
                    <a:pt x="0" y="440"/>
                  </a:lnTo>
                  <a:lnTo>
                    <a:pt x="0" y="406"/>
                  </a:lnTo>
                  <a:lnTo>
                    <a:pt x="0" y="372"/>
                  </a:lnTo>
                  <a:lnTo>
                    <a:pt x="0" y="339"/>
                  </a:lnTo>
                  <a:lnTo>
                    <a:pt x="33" y="339"/>
                  </a:lnTo>
                  <a:lnTo>
                    <a:pt x="0" y="305"/>
                  </a:lnTo>
                  <a:lnTo>
                    <a:pt x="33" y="271"/>
                  </a:lnTo>
                  <a:lnTo>
                    <a:pt x="67" y="237"/>
                  </a:lnTo>
                  <a:lnTo>
                    <a:pt x="101" y="237"/>
                  </a:lnTo>
                  <a:lnTo>
                    <a:pt x="169" y="203"/>
                  </a:lnTo>
                  <a:lnTo>
                    <a:pt x="169" y="169"/>
                  </a:lnTo>
                  <a:lnTo>
                    <a:pt x="169" y="136"/>
                  </a:lnTo>
                  <a:lnTo>
                    <a:pt x="236" y="68"/>
                  </a:lnTo>
                  <a:lnTo>
                    <a:pt x="304" y="102"/>
                  </a:lnTo>
                  <a:lnTo>
                    <a:pt x="338" y="68"/>
                  </a:lnTo>
                  <a:lnTo>
                    <a:pt x="405" y="34"/>
                  </a:lnTo>
                  <a:lnTo>
                    <a:pt x="439" y="34"/>
                  </a:lnTo>
                  <a:lnTo>
                    <a:pt x="473" y="0"/>
                  </a:lnTo>
                  <a:close/>
                </a:path>
              </a:pathLst>
            </a:custGeom>
            <a:solidFill>
              <a:schemeClr val="accent1">
                <a:lumMod val="40000"/>
                <a:lumOff val="6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3">
              <a:extLst>
                <a:ext uri="{FF2B5EF4-FFF2-40B4-BE49-F238E27FC236}">
                  <a16:creationId xmlns:a16="http://schemas.microsoft.com/office/drawing/2014/main" id="{38DA8DF9-810D-D98F-9181-2F44CD8307A0}"/>
                </a:ext>
              </a:extLst>
            </p:cNvPr>
            <p:cNvSpPr>
              <a:spLocks/>
            </p:cNvSpPr>
            <p:nvPr/>
          </p:nvSpPr>
          <p:spPr bwMode="auto">
            <a:xfrm>
              <a:off x="1156313" y="3524184"/>
              <a:ext cx="585346" cy="1099333"/>
            </a:xfrm>
            <a:custGeom>
              <a:avLst/>
              <a:gdLst>
                <a:gd name="T0" fmla="*/ 34 w 980"/>
                <a:gd name="T1" fmla="*/ 236 h 1927"/>
                <a:gd name="T2" fmla="*/ 34 w 980"/>
                <a:gd name="T3" fmla="*/ 338 h 1927"/>
                <a:gd name="T4" fmla="*/ 0 w 980"/>
                <a:gd name="T5" fmla="*/ 405 h 1927"/>
                <a:gd name="T6" fmla="*/ 34 w 980"/>
                <a:gd name="T7" fmla="*/ 507 h 1927"/>
                <a:gd name="T8" fmla="*/ 101 w 980"/>
                <a:gd name="T9" fmla="*/ 541 h 1927"/>
                <a:gd name="T10" fmla="*/ 135 w 980"/>
                <a:gd name="T11" fmla="*/ 710 h 1927"/>
                <a:gd name="T12" fmla="*/ 135 w 980"/>
                <a:gd name="T13" fmla="*/ 845 h 1927"/>
                <a:gd name="T14" fmla="*/ 135 w 980"/>
                <a:gd name="T15" fmla="*/ 913 h 1927"/>
                <a:gd name="T16" fmla="*/ 101 w 980"/>
                <a:gd name="T17" fmla="*/ 1048 h 1927"/>
                <a:gd name="T18" fmla="*/ 135 w 980"/>
                <a:gd name="T19" fmla="*/ 1115 h 1927"/>
                <a:gd name="T20" fmla="*/ 135 w 980"/>
                <a:gd name="T21" fmla="*/ 1217 h 1927"/>
                <a:gd name="T22" fmla="*/ 67 w 980"/>
                <a:gd name="T23" fmla="*/ 1318 h 1927"/>
                <a:gd name="T24" fmla="*/ 34 w 980"/>
                <a:gd name="T25" fmla="*/ 1386 h 1927"/>
                <a:gd name="T26" fmla="*/ 0 w 980"/>
                <a:gd name="T27" fmla="*/ 1521 h 1927"/>
                <a:gd name="T28" fmla="*/ 0 w 980"/>
                <a:gd name="T29" fmla="*/ 1623 h 1927"/>
                <a:gd name="T30" fmla="*/ 101 w 980"/>
                <a:gd name="T31" fmla="*/ 1690 h 1927"/>
                <a:gd name="T32" fmla="*/ 135 w 980"/>
                <a:gd name="T33" fmla="*/ 1859 h 1927"/>
                <a:gd name="T34" fmla="*/ 203 w 980"/>
                <a:gd name="T35" fmla="*/ 1826 h 1927"/>
                <a:gd name="T36" fmla="*/ 304 w 980"/>
                <a:gd name="T37" fmla="*/ 1927 h 1927"/>
                <a:gd name="T38" fmla="*/ 406 w 980"/>
                <a:gd name="T39" fmla="*/ 1792 h 1927"/>
                <a:gd name="T40" fmla="*/ 439 w 980"/>
                <a:gd name="T41" fmla="*/ 1724 h 1927"/>
                <a:gd name="T42" fmla="*/ 473 w 980"/>
                <a:gd name="T43" fmla="*/ 1690 h 1927"/>
                <a:gd name="T44" fmla="*/ 608 w 980"/>
                <a:gd name="T45" fmla="*/ 1724 h 1927"/>
                <a:gd name="T46" fmla="*/ 710 w 980"/>
                <a:gd name="T47" fmla="*/ 1758 h 1927"/>
                <a:gd name="T48" fmla="*/ 744 w 980"/>
                <a:gd name="T49" fmla="*/ 1454 h 1927"/>
                <a:gd name="T50" fmla="*/ 845 w 980"/>
                <a:gd name="T51" fmla="*/ 980 h 1927"/>
                <a:gd name="T52" fmla="*/ 980 w 980"/>
                <a:gd name="T53" fmla="*/ 710 h 1927"/>
                <a:gd name="T54" fmla="*/ 947 w 980"/>
                <a:gd name="T55" fmla="*/ 642 h 1927"/>
                <a:gd name="T56" fmla="*/ 947 w 980"/>
                <a:gd name="T57" fmla="*/ 507 h 1927"/>
                <a:gd name="T58" fmla="*/ 913 w 980"/>
                <a:gd name="T59" fmla="*/ 372 h 1927"/>
                <a:gd name="T60" fmla="*/ 845 w 980"/>
                <a:gd name="T61" fmla="*/ 169 h 1927"/>
                <a:gd name="T62" fmla="*/ 811 w 980"/>
                <a:gd name="T63" fmla="*/ 67 h 1927"/>
                <a:gd name="T64" fmla="*/ 710 w 980"/>
                <a:gd name="T65" fmla="*/ 67 h 1927"/>
                <a:gd name="T66" fmla="*/ 608 w 980"/>
                <a:gd name="T67" fmla="*/ 67 h 1927"/>
                <a:gd name="T68" fmla="*/ 541 w 980"/>
                <a:gd name="T69" fmla="*/ 135 h 1927"/>
                <a:gd name="T70" fmla="*/ 473 w 980"/>
                <a:gd name="T71" fmla="*/ 169 h 1927"/>
                <a:gd name="T72" fmla="*/ 372 w 980"/>
                <a:gd name="T73" fmla="*/ 270 h 1927"/>
                <a:gd name="T74" fmla="*/ 304 w 980"/>
                <a:gd name="T75" fmla="*/ 270 h 1927"/>
                <a:gd name="T76" fmla="*/ 236 w 980"/>
                <a:gd name="T77" fmla="*/ 338 h 1927"/>
                <a:gd name="T78" fmla="*/ 135 w 980"/>
                <a:gd name="T79" fmla="*/ 270 h 1927"/>
                <a:gd name="T80" fmla="*/ 67 w 980"/>
                <a:gd name="T81" fmla="*/ 270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1927">
                  <a:moveTo>
                    <a:pt x="67" y="202"/>
                  </a:moveTo>
                  <a:lnTo>
                    <a:pt x="34" y="236"/>
                  </a:lnTo>
                  <a:lnTo>
                    <a:pt x="34" y="270"/>
                  </a:lnTo>
                  <a:lnTo>
                    <a:pt x="34" y="338"/>
                  </a:lnTo>
                  <a:lnTo>
                    <a:pt x="0" y="372"/>
                  </a:lnTo>
                  <a:lnTo>
                    <a:pt x="0" y="405"/>
                  </a:lnTo>
                  <a:lnTo>
                    <a:pt x="0" y="473"/>
                  </a:lnTo>
                  <a:lnTo>
                    <a:pt x="34" y="507"/>
                  </a:lnTo>
                  <a:lnTo>
                    <a:pt x="101" y="473"/>
                  </a:lnTo>
                  <a:lnTo>
                    <a:pt x="101" y="541"/>
                  </a:lnTo>
                  <a:lnTo>
                    <a:pt x="135" y="642"/>
                  </a:lnTo>
                  <a:lnTo>
                    <a:pt x="135" y="710"/>
                  </a:lnTo>
                  <a:lnTo>
                    <a:pt x="169" y="777"/>
                  </a:lnTo>
                  <a:lnTo>
                    <a:pt x="135" y="845"/>
                  </a:lnTo>
                  <a:lnTo>
                    <a:pt x="135" y="879"/>
                  </a:lnTo>
                  <a:lnTo>
                    <a:pt x="135" y="913"/>
                  </a:lnTo>
                  <a:lnTo>
                    <a:pt x="101" y="980"/>
                  </a:lnTo>
                  <a:lnTo>
                    <a:pt x="101" y="1048"/>
                  </a:lnTo>
                  <a:lnTo>
                    <a:pt x="101" y="1082"/>
                  </a:lnTo>
                  <a:lnTo>
                    <a:pt x="135" y="1115"/>
                  </a:lnTo>
                  <a:lnTo>
                    <a:pt x="135" y="1183"/>
                  </a:lnTo>
                  <a:lnTo>
                    <a:pt x="135" y="1217"/>
                  </a:lnTo>
                  <a:lnTo>
                    <a:pt x="67" y="1285"/>
                  </a:lnTo>
                  <a:lnTo>
                    <a:pt x="67" y="1318"/>
                  </a:lnTo>
                  <a:lnTo>
                    <a:pt x="34" y="1386"/>
                  </a:lnTo>
                  <a:lnTo>
                    <a:pt x="34" y="1386"/>
                  </a:lnTo>
                  <a:lnTo>
                    <a:pt x="0" y="1420"/>
                  </a:lnTo>
                  <a:lnTo>
                    <a:pt x="0" y="1521"/>
                  </a:lnTo>
                  <a:lnTo>
                    <a:pt x="0" y="1589"/>
                  </a:lnTo>
                  <a:lnTo>
                    <a:pt x="0" y="1623"/>
                  </a:lnTo>
                  <a:lnTo>
                    <a:pt x="67" y="1656"/>
                  </a:lnTo>
                  <a:lnTo>
                    <a:pt x="101" y="1690"/>
                  </a:lnTo>
                  <a:lnTo>
                    <a:pt x="101" y="1758"/>
                  </a:lnTo>
                  <a:lnTo>
                    <a:pt x="135" y="1859"/>
                  </a:lnTo>
                  <a:lnTo>
                    <a:pt x="169" y="1893"/>
                  </a:lnTo>
                  <a:lnTo>
                    <a:pt x="203" y="1826"/>
                  </a:lnTo>
                  <a:lnTo>
                    <a:pt x="236" y="1826"/>
                  </a:lnTo>
                  <a:lnTo>
                    <a:pt x="304" y="1927"/>
                  </a:lnTo>
                  <a:lnTo>
                    <a:pt x="338" y="1859"/>
                  </a:lnTo>
                  <a:lnTo>
                    <a:pt x="406" y="1792"/>
                  </a:lnTo>
                  <a:lnTo>
                    <a:pt x="473" y="1792"/>
                  </a:lnTo>
                  <a:lnTo>
                    <a:pt x="439" y="1724"/>
                  </a:lnTo>
                  <a:lnTo>
                    <a:pt x="439" y="1656"/>
                  </a:lnTo>
                  <a:lnTo>
                    <a:pt x="473" y="1690"/>
                  </a:lnTo>
                  <a:lnTo>
                    <a:pt x="575" y="1656"/>
                  </a:lnTo>
                  <a:lnTo>
                    <a:pt x="608" y="1724"/>
                  </a:lnTo>
                  <a:lnTo>
                    <a:pt x="642" y="1724"/>
                  </a:lnTo>
                  <a:lnTo>
                    <a:pt x="710" y="1758"/>
                  </a:lnTo>
                  <a:lnTo>
                    <a:pt x="744" y="1758"/>
                  </a:lnTo>
                  <a:lnTo>
                    <a:pt x="744" y="1454"/>
                  </a:lnTo>
                  <a:lnTo>
                    <a:pt x="778" y="1285"/>
                  </a:lnTo>
                  <a:lnTo>
                    <a:pt x="845" y="980"/>
                  </a:lnTo>
                  <a:lnTo>
                    <a:pt x="879" y="811"/>
                  </a:lnTo>
                  <a:lnTo>
                    <a:pt x="980" y="710"/>
                  </a:lnTo>
                  <a:lnTo>
                    <a:pt x="980" y="676"/>
                  </a:lnTo>
                  <a:lnTo>
                    <a:pt x="947" y="642"/>
                  </a:lnTo>
                  <a:lnTo>
                    <a:pt x="947" y="574"/>
                  </a:lnTo>
                  <a:lnTo>
                    <a:pt x="947" y="507"/>
                  </a:lnTo>
                  <a:lnTo>
                    <a:pt x="879" y="439"/>
                  </a:lnTo>
                  <a:lnTo>
                    <a:pt x="913" y="372"/>
                  </a:lnTo>
                  <a:lnTo>
                    <a:pt x="845" y="304"/>
                  </a:lnTo>
                  <a:lnTo>
                    <a:pt x="845" y="169"/>
                  </a:lnTo>
                  <a:lnTo>
                    <a:pt x="811" y="101"/>
                  </a:lnTo>
                  <a:lnTo>
                    <a:pt x="811" y="67"/>
                  </a:lnTo>
                  <a:lnTo>
                    <a:pt x="744" y="33"/>
                  </a:lnTo>
                  <a:lnTo>
                    <a:pt x="710" y="67"/>
                  </a:lnTo>
                  <a:lnTo>
                    <a:pt x="676" y="0"/>
                  </a:lnTo>
                  <a:lnTo>
                    <a:pt x="608" y="67"/>
                  </a:lnTo>
                  <a:lnTo>
                    <a:pt x="608" y="101"/>
                  </a:lnTo>
                  <a:lnTo>
                    <a:pt x="541" y="135"/>
                  </a:lnTo>
                  <a:lnTo>
                    <a:pt x="507" y="101"/>
                  </a:lnTo>
                  <a:lnTo>
                    <a:pt x="473" y="169"/>
                  </a:lnTo>
                  <a:lnTo>
                    <a:pt x="473" y="202"/>
                  </a:lnTo>
                  <a:lnTo>
                    <a:pt x="372" y="270"/>
                  </a:lnTo>
                  <a:lnTo>
                    <a:pt x="372" y="236"/>
                  </a:lnTo>
                  <a:lnTo>
                    <a:pt x="304" y="270"/>
                  </a:lnTo>
                  <a:lnTo>
                    <a:pt x="270" y="304"/>
                  </a:lnTo>
                  <a:lnTo>
                    <a:pt x="236" y="338"/>
                  </a:lnTo>
                  <a:lnTo>
                    <a:pt x="169" y="338"/>
                  </a:lnTo>
                  <a:lnTo>
                    <a:pt x="135" y="270"/>
                  </a:lnTo>
                  <a:lnTo>
                    <a:pt x="101" y="270"/>
                  </a:lnTo>
                  <a:lnTo>
                    <a:pt x="67" y="270"/>
                  </a:lnTo>
                  <a:lnTo>
                    <a:pt x="67" y="202"/>
                  </a:lnTo>
                  <a:close/>
                </a:path>
              </a:pathLst>
            </a:custGeom>
            <a:solidFill>
              <a:srgbClr val="1F4E79"/>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4">
              <a:extLst>
                <a:ext uri="{FF2B5EF4-FFF2-40B4-BE49-F238E27FC236}">
                  <a16:creationId xmlns:a16="http://schemas.microsoft.com/office/drawing/2014/main" id="{70C0D7D5-D4D3-E29C-68B7-12957523F220}"/>
                </a:ext>
              </a:extLst>
            </p:cNvPr>
            <p:cNvSpPr>
              <a:spLocks/>
            </p:cNvSpPr>
            <p:nvPr/>
          </p:nvSpPr>
          <p:spPr bwMode="auto">
            <a:xfrm>
              <a:off x="3761634" y="4180399"/>
              <a:ext cx="544904" cy="1003739"/>
            </a:xfrm>
            <a:custGeom>
              <a:avLst/>
              <a:gdLst>
                <a:gd name="T0" fmla="*/ 0 w 913"/>
                <a:gd name="T1" fmla="*/ 34 h 1759"/>
                <a:gd name="T2" fmla="*/ 67 w 913"/>
                <a:gd name="T3" fmla="*/ 136 h 1759"/>
                <a:gd name="T4" fmla="*/ 34 w 913"/>
                <a:gd name="T5" fmla="*/ 203 h 1759"/>
                <a:gd name="T6" fmla="*/ 67 w 913"/>
                <a:gd name="T7" fmla="*/ 237 h 1759"/>
                <a:gd name="T8" fmla="*/ 135 w 913"/>
                <a:gd name="T9" fmla="*/ 372 h 1759"/>
                <a:gd name="T10" fmla="*/ 203 w 913"/>
                <a:gd name="T11" fmla="*/ 507 h 1759"/>
                <a:gd name="T12" fmla="*/ 237 w 913"/>
                <a:gd name="T13" fmla="*/ 575 h 1759"/>
                <a:gd name="T14" fmla="*/ 237 w 913"/>
                <a:gd name="T15" fmla="*/ 677 h 1759"/>
                <a:gd name="T16" fmla="*/ 237 w 913"/>
                <a:gd name="T17" fmla="*/ 744 h 1759"/>
                <a:gd name="T18" fmla="*/ 304 w 913"/>
                <a:gd name="T19" fmla="*/ 846 h 1759"/>
                <a:gd name="T20" fmla="*/ 338 w 913"/>
                <a:gd name="T21" fmla="*/ 879 h 1759"/>
                <a:gd name="T22" fmla="*/ 338 w 913"/>
                <a:gd name="T23" fmla="*/ 981 h 1759"/>
                <a:gd name="T24" fmla="*/ 338 w 913"/>
                <a:gd name="T25" fmla="*/ 1048 h 1759"/>
                <a:gd name="T26" fmla="*/ 237 w 913"/>
                <a:gd name="T27" fmla="*/ 1082 h 1759"/>
                <a:gd name="T28" fmla="*/ 203 w 913"/>
                <a:gd name="T29" fmla="*/ 1082 h 1759"/>
                <a:gd name="T30" fmla="*/ 203 w 913"/>
                <a:gd name="T31" fmla="*/ 1116 h 1759"/>
                <a:gd name="T32" fmla="*/ 203 w 913"/>
                <a:gd name="T33" fmla="*/ 1116 h 1759"/>
                <a:gd name="T34" fmla="*/ 135 w 913"/>
                <a:gd name="T35" fmla="*/ 1150 h 1759"/>
                <a:gd name="T36" fmla="*/ 101 w 913"/>
                <a:gd name="T37" fmla="*/ 1184 h 1759"/>
                <a:gd name="T38" fmla="*/ 135 w 913"/>
                <a:gd name="T39" fmla="*/ 1285 h 1759"/>
                <a:gd name="T40" fmla="*/ 101 w 913"/>
                <a:gd name="T41" fmla="*/ 1353 h 1759"/>
                <a:gd name="T42" fmla="*/ 67 w 913"/>
                <a:gd name="T43" fmla="*/ 1420 h 1759"/>
                <a:gd name="T44" fmla="*/ 34 w 913"/>
                <a:gd name="T45" fmla="*/ 1488 h 1759"/>
                <a:gd name="T46" fmla="*/ 0 w 913"/>
                <a:gd name="T47" fmla="*/ 1522 h 1759"/>
                <a:gd name="T48" fmla="*/ 34 w 913"/>
                <a:gd name="T49" fmla="*/ 1623 h 1759"/>
                <a:gd name="T50" fmla="*/ 0 w 913"/>
                <a:gd name="T51" fmla="*/ 1691 h 1759"/>
                <a:gd name="T52" fmla="*/ 67 w 913"/>
                <a:gd name="T53" fmla="*/ 1759 h 1759"/>
                <a:gd name="T54" fmla="*/ 169 w 913"/>
                <a:gd name="T55" fmla="*/ 1725 h 1759"/>
                <a:gd name="T56" fmla="*/ 237 w 913"/>
                <a:gd name="T57" fmla="*/ 1725 h 1759"/>
                <a:gd name="T58" fmla="*/ 304 w 913"/>
                <a:gd name="T59" fmla="*/ 1657 h 1759"/>
                <a:gd name="T60" fmla="*/ 304 w 913"/>
                <a:gd name="T61" fmla="*/ 1556 h 1759"/>
                <a:gd name="T62" fmla="*/ 406 w 913"/>
                <a:gd name="T63" fmla="*/ 1454 h 1759"/>
                <a:gd name="T64" fmla="*/ 507 w 913"/>
                <a:gd name="T65" fmla="*/ 1387 h 1759"/>
                <a:gd name="T66" fmla="*/ 575 w 913"/>
                <a:gd name="T67" fmla="*/ 1251 h 1759"/>
                <a:gd name="T68" fmla="*/ 575 w 913"/>
                <a:gd name="T69" fmla="*/ 1116 h 1759"/>
                <a:gd name="T70" fmla="*/ 778 w 913"/>
                <a:gd name="T71" fmla="*/ 981 h 1759"/>
                <a:gd name="T72" fmla="*/ 845 w 913"/>
                <a:gd name="T73" fmla="*/ 981 h 1759"/>
                <a:gd name="T74" fmla="*/ 879 w 913"/>
                <a:gd name="T75" fmla="*/ 913 h 1759"/>
                <a:gd name="T76" fmla="*/ 913 w 913"/>
                <a:gd name="T77" fmla="*/ 778 h 1759"/>
                <a:gd name="T78" fmla="*/ 879 w 913"/>
                <a:gd name="T79" fmla="*/ 710 h 1759"/>
                <a:gd name="T80" fmla="*/ 913 w 913"/>
                <a:gd name="T81" fmla="*/ 609 h 1759"/>
                <a:gd name="T82" fmla="*/ 913 w 913"/>
                <a:gd name="T83" fmla="*/ 541 h 1759"/>
                <a:gd name="T84" fmla="*/ 879 w 913"/>
                <a:gd name="T85" fmla="*/ 507 h 1759"/>
                <a:gd name="T86" fmla="*/ 811 w 913"/>
                <a:gd name="T87" fmla="*/ 474 h 1759"/>
                <a:gd name="T88" fmla="*/ 676 w 913"/>
                <a:gd name="T89" fmla="*/ 372 h 1759"/>
                <a:gd name="T90" fmla="*/ 575 w 913"/>
                <a:gd name="T91" fmla="*/ 372 h 1759"/>
                <a:gd name="T92" fmla="*/ 541 w 913"/>
                <a:gd name="T93" fmla="*/ 271 h 1759"/>
                <a:gd name="T94" fmla="*/ 575 w 913"/>
                <a:gd name="T95" fmla="*/ 237 h 1759"/>
                <a:gd name="T96" fmla="*/ 608 w 913"/>
                <a:gd name="T97" fmla="*/ 169 h 1759"/>
                <a:gd name="T98" fmla="*/ 608 w 913"/>
                <a:gd name="T99" fmla="*/ 102 h 1759"/>
                <a:gd name="T100" fmla="*/ 575 w 913"/>
                <a:gd name="T101" fmla="*/ 0 h 1759"/>
                <a:gd name="T102" fmla="*/ 507 w 913"/>
                <a:gd name="T103" fmla="*/ 0 h 1759"/>
                <a:gd name="T104" fmla="*/ 473 w 913"/>
                <a:gd name="T105" fmla="*/ 136 h 1759"/>
                <a:gd name="T106" fmla="*/ 406 w 913"/>
                <a:gd name="T107" fmla="*/ 136 h 1759"/>
                <a:gd name="T108" fmla="*/ 338 w 913"/>
                <a:gd name="T109" fmla="*/ 136 h 1759"/>
                <a:gd name="T110" fmla="*/ 304 w 913"/>
                <a:gd name="T111" fmla="*/ 169 h 1759"/>
                <a:gd name="T112" fmla="*/ 203 w 913"/>
                <a:gd name="T113" fmla="*/ 102 h 1759"/>
                <a:gd name="T114" fmla="*/ 169 w 913"/>
                <a:gd name="T115" fmla="*/ 136 h 1759"/>
                <a:gd name="T116" fmla="*/ 101 w 913"/>
                <a:gd name="T117" fmla="*/ 136 h 1759"/>
                <a:gd name="T118" fmla="*/ 67 w 913"/>
                <a:gd name="T119" fmla="*/ 68 h 1759"/>
                <a:gd name="T120" fmla="*/ 0 w 913"/>
                <a:gd name="T121" fmla="*/ 34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759">
                  <a:moveTo>
                    <a:pt x="0" y="34"/>
                  </a:moveTo>
                  <a:lnTo>
                    <a:pt x="67" y="136"/>
                  </a:lnTo>
                  <a:lnTo>
                    <a:pt x="34" y="203"/>
                  </a:lnTo>
                  <a:lnTo>
                    <a:pt x="67" y="237"/>
                  </a:lnTo>
                  <a:lnTo>
                    <a:pt x="135" y="372"/>
                  </a:lnTo>
                  <a:lnTo>
                    <a:pt x="203" y="507"/>
                  </a:lnTo>
                  <a:lnTo>
                    <a:pt x="237" y="575"/>
                  </a:lnTo>
                  <a:lnTo>
                    <a:pt x="237" y="677"/>
                  </a:lnTo>
                  <a:lnTo>
                    <a:pt x="237" y="744"/>
                  </a:lnTo>
                  <a:lnTo>
                    <a:pt x="304" y="846"/>
                  </a:lnTo>
                  <a:lnTo>
                    <a:pt x="338" y="879"/>
                  </a:lnTo>
                  <a:lnTo>
                    <a:pt x="338" y="981"/>
                  </a:lnTo>
                  <a:lnTo>
                    <a:pt x="338" y="1048"/>
                  </a:lnTo>
                  <a:lnTo>
                    <a:pt x="237" y="1082"/>
                  </a:lnTo>
                  <a:lnTo>
                    <a:pt x="203" y="1082"/>
                  </a:lnTo>
                  <a:lnTo>
                    <a:pt x="203" y="1116"/>
                  </a:lnTo>
                  <a:lnTo>
                    <a:pt x="203" y="1116"/>
                  </a:lnTo>
                  <a:lnTo>
                    <a:pt x="135" y="1150"/>
                  </a:lnTo>
                  <a:lnTo>
                    <a:pt x="101" y="1184"/>
                  </a:lnTo>
                  <a:lnTo>
                    <a:pt x="135" y="1285"/>
                  </a:lnTo>
                  <a:lnTo>
                    <a:pt x="101" y="1353"/>
                  </a:lnTo>
                  <a:lnTo>
                    <a:pt x="67" y="1420"/>
                  </a:lnTo>
                  <a:lnTo>
                    <a:pt x="34" y="1488"/>
                  </a:lnTo>
                  <a:lnTo>
                    <a:pt x="0" y="1522"/>
                  </a:lnTo>
                  <a:lnTo>
                    <a:pt x="34" y="1623"/>
                  </a:lnTo>
                  <a:lnTo>
                    <a:pt x="0" y="1691"/>
                  </a:lnTo>
                  <a:lnTo>
                    <a:pt x="67" y="1759"/>
                  </a:lnTo>
                  <a:lnTo>
                    <a:pt x="169" y="1725"/>
                  </a:lnTo>
                  <a:lnTo>
                    <a:pt x="237" y="1725"/>
                  </a:lnTo>
                  <a:lnTo>
                    <a:pt x="304" y="1657"/>
                  </a:lnTo>
                  <a:lnTo>
                    <a:pt x="304" y="1556"/>
                  </a:lnTo>
                  <a:lnTo>
                    <a:pt x="406" y="1454"/>
                  </a:lnTo>
                  <a:lnTo>
                    <a:pt x="507" y="1387"/>
                  </a:lnTo>
                  <a:lnTo>
                    <a:pt x="575" y="1251"/>
                  </a:lnTo>
                  <a:lnTo>
                    <a:pt x="575" y="1116"/>
                  </a:lnTo>
                  <a:lnTo>
                    <a:pt x="778" y="981"/>
                  </a:lnTo>
                  <a:lnTo>
                    <a:pt x="845" y="981"/>
                  </a:lnTo>
                  <a:lnTo>
                    <a:pt x="879" y="913"/>
                  </a:lnTo>
                  <a:lnTo>
                    <a:pt x="913" y="778"/>
                  </a:lnTo>
                  <a:lnTo>
                    <a:pt x="879" y="710"/>
                  </a:lnTo>
                  <a:lnTo>
                    <a:pt x="913" y="609"/>
                  </a:lnTo>
                  <a:lnTo>
                    <a:pt x="913" y="541"/>
                  </a:lnTo>
                  <a:lnTo>
                    <a:pt x="879" y="507"/>
                  </a:lnTo>
                  <a:lnTo>
                    <a:pt x="811" y="474"/>
                  </a:lnTo>
                  <a:lnTo>
                    <a:pt x="676" y="372"/>
                  </a:lnTo>
                  <a:lnTo>
                    <a:pt x="575" y="372"/>
                  </a:lnTo>
                  <a:lnTo>
                    <a:pt x="541" y="271"/>
                  </a:lnTo>
                  <a:lnTo>
                    <a:pt x="575" y="237"/>
                  </a:lnTo>
                  <a:lnTo>
                    <a:pt x="608" y="169"/>
                  </a:lnTo>
                  <a:lnTo>
                    <a:pt x="608" y="102"/>
                  </a:lnTo>
                  <a:lnTo>
                    <a:pt x="575" y="0"/>
                  </a:lnTo>
                  <a:lnTo>
                    <a:pt x="507" y="0"/>
                  </a:lnTo>
                  <a:lnTo>
                    <a:pt x="473" y="136"/>
                  </a:lnTo>
                  <a:lnTo>
                    <a:pt x="406" y="136"/>
                  </a:lnTo>
                  <a:lnTo>
                    <a:pt x="338" y="136"/>
                  </a:lnTo>
                  <a:lnTo>
                    <a:pt x="304" y="169"/>
                  </a:lnTo>
                  <a:lnTo>
                    <a:pt x="203" y="102"/>
                  </a:lnTo>
                  <a:lnTo>
                    <a:pt x="169" y="136"/>
                  </a:lnTo>
                  <a:lnTo>
                    <a:pt x="101" y="136"/>
                  </a:lnTo>
                  <a:lnTo>
                    <a:pt x="67" y="68"/>
                  </a:lnTo>
                  <a:lnTo>
                    <a:pt x="0" y="34"/>
                  </a:lnTo>
                  <a:close/>
                </a:path>
              </a:pathLst>
            </a:custGeom>
            <a:solidFill>
              <a:srgbClr val="1F4E79"/>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5">
              <a:extLst>
                <a:ext uri="{FF2B5EF4-FFF2-40B4-BE49-F238E27FC236}">
                  <a16:creationId xmlns:a16="http://schemas.microsoft.com/office/drawing/2014/main" id="{CC15C593-D685-DCBA-6C89-EC34E6D5110E}"/>
                </a:ext>
              </a:extLst>
            </p:cNvPr>
            <p:cNvSpPr>
              <a:spLocks/>
            </p:cNvSpPr>
            <p:nvPr/>
          </p:nvSpPr>
          <p:spPr bwMode="auto">
            <a:xfrm>
              <a:off x="3700971" y="3736284"/>
              <a:ext cx="525747" cy="540704"/>
            </a:xfrm>
            <a:custGeom>
              <a:avLst/>
              <a:gdLst>
                <a:gd name="T0" fmla="*/ 677 w 880"/>
                <a:gd name="T1" fmla="*/ 811 h 946"/>
                <a:gd name="T2" fmla="*/ 778 w 880"/>
                <a:gd name="T3" fmla="*/ 676 h 946"/>
                <a:gd name="T4" fmla="*/ 778 w 880"/>
                <a:gd name="T5" fmla="*/ 642 h 946"/>
                <a:gd name="T6" fmla="*/ 846 w 880"/>
                <a:gd name="T7" fmla="*/ 574 h 946"/>
                <a:gd name="T8" fmla="*/ 880 w 880"/>
                <a:gd name="T9" fmla="*/ 541 h 946"/>
                <a:gd name="T10" fmla="*/ 812 w 880"/>
                <a:gd name="T11" fmla="*/ 473 h 946"/>
                <a:gd name="T12" fmla="*/ 778 w 880"/>
                <a:gd name="T13" fmla="*/ 372 h 946"/>
                <a:gd name="T14" fmla="*/ 778 w 880"/>
                <a:gd name="T15" fmla="*/ 304 h 946"/>
                <a:gd name="T16" fmla="*/ 710 w 880"/>
                <a:gd name="T17" fmla="*/ 270 h 946"/>
                <a:gd name="T18" fmla="*/ 609 w 880"/>
                <a:gd name="T19" fmla="*/ 304 h 946"/>
                <a:gd name="T20" fmla="*/ 575 w 880"/>
                <a:gd name="T21" fmla="*/ 270 h 946"/>
                <a:gd name="T22" fmla="*/ 575 w 880"/>
                <a:gd name="T23" fmla="*/ 236 h 946"/>
                <a:gd name="T24" fmla="*/ 575 w 880"/>
                <a:gd name="T25" fmla="*/ 202 h 946"/>
                <a:gd name="T26" fmla="*/ 541 w 880"/>
                <a:gd name="T27" fmla="*/ 169 h 946"/>
                <a:gd name="T28" fmla="*/ 474 w 880"/>
                <a:gd name="T29" fmla="*/ 169 h 946"/>
                <a:gd name="T30" fmla="*/ 406 w 880"/>
                <a:gd name="T31" fmla="*/ 135 h 946"/>
                <a:gd name="T32" fmla="*/ 372 w 880"/>
                <a:gd name="T33" fmla="*/ 67 h 946"/>
                <a:gd name="T34" fmla="*/ 339 w 880"/>
                <a:gd name="T35" fmla="*/ 0 h 946"/>
                <a:gd name="T36" fmla="*/ 305 w 880"/>
                <a:gd name="T37" fmla="*/ 0 h 946"/>
                <a:gd name="T38" fmla="*/ 271 w 880"/>
                <a:gd name="T39" fmla="*/ 33 h 946"/>
                <a:gd name="T40" fmla="*/ 169 w 880"/>
                <a:gd name="T41" fmla="*/ 0 h 946"/>
                <a:gd name="T42" fmla="*/ 102 w 880"/>
                <a:gd name="T43" fmla="*/ 135 h 946"/>
                <a:gd name="T44" fmla="*/ 102 w 880"/>
                <a:gd name="T45" fmla="*/ 135 h 946"/>
                <a:gd name="T46" fmla="*/ 34 w 880"/>
                <a:gd name="T47" fmla="*/ 135 h 946"/>
                <a:gd name="T48" fmla="*/ 0 w 880"/>
                <a:gd name="T49" fmla="*/ 169 h 946"/>
                <a:gd name="T50" fmla="*/ 68 w 880"/>
                <a:gd name="T51" fmla="*/ 236 h 946"/>
                <a:gd name="T52" fmla="*/ 68 w 880"/>
                <a:gd name="T53" fmla="*/ 270 h 946"/>
                <a:gd name="T54" fmla="*/ 34 w 880"/>
                <a:gd name="T55" fmla="*/ 372 h 946"/>
                <a:gd name="T56" fmla="*/ 136 w 880"/>
                <a:gd name="T57" fmla="*/ 473 h 946"/>
                <a:gd name="T58" fmla="*/ 136 w 880"/>
                <a:gd name="T59" fmla="*/ 541 h 946"/>
                <a:gd name="T60" fmla="*/ 169 w 880"/>
                <a:gd name="T61" fmla="*/ 642 h 946"/>
                <a:gd name="T62" fmla="*/ 203 w 880"/>
                <a:gd name="T63" fmla="*/ 710 h 946"/>
                <a:gd name="T64" fmla="*/ 169 w 880"/>
                <a:gd name="T65" fmla="*/ 743 h 946"/>
                <a:gd name="T66" fmla="*/ 136 w 880"/>
                <a:gd name="T67" fmla="*/ 777 h 946"/>
                <a:gd name="T68" fmla="*/ 102 w 880"/>
                <a:gd name="T69" fmla="*/ 811 h 946"/>
                <a:gd name="T70" fmla="*/ 136 w 880"/>
                <a:gd name="T71" fmla="*/ 811 h 946"/>
                <a:gd name="T72" fmla="*/ 203 w 880"/>
                <a:gd name="T73" fmla="*/ 879 h 946"/>
                <a:gd name="T74" fmla="*/ 271 w 880"/>
                <a:gd name="T75" fmla="*/ 879 h 946"/>
                <a:gd name="T76" fmla="*/ 305 w 880"/>
                <a:gd name="T77" fmla="*/ 879 h 946"/>
                <a:gd name="T78" fmla="*/ 406 w 880"/>
                <a:gd name="T79" fmla="*/ 946 h 946"/>
                <a:gd name="T80" fmla="*/ 440 w 880"/>
                <a:gd name="T81" fmla="*/ 913 h 946"/>
                <a:gd name="T82" fmla="*/ 508 w 880"/>
                <a:gd name="T83" fmla="*/ 913 h 946"/>
                <a:gd name="T84" fmla="*/ 541 w 880"/>
                <a:gd name="T85" fmla="*/ 879 h 946"/>
                <a:gd name="T86" fmla="*/ 575 w 880"/>
                <a:gd name="T87" fmla="*/ 845 h 946"/>
                <a:gd name="T88" fmla="*/ 609 w 880"/>
                <a:gd name="T89" fmla="*/ 777 h 946"/>
                <a:gd name="T90" fmla="*/ 677 w 880"/>
                <a:gd name="T91" fmla="*/ 811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0" h="946">
                  <a:moveTo>
                    <a:pt x="677" y="811"/>
                  </a:moveTo>
                  <a:lnTo>
                    <a:pt x="778" y="676"/>
                  </a:lnTo>
                  <a:lnTo>
                    <a:pt x="778" y="642"/>
                  </a:lnTo>
                  <a:lnTo>
                    <a:pt x="846" y="574"/>
                  </a:lnTo>
                  <a:lnTo>
                    <a:pt x="880" y="541"/>
                  </a:lnTo>
                  <a:lnTo>
                    <a:pt x="812" y="473"/>
                  </a:lnTo>
                  <a:lnTo>
                    <a:pt x="778" y="372"/>
                  </a:lnTo>
                  <a:lnTo>
                    <a:pt x="778" y="304"/>
                  </a:lnTo>
                  <a:lnTo>
                    <a:pt x="710" y="270"/>
                  </a:lnTo>
                  <a:lnTo>
                    <a:pt x="609" y="304"/>
                  </a:lnTo>
                  <a:lnTo>
                    <a:pt x="575" y="270"/>
                  </a:lnTo>
                  <a:lnTo>
                    <a:pt x="575" y="236"/>
                  </a:lnTo>
                  <a:lnTo>
                    <a:pt x="575" y="202"/>
                  </a:lnTo>
                  <a:lnTo>
                    <a:pt x="541" y="169"/>
                  </a:lnTo>
                  <a:lnTo>
                    <a:pt x="474" y="169"/>
                  </a:lnTo>
                  <a:lnTo>
                    <a:pt x="406" y="135"/>
                  </a:lnTo>
                  <a:lnTo>
                    <a:pt x="372" y="67"/>
                  </a:lnTo>
                  <a:lnTo>
                    <a:pt x="339" y="0"/>
                  </a:lnTo>
                  <a:lnTo>
                    <a:pt x="305" y="0"/>
                  </a:lnTo>
                  <a:lnTo>
                    <a:pt x="271" y="33"/>
                  </a:lnTo>
                  <a:lnTo>
                    <a:pt x="169" y="0"/>
                  </a:lnTo>
                  <a:lnTo>
                    <a:pt x="102" y="135"/>
                  </a:lnTo>
                  <a:lnTo>
                    <a:pt x="102" y="135"/>
                  </a:lnTo>
                  <a:lnTo>
                    <a:pt x="34" y="135"/>
                  </a:lnTo>
                  <a:lnTo>
                    <a:pt x="0" y="169"/>
                  </a:lnTo>
                  <a:lnTo>
                    <a:pt x="68" y="236"/>
                  </a:lnTo>
                  <a:lnTo>
                    <a:pt x="68" y="270"/>
                  </a:lnTo>
                  <a:lnTo>
                    <a:pt x="34" y="372"/>
                  </a:lnTo>
                  <a:lnTo>
                    <a:pt x="136" y="473"/>
                  </a:lnTo>
                  <a:lnTo>
                    <a:pt x="136" y="541"/>
                  </a:lnTo>
                  <a:lnTo>
                    <a:pt x="169" y="642"/>
                  </a:lnTo>
                  <a:lnTo>
                    <a:pt x="203" y="710"/>
                  </a:lnTo>
                  <a:lnTo>
                    <a:pt x="169" y="743"/>
                  </a:lnTo>
                  <a:lnTo>
                    <a:pt x="136" y="777"/>
                  </a:lnTo>
                  <a:lnTo>
                    <a:pt x="102" y="811"/>
                  </a:lnTo>
                  <a:lnTo>
                    <a:pt x="136" y="811"/>
                  </a:lnTo>
                  <a:lnTo>
                    <a:pt x="203" y="879"/>
                  </a:lnTo>
                  <a:lnTo>
                    <a:pt x="271" y="879"/>
                  </a:lnTo>
                  <a:lnTo>
                    <a:pt x="305" y="879"/>
                  </a:lnTo>
                  <a:lnTo>
                    <a:pt x="406" y="946"/>
                  </a:lnTo>
                  <a:lnTo>
                    <a:pt x="440" y="913"/>
                  </a:lnTo>
                  <a:lnTo>
                    <a:pt x="508" y="913"/>
                  </a:lnTo>
                  <a:lnTo>
                    <a:pt x="541" y="879"/>
                  </a:lnTo>
                  <a:lnTo>
                    <a:pt x="575" y="845"/>
                  </a:lnTo>
                  <a:lnTo>
                    <a:pt x="609" y="777"/>
                  </a:lnTo>
                  <a:lnTo>
                    <a:pt x="677" y="811"/>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7">
              <a:extLst>
                <a:ext uri="{FF2B5EF4-FFF2-40B4-BE49-F238E27FC236}">
                  <a16:creationId xmlns:a16="http://schemas.microsoft.com/office/drawing/2014/main" id="{039896E2-D39D-5E87-028B-18FEE7E857E6}"/>
                </a:ext>
              </a:extLst>
            </p:cNvPr>
            <p:cNvSpPr>
              <a:spLocks/>
            </p:cNvSpPr>
            <p:nvPr/>
          </p:nvSpPr>
          <p:spPr bwMode="auto">
            <a:xfrm>
              <a:off x="3156067" y="3543104"/>
              <a:ext cx="666230" cy="676129"/>
            </a:xfrm>
            <a:custGeom>
              <a:avLst/>
              <a:gdLst>
                <a:gd name="T0" fmla="*/ 575 w 1116"/>
                <a:gd name="T1" fmla="*/ 0 h 1184"/>
                <a:gd name="T2" fmla="*/ 508 w 1116"/>
                <a:gd name="T3" fmla="*/ 68 h 1184"/>
                <a:gd name="T4" fmla="*/ 406 w 1116"/>
                <a:gd name="T5" fmla="*/ 34 h 1184"/>
                <a:gd name="T6" fmla="*/ 271 w 1116"/>
                <a:gd name="T7" fmla="*/ 34 h 1184"/>
                <a:gd name="T8" fmla="*/ 203 w 1116"/>
                <a:gd name="T9" fmla="*/ 68 h 1184"/>
                <a:gd name="T10" fmla="*/ 136 w 1116"/>
                <a:gd name="T11" fmla="*/ 34 h 1184"/>
                <a:gd name="T12" fmla="*/ 68 w 1116"/>
                <a:gd name="T13" fmla="*/ 68 h 1184"/>
                <a:gd name="T14" fmla="*/ 68 w 1116"/>
                <a:gd name="T15" fmla="*/ 136 h 1184"/>
                <a:gd name="T16" fmla="*/ 0 w 1116"/>
                <a:gd name="T17" fmla="*/ 237 h 1184"/>
                <a:gd name="T18" fmla="*/ 34 w 1116"/>
                <a:gd name="T19" fmla="*/ 406 h 1184"/>
                <a:gd name="T20" fmla="*/ 68 w 1116"/>
                <a:gd name="T21" fmla="*/ 508 h 1184"/>
                <a:gd name="T22" fmla="*/ 0 w 1116"/>
                <a:gd name="T23" fmla="*/ 541 h 1184"/>
                <a:gd name="T24" fmla="*/ 68 w 1116"/>
                <a:gd name="T25" fmla="*/ 609 h 1184"/>
                <a:gd name="T26" fmla="*/ 169 w 1116"/>
                <a:gd name="T27" fmla="*/ 575 h 1184"/>
                <a:gd name="T28" fmla="*/ 305 w 1116"/>
                <a:gd name="T29" fmla="*/ 609 h 1184"/>
                <a:gd name="T30" fmla="*/ 271 w 1116"/>
                <a:gd name="T31" fmla="*/ 677 h 1184"/>
                <a:gd name="T32" fmla="*/ 305 w 1116"/>
                <a:gd name="T33" fmla="*/ 744 h 1184"/>
                <a:gd name="T34" fmla="*/ 372 w 1116"/>
                <a:gd name="T35" fmla="*/ 711 h 1184"/>
                <a:gd name="T36" fmla="*/ 474 w 1116"/>
                <a:gd name="T37" fmla="*/ 711 h 1184"/>
                <a:gd name="T38" fmla="*/ 575 w 1116"/>
                <a:gd name="T39" fmla="*/ 812 h 1184"/>
                <a:gd name="T40" fmla="*/ 677 w 1116"/>
                <a:gd name="T41" fmla="*/ 913 h 1184"/>
                <a:gd name="T42" fmla="*/ 609 w 1116"/>
                <a:gd name="T43" fmla="*/ 981 h 1184"/>
                <a:gd name="T44" fmla="*/ 643 w 1116"/>
                <a:gd name="T45" fmla="*/ 1049 h 1184"/>
                <a:gd name="T46" fmla="*/ 744 w 1116"/>
                <a:gd name="T47" fmla="*/ 1150 h 1184"/>
                <a:gd name="T48" fmla="*/ 812 w 1116"/>
                <a:gd name="T49" fmla="*/ 1184 h 1184"/>
                <a:gd name="T50" fmla="*/ 880 w 1116"/>
                <a:gd name="T51" fmla="*/ 1184 h 1184"/>
                <a:gd name="T52" fmla="*/ 1049 w 1116"/>
                <a:gd name="T53" fmla="*/ 1150 h 1184"/>
                <a:gd name="T54" fmla="*/ 1049 w 1116"/>
                <a:gd name="T55" fmla="*/ 1116 h 1184"/>
                <a:gd name="T56" fmla="*/ 1116 w 1116"/>
                <a:gd name="T57" fmla="*/ 1049 h 1184"/>
                <a:gd name="T58" fmla="*/ 1082 w 1116"/>
                <a:gd name="T59" fmla="*/ 913 h 1184"/>
                <a:gd name="T60" fmla="*/ 913 w 1116"/>
                <a:gd name="T61" fmla="*/ 711 h 1184"/>
                <a:gd name="T62" fmla="*/ 981 w 1116"/>
                <a:gd name="T63" fmla="*/ 575 h 1184"/>
                <a:gd name="T64" fmla="*/ 913 w 1116"/>
                <a:gd name="T65" fmla="*/ 474 h 1184"/>
                <a:gd name="T66" fmla="*/ 1049 w 1116"/>
                <a:gd name="T67" fmla="*/ 406 h 1184"/>
                <a:gd name="T68" fmla="*/ 1082 w 1116"/>
                <a:gd name="T69" fmla="*/ 339 h 1184"/>
                <a:gd name="T70" fmla="*/ 1015 w 1116"/>
                <a:gd name="T71" fmla="*/ 339 h 1184"/>
                <a:gd name="T72" fmla="*/ 913 w 1116"/>
                <a:gd name="T73" fmla="*/ 271 h 1184"/>
                <a:gd name="T74" fmla="*/ 913 w 1116"/>
                <a:gd name="T75" fmla="*/ 237 h 1184"/>
                <a:gd name="T76" fmla="*/ 880 w 1116"/>
                <a:gd name="T77" fmla="*/ 169 h 1184"/>
                <a:gd name="T78" fmla="*/ 812 w 1116"/>
                <a:gd name="T79" fmla="*/ 203 h 1184"/>
                <a:gd name="T80" fmla="*/ 711 w 1116"/>
                <a:gd name="T81" fmla="*/ 34 h 1184"/>
                <a:gd name="T82" fmla="*/ 643 w 1116"/>
                <a:gd name="T83"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6" h="1184">
                  <a:moveTo>
                    <a:pt x="643" y="0"/>
                  </a:moveTo>
                  <a:lnTo>
                    <a:pt x="575" y="0"/>
                  </a:lnTo>
                  <a:lnTo>
                    <a:pt x="541" y="68"/>
                  </a:lnTo>
                  <a:lnTo>
                    <a:pt x="508" y="68"/>
                  </a:lnTo>
                  <a:lnTo>
                    <a:pt x="440" y="68"/>
                  </a:lnTo>
                  <a:lnTo>
                    <a:pt x="406" y="34"/>
                  </a:lnTo>
                  <a:lnTo>
                    <a:pt x="339" y="0"/>
                  </a:lnTo>
                  <a:lnTo>
                    <a:pt x="271" y="34"/>
                  </a:lnTo>
                  <a:lnTo>
                    <a:pt x="237" y="34"/>
                  </a:lnTo>
                  <a:lnTo>
                    <a:pt x="203" y="68"/>
                  </a:lnTo>
                  <a:lnTo>
                    <a:pt x="169" y="34"/>
                  </a:lnTo>
                  <a:lnTo>
                    <a:pt x="136" y="34"/>
                  </a:lnTo>
                  <a:lnTo>
                    <a:pt x="102" y="34"/>
                  </a:lnTo>
                  <a:lnTo>
                    <a:pt x="68" y="68"/>
                  </a:lnTo>
                  <a:lnTo>
                    <a:pt x="34" y="102"/>
                  </a:lnTo>
                  <a:lnTo>
                    <a:pt x="68" y="136"/>
                  </a:lnTo>
                  <a:lnTo>
                    <a:pt x="34" y="203"/>
                  </a:lnTo>
                  <a:lnTo>
                    <a:pt x="0" y="237"/>
                  </a:lnTo>
                  <a:lnTo>
                    <a:pt x="0" y="339"/>
                  </a:lnTo>
                  <a:lnTo>
                    <a:pt x="34" y="406"/>
                  </a:lnTo>
                  <a:lnTo>
                    <a:pt x="68" y="474"/>
                  </a:lnTo>
                  <a:lnTo>
                    <a:pt x="68" y="508"/>
                  </a:lnTo>
                  <a:lnTo>
                    <a:pt x="34" y="508"/>
                  </a:lnTo>
                  <a:lnTo>
                    <a:pt x="0" y="541"/>
                  </a:lnTo>
                  <a:lnTo>
                    <a:pt x="0" y="575"/>
                  </a:lnTo>
                  <a:lnTo>
                    <a:pt x="68" y="609"/>
                  </a:lnTo>
                  <a:lnTo>
                    <a:pt x="102" y="609"/>
                  </a:lnTo>
                  <a:lnTo>
                    <a:pt x="169" y="575"/>
                  </a:lnTo>
                  <a:lnTo>
                    <a:pt x="203" y="575"/>
                  </a:lnTo>
                  <a:lnTo>
                    <a:pt x="305" y="609"/>
                  </a:lnTo>
                  <a:lnTo>
                    <a:pt x="305" y="643"/>
                  </a:lnTo>
                  <a:lnTo>
                    <a:pt x="271" y="677"/>
                  </a:lnTo>
                  <a:lnTo>
                    <a:pt x="271" y="711"/>
                  </a:lnTo>
                  <a:lnTo>
                    <a:pt x="305" y="744"/>
                  </a:lnTo>
                  <a:lnTo>
                    <a:pt x="339" y="711"/>
                  </a:lnTo>
                  <a:lnTo>
                    <a:pt x="372" y="711"/>
                  </a:lnTo>
                  <a:lnTo>
                    <a:pt x="406" y="744"/>
                  </a:lnTo>
                  <a:lnTo>
                    <a:pt x="474" y="711"/>
                  </a:lnTo>
                  <a:lnTo>
                    <a:pt x="541" y="711"/>
                  </a:lnTo>
                  <a:lnTo>
                    <a:pt x="575" y="812"/>
                  </a:lnTo>
                  <a:lnTo>
                    <a:pt x="643" y="880"/>
                  </a:lnTo>
                  <a:lnTo>
                    <a:pt x="677" y="913"/>
                  </a:lnTo>
                  <a:lnTo>
                    <a:pt x="643" y="947"/>
                  </a:lnTo>
                  <a:lnTo>
                    <a:pt x="609" y="981"/>
                  </a:lnTo>
                  <a:lnTo>
                    <a:pt x="643" y="1049"/>
                  </a:lnTo>
                  <a:lnTo>
                    <a:pt x="643" y="1049"/>
                  </a:lnTo>
                  <a:lnTo>
                    <a:pt x="711" y="1082"/>
                  </a:lnTo>
                  <a:lnTo>
                    <a:pt x="744" y="1150"/>
                  </a:lnTo>
                  <a:lnTo>
                    <a:pt x="778" y="1184"/>
                  </a:lnTo>
                  <a:lnTo>
                    <a:pt x="812" y="1184"/>
                  </a:lnTo>
                  <a:lnTo>
                    <a:pt x="846" y="1150"/>
                  </a:lnTo>
                  <a:lnTo>
                    <a:pt x="880" y="1184"/>
                  </a:lnTo>
                  <a:lnTo>
                    <a:pt x="981" y="1184"/>
                  </a:lnTo>
                  <a:lnTo>
                    <a:pt x="1049" y="1150"/>
                  </a:lnTo>
                  <a:lnTo>
                    <a:pt x="1015" y="1150"/>
                  </a:lnTo>
                  <a:lnTo>
                    <a:pt x="1049" y="1116"/>
                  </a:lnTo>
                  <a:lnTo>
                    <a:pt x="1082" y="1082"/>
                  </a:lnTo>
                  <a:lnTo>
                    <a:pt x="1116" y="1049"/>
                  </a:lnTo>
                  <a:lnTo>
                    <a:pt x="1116" y="981"/>
                  </a:lnTo>
                  <a:lnTo>
                    <a:pt x="1082" y="913"/>
                  </a:lnTo>
                  <a:lnTo>
                    <a:pt x="1049" y="812"/>
                  </a:lnTo>
                  <a:lnTo>
                    <a:pt x="913" y="711"/>
                  </a:lnTo>
                  <a:lnTo>
                    <a:pt x="947" y="643"/>
                  </a:lnTo>
                  <a:lnTo>
                    <a:pt x="981" y="575"/>
                  </a:lnTo>
                  <a:lnTo>
                    <a:pt x="913" y="508"/>
                  </a:lnTo>
                  <a:lnTo>
                    <a:pt x="913" y="474"/>
                  </a:lnTo>
                  <a:lnTo>
                    <a:pt x="981" y="474"/>
                  </a:lnTo>
                  <a:lnTo>
                    <a:pt x="1049" y="406"/>
                  </a:lnTo>
                  <a:lnTo>
                    <a:pt x="1049" y="372"/>
                  </a:lnTo>
                  <a:lnTo>
                    <a:pt x="1082" y="339"/>
                  </a:lnTo>
                  <a:lnTo>
                    <a:pt x="1049" y="305"/>
                  </a:lnTo>
                  <a:lnTo>
                    <a:pt x="1015" y="339"/>
                  </a:lnTo>
                  <a:lnTo>
                    <a:pt x="913" y="305"/>
                  </a:lnTo>
                  <a:lnTo>
                    <a:pt x="913" y="271"/>
                  </a:lnTo>
                  <a:lnTo>
                    <a:pt x="913" y="237"/>
                  </a:lnTo>
                  <a:lnTo>
                    <a:pt x="913" y="237"/>
                  </a:lnTo>
                  <a:lnTo>
                    <a:pt x="913" y="203"/>
                  </a:lnTo>
                  <a:lnTo>
                    <a:pt x="880" y="169"/>
                  </a:lnTo>
                  <a:lnTo>
                    <a:pt x="846" y="203"/>
                  </a:lnTo>
                  <a:lnTo>
                    <a:pt x="812" y="203"/>
                  </a:lnTo>
                  <a:lnTo>
                    <a:pt x="711" y="102"/>
                  </a:lnTo>
                  <a:lnTo>
                    <a:pt x="711" y="34"/>
                  </a:lnTo>
                  <a:lnTo>
                    <a:pt x="711" y="0"/>
                  </a:lnTo>
                  <a:lnTo>
                    <a:pt x="643" y="0"/>
                  </a:lnTo>
                  <a:close/>
                </a:path>
              </a:pathLst>
            </a:custGeom>
            <a:solidFill>
              <a:srgbClr val="1F4E79"/>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8">
              <a:extLst>
                <a:ext uri="{FF2B5EF4-FFF2-40B4-BE49-F238E27FC236}">
                  <a16:creationId xmlns:a16="http://schemas.microsoft.com/office/drawing/2014/main" id="{D8DF16ED-E163-AFF1-B042-AD7FD0C60F31}"/>
                </a:ext>
              </a:extLst>
            </p:cNvPr>
            <p:cNvSpPr>
              <a:spLocks/>
            </p:cNvSpPr>
            <p:nvPr/>
          </p:nvSpPr>
          <p:spPr bwMode="auto">
            <a:xfrm>
              <a:off x="3175224" y="3293165"/>
              <a:ext cx="465084" cy="288774"/>
            </a:xfrm>
            <a:custGeom>
              <a:avLst/>
              <a:gdLst>
                <a:gd name="T0" fmla="*/ 744 w 778"/>
                <a:gd name="T1" fmla="*/ 169 h 507"/>
                <a:gd name="T2" fmla="*/ 643 w 778"/>
                <a:gd name="T3" fmla="*/ 101 h 507"/>
                <a:gd name="T4" fmla="*/ 609 w 778"/>
                <a:gd name="T5" fmla="*/ 67 h 507"/>
                <a:gd name="T6" fmla="*/ 507 w 778"/>
                <a:gd name="T7" fmla="*/ 34 h 507"/>
                <a:gd name="T8" fmla="*/ 507 w 778"/>
                <a:gd name="T9" fmla="*/ 0 h 507"/>
                <a:gd name="T10" fmla="*/ 474 w 778"/>
                <a:gd name="T11" fmla="*/ 34 h 507"/>
                <a:gd name="T12" fmla="*/ 474 w 778"/>
                <a:gd name="T13" fmla="*/ 67 h 507"/>
                <a:gd name="T14" fmla="*/ 440 w 778"/>
                <a:gd name="T15" fmla="*/ 67 h 507"/>
                <a:gd name="T16" fmla="*/ 406 w 778"/>
                <a:gd name="T17" fmla="*/ 101 h 507"/>
                <a:gd name="T18" fmla="*/ 372 w 778"/>
                <a:gd name="T19" fmla="*/ 101 h 507"/>
                <a:gd name="T20" fmla="*/ 338 w 778"/>
                <a:gd name="T21" fmla="*/ 135 h 507"/>
                <a:gd name="T22" fmla="*/ 305 w 778"/>
                <a:gd name="T23" fmla="*/ 169 h 507"/>
                <a:gd name="T24" fmla="*/ 271 w 778"/>
                <a:gd name="T25" fmla="*/ 101 h 507"/>
                <a:gd name="T26" fmla="*/ 237 w 778"/>
                <a:gd name="T27" fmla="*/ 101 h 507"/>
                <a:gd name="T28" fmla="*/ 203 w 778"/>
                <a:gd name="T29" fmla="*/ 67 h 507"/>
                <a:gd name="T30" fmla="*/ 169 w 778"/>
                <a:gd name="T31" fmla="*/ 101 h 507"/>
                <a:gd name="T32" fmla="*/ 169 w 778"/>
                <a:gd name="T33" fmla="*/ 101 h 507"/>
                <a:gd name="T34" fmla="*/ 203 w 778"/>
                <a:gd name="T35" fmla="*/ 169 h 507"/>
                <a:gd name="T36" fmla="*/ 203 w 778"/>
                <a:gd name="T37" fmla="*/ 169 h 507"/>
                <a:gd name="T38" fmla="*/ 169 w 778"/>
                <a:gd name="T39" fmla="*/ 169 h 507"/>
                <a:gd name="T40" fmla="*/ 135 w 778"/>
                <a:gd name="T41" fmla="*/ 203 h 507"/>
                <a:gd name="T42" fmla="*/ 135 w 778"/>
                <a:gd name="T43" fmla="*/ 237 h 507"/>
                <a:gd name="T44" fmla="*/ 102 w 778"/>
                <a:gd name="T45" fmla="*/ 237 h 507"/>
                <a:gd name="T46" fmla="*/ 68 w 778"/>
                <a:gd name="T47" fmla="*/ 270 h 507"/>
                <a:gd name="T48" fmla="*/ 0 w 778"/>
                <a:gd name="T49" fmla="*/ 270 h 507"/>
                <a:gd name="T50" fmla="*/ 68 w 778"/>
                <a:gd name="T51" fmla="*/ 304 h 507"/>
                <a:gd name="T52" fmla="*/ 102 w 778"/>
                <a:gd name="T53" fmla="*/ 372 h 507"/>
                <a:gd name="T54" fmla="*/ 102 w 778"/>
                <a:gd name="T55" fmla="*/ 406 h 507"/>
                <a:gd name="T56" fmla="*/ 102 w 778"/>
                <a:gd name="T57" fmla="*/ 439 h 507"/>
                <a:gd name="T58" fmla="*/ 68 w 778"/>
                <a:gd name="T59" fmla="*/ 473 h 507"/>
                <a:gd name="T60" fmla="*/ 102 w 778"/>
                <a:gd name="T61" fmla="*/ 473 h 507"/>
                <a:gd name="T62" fmla="*/ 169 w 778"/>
                <a:gd name="T63" fmla="*/ 507 h 507"/>
                <a:gd name="T64" fmla="*/ 237 w 778"/>
                <a:gd name="T65" fmla="*/ 473 h 507"/>
                <a:gd name="T66" fmla="*/ 305 w 778"/>
                <a:gd name="T67" fmla="*/ 439 h 507"/>
                <a:gd name="T68" fmla="*/ 338 w 778"/>
                <a:gd name="T69" fmla="*/ 439 h 507"/>
                <a:gd name="T70" fmla="*/ 372 w 778"/>
                <a:gd name="T71" fmla="*/ 473 h 507"/>
                <a:gd name="T72" fmla="*/ 406 w 778"/>
                <a:gd name="T73" fmla="*/ 507 h 507"/>
                <a:gd name="T74" fmla="*/ 474 w 778"/>
                <a:gd name="T75" fmla="*/ 507 h 507"/>
                <a:gd name="T76" fmla="*/ 507 w 778"/>
                <a:gd name="T77" fmla="*/ 507 h 507"/>
                <a:gd name="T78" fmla="*/ 541 w 778"/>
                <a:gd name="T79" fmla="*/ 439 h 507"/>
                <a:gd name="T80" fmla="*/ 609 w 778"/>
                <a:gd name="T81" fmla="*/ 439 h 507"/>
                <a:gd name="T82" fmla="*/ 643 w 778"/>
                <a:gd name="T83" fmla="*/ 372 h 507"/>
                <a:gd name="T84" fmla="*/ 677 w 778"/>
                <a:gd name="T85" fmla="*/ 372 h 507"/>
                <a:gd name="T86" fmla="*/ 710 w 778"/>
                <a:gd name="T87" fmla="*/ 372 h 507"/>
                <a:gd name="T88" fmla="*/ 744 w 778"/>
                <a:gd name="T89" fmla="*/ 372 h 507"/>
                <a:gd name="T90" fmla="*/ 744 w 778"/>
                <a:gd name="T91" fmla="*/ 338 h 507"/>
                <a:gd name="T92" fmla="*/ 778 w 778"/>
                <a:gd name="T93" fmla="*/ 304 h 507"/>
                <a:gd name="T94" fmla="*/ 778 w 778"/>
                <a:gd name="T95" fmla="*/ 237 h 507"/>
                <a:gd name="T96" fmla="*/ 744 w 778"/>
                <a:gd name="T97" fmla="*/ 16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507">
                  <a:moveTo>
                    <a:pt x="744" y="169"/>
                  </a:moveTo>
                  <a:lnTo>
                    <a:pt x="643" y="101"/>
                  </a:lnTo>
                  <a:lnTo>
                    <a:pt x="609" y="67"/>
                  </a:lnTo>
                  <a:lnTo>
                    <a:pt x="507" y="34"/>
                  </a:lnTo>
                  <a:lnTo>
                    <a:pt x="507" y="0"/>
                  </a:lnTo>
                  <a:lnTo>
                    <a:pt x="474" y="34"/>
                  </a:lnTo>
                  <a:lnTo>
                    <a:pt x="474" y="67"/>
                  </a:lnTo>
                  <a:lnTo>
                    <a:pt x="440" y="67"/>
                  </a:lnTo>
                  <a:lnTo>
                    <a:pt x="406" y="101"/>
                  </a:lnTo>
                  <a:lnTo>
                    <a:pt x="372" y="101"/>
                  </a:lnTo>
                  <a:lnTo>
                    <a:pt x="338" y="135"/>
                  </a:lnTo>
                  <a:lnTo>
                    <a:pt x="305" y="169"/>
                  </a:lnTo>
                  <a:lnTo>
                    <a:pt x="271" y="101"/>
                  </a:lnTo>
                  <a:lnTo>
                    <a:pt x="237" y="101"/>
                  </a:lnTo>
                  <a:lnTo>
                    <a:pt x="203" y="67"/>
                  </a:lnTo>
                  <a:lnTo>
                    <a:pt x="169" y="101"/>
                  </a:lnTo>
                  <a:lnTo>
                    <a:pt x="169" y="101"/>
                  </a:lnTo>
                  <a:lnTo>
                    <a:pt x="203" y="169"/>
                  </a:lnTo>
                  <a:lnTo>
                    <a:pt x="203" y="169"/>
                  </a:lnTo>
                  <a:lnTo>
                    <a:pt x="169" y="169"/>
                  </a:lnTo>
                  <a:lnTo>
                    <a:pt x="135" y="203"/>
                  </a:lnTo>
                  <a:lnTo>
                    <a:pt x="135" y="237"/>
                  </a:lnTo>
                  <a:lnTo>
                    <a:pt x="102" y="237"/>
                  </a:lnTo>
                  <a:lnTo>
                    <a:pt x="68" y="270"/>
                  </a:lnTo>
                  <a:lnTo>
                    <a:pt x="0" y="270"/>
                  </a:lnTo>
                  <a:lnTo>
                    <a:pt x="68" y="304"/>
                  </a:lnTo>
                  <a:lnTo>
                    <a:pt x="102" y="372"/>
                  </a:lnTo>
                  <a:lnTo>
                    <a:pt x="102" y="406"/>
                  </a:lnTo>
                  <a:lnTo>
                    <a:pt x="102" y="439"/>
                  </a:lnTo>
                  <a:lnTo>
                    <a:pt x="68" y="473"/>
                  </a:lnTo>
                  <a:lnTo>
                    <a:pt x="102" y="473"/>
                  </a:lnTo>
                  <a:lnTo>
                    <a:pt x="169" y="507"/>
                  </a:lnTo>
                  <a:lnTo>
                    <a:pt x="237" y="473"/>
                  </a:lnTo>
                  <a:lnTo>
                    <a:pt x="305" y="439"/>
                  </a:lnTo>
                  <a:lnTo>
                    <a:pt x="338" y="439"/>
                  </a:lnTo>
                  <a:lnTo>
                    <a:pt x="372" y="473"/>
                  </a:lnTo>
                  <a:lnTo>
                    <a:pt x="406" y="507"/>
                  </a:lnTo>
                  <a:lnTo>
                    <a:pt x="474" y="507"/>
                  </a:lnTo>
                  <a:lnTo>
                    <a:pt x="507" y="507"/>
                  </a:lnTo>
                  <a:lnTo>
                    <a:pt x="541" y="439"/>
                  </a:lnTo>
                  <a:lnTo>
                    <a:pt x="609" y="439"/>
                  </a:lnTo>
                  <a:lnTo>
                    <a:pt x="643" y="372"/>
                  </a:lnTo>
                  <a:lnTo>
                    <a:pt x="677" y="372"/>
                  </a:lnTo>
                  <a:lnTo>
                    <a:pt x="710" y="372"/>
                  </a:lnTo>
                  <a:lnTo>
                    <a:pt x="744" y="372"/>
                  </a:lnTo>
                  <a:lnTo>
                    <a:pt x="744" y="338"/>
                  </a:lnTo>
                  <a:lnTo>
                    <a:pt x="778" y="304"/>
                  </a:lnTo>
                  <a:lnTo>
                    <a:pt x="778" y="237"/>
                  </a:lnTo>
                  <a:lnTo>
                    <a:pt x="744" y="169"/>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10">
              <a:extLst>
                <a:ext uri="{FF2B5EF4-FFF2-40B4-BE49-F238E27FC236}">
                  <a16:creationId xmlns:a16="http://schemas.microsoft.com/office/drawing/2014/main" id="{CB3AFB98-D652-CDAC-5F64-43F59284161F}"/>
                </a:ext>
              </a:extLst>
            </p:cNvPr>
            <p:cNvSpPr>
              <a:spLocks/>
            </p:cNvSpPr>
            <p:nvPr/>
          </p:nvSpPr>
          <p:spPr bwMode="auto">
            <a:xfrm>
              <a:off x="2530279" y="2598115"/>
              <a:ext cx="484241" cy="520790"/>
            </a:xfrm>
            <a:custGeom>
              <a:avLst/>
              <a:gdLst>
                <a:gd name="T0" fmla="*/ 778 w 812"/>
                <a:gd name="T1" fmla="*/ 642 h 913"/>
                <a:gd name="T2" fmla="*/ 676 w 812"/>
                <a:gd name="T3" fmla="*/ 574 h 913"/>
                <a:gd name="T4" fmla="*/ 575 w 812"/>
                <a:gd name="T5" fmla="*/ 507 h 913"/>
                <a:gd name="T6" fmla="*/ 575 w 812"/>
                <a:gd name="T7" fmla="*/ 371 h 913"/>
                <a:gd name="T8" fmla="*/ 575 w 812"/>
                <a:gd name="T9" fmla="*/ 236 h 913"/>
                <a:gd name="T10" fmla="*/ 440 w 812"/>
                <a:gd name="T11" fmla="*/ 135 h 913"/>
                <a:gd name="T12" fmla="*/ 338 w 812"/>
                <a:gd name="T13" fmla="*/ 101 h 913"/>
                <a:gd name="T14" fmla="*/ 271 w 812"/>
                <a:gd name="T15" fmla="*/ 33 h 913"/>
                <a:gd name="T16" fmla="*/ 237 w 812"/>
                <a:gd name="T17" fmla="*/ 0 h 913"/>
                <a:gd name="T18" fmla="*/ 169 w 812"/>
                <a:gd name="T19" fmla="*/ 0 h 913"/>
                <a:gd name="T20" fmla="*/ 203 w 812"/>
                <a:gd name="T21" fmla="*/ 101 h 913"/>
                <a:gd name="T22" fmla="*/ 237 w 812"/>
                <a:gd name="T23" fmla="*/ 202 h 913"/>
                <a:gd name="T24" fmla="*/ 169 w 812"/>
                <a:gd name="T25" fmla="*/ 236 h 913"/>
                <a:gd name="T26" fmla="*/ 68 w 812"/>
                <a:gd name="T27" fmla="*/ 304 h 913"/>
                <a:gd name="T28" fmla="*/ 102 w 812"/>
                <a:gd name="T29" fmla="*/ 371 h 913"/>
                <a:gd name="T30" fmla="*/ 102 w 812"/>
                <a:gd name="T31" fmla="*/ 405 h 913"/>
                <a:gd name="T32" fmla="*/ 68 w 812"/>
                <a:gd name="T33" fmla="*/ 473 h 913"/>
                <a:gd name="T34" fmla="*/ 0 w 812"/>
                <a:gd name="T35" fmla="*/ 541 h 913"/>
                <a:gd name="T36" fmla="*/ 0 w 812"/>
                <a:gd name="T37" fmla="*/ 608 h 913"/>
                <a:gd name="T38" fmla="*/ 34 w 812"/>
                <a:gd name="T39" fmla="*/ 642 h 913"/>
                <a:gd name="T40" fmla="*/ 0 w 812"/>
                <a:gd name="T41" fmla="*/ 710 h 913"/>
                <a:gd name="T42" fmla="*/ 68 w 812"/>
                <a:gd name="T43" fmla="*/ 710 h 913"/>
                <a:gd name="T44" fmla="*/ 169 w 812"/>
                <a:gd name="T45" fmla="*/ 743 h 913"/>
                <a:gd name="T46" fmla="*/ 203 w 812"/>
                <a:gd name="T47" fmla="*/ 811 h 913"/>
                <a:gd name="T48" fmla="*/ 237 w 812"/>
                <a:gd name="T49" fmla="*/ 879 h 913"/>
                <a:gd name="T50" fmla="*/ 304 w 812"/>
                <a:gd name="T51" fmla="*/ 913 h 913"/>
                <a:gd name="T52" fmla="*/ 372 w 812"/>
                <a:gd name="T53" fmla="*/ 913 h 913"/>
                <a:gd name="T54" fmla="*/ 440 w 812"/>
                <a:gd name="T55" fmla="*/ 879 h 913"/>
                <a:gd name="T56" fmla="*/ 507 w 812"/>
                <a:gd name="T57" fmla="*/ 845 h 913"/>
                <a:gd name="T58" fmla="*/ 575 w 812"/>
                <a:gd name="T59" fmla="*/ 811 h 913"/>
                <a:gd name="T60" fmla="*/ 609 w 812"/>
                <a:gd name="T61" fmla="*/ 743 h 913"/>
                <a:gd name="T62" fmla="*/ 710 w 812"/>
                <a:gd name="T63" fmla="*/ 743 h 913"/>
                <a:gd name="T64" fmla="*/ 812 w 812"/>
                <a:gd name="T65" fmla="*/ 71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2" h="913">
                  <a:moveTo>
                    <a:pt x="812" y="710"/>
                  </a:moveTo>
                  <a:lnTo>
                    <a:pt x="778" y="642"/>
                  </a:lnTo>
                  <a:lnTo>
                    <a:pt x="744" y="608"/>
                  </a:lnTo>
                  <a:lnTo>
                    <a:pt x="676" y="574"/>
                  </a:lnTo>
                  <a:lnTo>
                    <a:pt x="609" y="541"/>
                  </a:lnTo>
                  <a:lnTo>
                    <a:pt x="575" y="507"/>
                  </a:lnTo>
                  <a:lnTo>
                    <a:pt x="609" y="439"/>
                  </a:lnTo>
                  <a:lnTo>
                    <a:pt x="575" y="371"/>
                  </a:lnTo>
                  <a:lnTo>
                    <a:pt x="575" y="304"/>
                  </a:lnTo>
                  <a:lnTo>
                    <a:pt x="575" y="236"/>
                  </a:lnTo>
                  <a:lnTo>
                    <a:pt x="507" y="202"/>
                  </a:lnTo>
                  <a:lnTo>
                    <a:pt x="440" y="135"/>
                  </a:lnTo>
                  <a:lnTo>
                    <a:pt x="406" y="135"/>
                  </a:lnTo>
                  <a:lnTo>
                    <a:pt x="338" y="101"/>
                  </a:lnTo>
                  <a:lnTo>
                    <a:pt x="338" y="33"/>
                  </a:lnTo>
                  <a:lnTo>
                    <a:pt x="271" y="33"/>
                  </a:lnTo>
                  <a:lnTo>
                    <a:pt x="237" y="33"/>
                  </a:lnTo>
                  <a:lnTo>
                    <a:pt x="237" y="0"/>
                  </a:lnTo>
                  <a:lnTo>
                    <a:pt x="203" y="0"/>
                  </a:lnTo>
                  <a:lnTo>
                    <a:pt x="169" y="0"/>
                  </a:lnTo>
                  <a:lnTo>
                    <a:pt x="169" y="67"/>
                  </a:lnTo>
                  <a:lnTo>
                    <a:pt x="203" y="101"/>
                  </a:lnTo>
                  <a:lnTo>
                    <a:pt x="203" y="169"/>
                  </a:lnTo>
                  <a:lnTo>
                    <a:pt x="237" y="202"/>
                  </a:lnTo>
                  <a:lnTo>
                    <a:pt x="203" y="236"/>
                  </a:lnTo>
                  <a:lnTo>
                    <a:pt x="169" y="236"/>
                  </a:lnTo>
                  <a:lnTo>
                    <a:pt x="102" y="270"/>
                  </a:lnTo>
                  <a:lnTo>
                    <a:pt x="68" y="304"/>
                  </a:lnTo>
                  <a:lnTo>
                    <a:pt x="102" y="338"/>
                  </a:lnTo>
                  <a:lnTo>
                    <a:pt x="102" y="371"/>
                  </a:lnTo>
                  <a:lnTo>
                    <a:pt x="68" y="371"/>
                  </a:lnTo>
                  <a:lnTo>
                    <a:pt x="102" y="405"/>
                  </a:lnTo>
                  <a:lnTo>
                    <a:pt x="34" y="439"/>
                  </a:lnTo>
                  <a:lnTo>
                    <a:pt x="68" y="473"/>
                  </a:lnTo>
                  <a:lnTo>
                    <a:pt x="68" y="507"/>
                  </a:lnTo>
                  <a:lnTo>
                    <a:pt x="0" y="541"/>
                  </a:lnTo>
                  <a:lnTo>
                    <a:pt x="34" y="574"/>
                  </a:lnTo>
                  <a:lnTo>
                    <a:pt x="0" y="608"/>
                  </a:lnTo>
                  <a:lnTo>
                    <a:pt x="34" y="608"/>
                  </a:lnTo>
                  <a:lnTo>
                    <a:pt x="34" y="642"/>
                  </a:lnTo>
                  <a:lnTo>
                    <a:pt x="34" y="642"/>
                  </a:lnTo>
                  <a:lnTo>
                    <a:pt x="0" y="710"/>
                  </a:lnTo>
                  <a:lnTo>
                    <a:pt x="34" y="743"/>
                  </a:lnTo>
                  <a:lnTo>
                    <a:pt x="68" y="710"/>
                  </a:lnTo>
                  <a:lnTo>
                    <a:pt x="135" y="710"/>
                  </a:lnTo>
                  <a:lnTo>
                    <a:pt x="169" y="743"/>
                  </a:lnTo>
                  <a:lnTo>
                    <a:pt x="169" y="777"/>
                  </a:lnTo>
                  <a:lnTo>
                    <a:pt x="203" y="811"/>
                  </a:lnTo>
                  <a:lnTo>
                    <a:pt x="237" y="845"/>
                  </a:lnTo>
                  <a:lnTo>
                    <a:pt x="237" y="879"/>
                  </a:lnTo>
                  <a:lnTo>
                    <a:pt x="271" y="913"/>
                  </a:lnTo>
                  <a:lnTo>
                    <a:pt x="304" y="913"/>
                  </a:lnTo>
                  <a:lnTo>
                    <a:pt x="338" y="913"/>
                  </a:lnTo>
                  <a:lnTo>
                    <a:pt x="372" y="913"/>
                  </a:lnTo>
                  <a:lnTo>
                    <a:pt x="406" y="913"/>
                  </a:lnTo>
                  <a:lnTo>
                    <a:pt x="440" y="879"/>
                  </a:lnTo>
                  <a:lnTo>
                    <a:pt x="474" y="879"/>
                  </a:lnTo>
                  <a:lnTo>
                    <a:pt x="507" y="845"/>
                  </a:lnTo>
                  <a:lnTo>
                    <a:pt x="541" y="845"/>
                  </a:lnTo>
                  <a:lnTo>
                    <a:pt x="575" y="811"/>
                  </a:lnTo>
                  <a:lnTo>
                    <a:pt x="609" y="777"/>
                  </a:lnTo>
                  <a:lnTo>
                    <a:pt x="609" y="743"/>
                  </a:lnTo>
                  <a:lnTo>
                    <a:pt x="676" y="777"/>
                  </a:lnTo>
                  <a:lnTo>
                    <a:pt x="710" y="743"/>
                  </a:lnTo>
                  <a:lnTo>
                    <a:pt x="744" y="743"/>
                  </a:lnTo>
                  <a:lnTo>
                    <a:pt x="812" y="710"/>
                  </a:lnTo>
                  <a:close/>
                </a:path>
              </a:pathLst>
            </a:custGeom>
            <a:solidFill>
              <a:srgbClr val="1F4E79"/>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Freeform 11">
              <a:extLst>
                <a:ext uri="{FF2B5EF4-FFF2-40B4-BE49-F238E27FC236}">
                  <a16:creationId xmlns:a16="http://schemas.microsoft.com/office/drawing/2014/main" id="{0DD99B05-F45D-3200-AF8C-7303741E1939}"/>
                </a:ext>
              </a:extLst>
            </p:cNvPr>
            <p:cNvSpPr>
              <a:spLocks/>
            </p:cNvSpPr>
            <p:nvPr/>
          </p:nvSpPr>
          <p:spPr bwMode="auto">
            <a:xfrm>
              <a:off x="2630320" y="2404935"/>
              <a:ext cx="566189" cy="617379"/>
            </a:xfrm>
            <a:custGeom>
              <a:avLst/>
              <a:gdLst>
                <a:gd name="T0" fmla="*/ 947 w 947"/>
                <a:gd name="T1" fmla="*/ 913 h 1082"/>
                <a:gd name="T2" fmla="*/ 913 w 947"/>
                <a:gd name="T3" fmla="*/ 846 h 1082"/>
                <a:gd name="T4" fmla="*/ 913 w 947"/>
                <a:gd name="T5" fmla="*/ 710 h 1082"/>
                <a:gd name="T6" fmla="*/ 913 w 947"/>
                <a:gd name="T7" fmla="*/ 609 h 1082"/>
                <a:gd name="T8" fmla="*/ 846 w 947"/>
                <a:gd name="T9" fmla="*/ 474 h 1082"/>
                <a:gd name="T10" fmla="*/ 812 w 947"/>
                <a:gd name="T11" fmla="*/ 440 h 1082"/>
                <a:gd name="T12" fmla="*/ 778 w 947"/>
                <a:gd name="T13" fmla="*/ 339 h 1082"/>
                <a:gd name="T14" fmla="*/ 677 w 947"/>
                <a:gd name="T15" fmla="*/ 305 h 1082"/>
                <a:gd name="T16" fmla="*/ 609 w 947"/>
                <a:gd name="T17" fmla="*/ 237 h 1082"/>
                <a:gd name="T18" fmla="*/ 541 w 947"/>
                <a:gd name="T19" fmla="*/ 169 h 1082"/>
                <a:gd name="T20" fmla="*/ 440 w 947"/>
                <a:gd name="T21" fmla="*/ 102 h 1082"/>
                <a:gd name="T22" fmla="*/ 406 w 947"/>
                <a:gd name="T23" fmla="*/ 34 h 1082"/>
                <a:gd name="T24" fmla="*/ 338 w 947"/>
                <a:gd name="T25" fmla="*/ 0 h 1082"/>
                <a:gd name="T26" fmla="*/ 338 w 947"/>
                <a:gd name="T27" fmla="*/ 34 h 1082"/>
                <a:gd name="T28" fmla="*/ 338 w 947"/>
                <a:gd name="T29" fmla="*/ 102 h 1082"/>
                <a:gd name="T30" fmla="*/ 305 w 947"/>
                <a:gd name="T31" fmla="*/ 102 h 1082"/>
                <a:gd name="T32" fmla="*/ 271 w 947"/>
                <a:gd name="T33" fmla="*/ 102 h 1082"/>
                <a:gd name="T34" fmla="*/ 203 w 947"/>
                <a:gd name="T35" fmla="*/ 34 h 1082"/>
                <a:gd name="T36" fmla="*/ 203 w 947"/>
                <a:gd name="T37" fmla="*/ 34 h 1082"/>
                <a:gd name="T38" fmla="*/ 135 w 947"/>
                <a:gd name="T39" fmla="*/ 34 h 1082"/>
                <a:gd name="T40" fmla="*/ 102 w 947"/>
                <a:gd name="T41" fmla="*/ 68 h 1082"/>
                <a:gd name="T42" fmla="*/ 68 w 947"/>
                <a:gd name="T43" fmla="*/ 34 h 1082"/>
                <a:gd name="T44" fmla="*/ 34 w 947"/>
                <a:gd name="T45" fmla="*/ 68 h 1082"/>
                <a:gd name="T46" fmla="*/ 34 w 947"/>
                <a:gd name="T47" fmla="*/ 136 h 1082"/>
                <a:gd name="T48" fmla="*/ 0 w 947"/>
                <a:gd name="T49" fmla="*/ 136 h 1082"/>
                <a:gd name="T50" fmla="*/ 0 w 947"/>
                <a:gd name="T51" fmla="*/ 169 h 1082"/>
                <a:gd name="T52" fmla="*/ 34 w 947"/>
                <a:gd name="T53" fmla="*/ 203 h 1082"/>
                <a:gd name="T54" fmla="*/ 68 w 947"/>
                <a:gd name="T55" fmla="*/ 169 h 1082"/>
                <a:gd name="T56" fmla="*/ 102 w 947"/>
                <a:gd name="T57" fmla="*/ 203 h 1082"/>
                <a:gd name="T58" fmla="*/ 135 w 947"/>
                <a:gd name="T59" fmla="*/ 237 h 1082"/>
                <a:gd name="T60" fmla="*/ 102 w 947"/>
                <a:gd name="T61" fmla="*/ 237 h 1082"/>
                <a:gd name="T62" fmla="*/ 68 w 947"/>
                <a:gd name="T63" fmla="*/ 271 h 1082"/>
                <a:gd name="T64" fmla="*/ 68 w 947"/>
                <a:gd name="T65" fmla="*/ 271 h 1082"/>
                <a:gd name="T66" fmla="*/ 68 w 947"/>
                <a:gd name="T67" fmla="*/ 305 h 1082"/>
                <a:gd name="T68" fmla="*/ 68 w 947"/>
                <a:gd name="T69" fmla="*/ 339 h 1082"/>
                <a:gd name="T70" fmla="*/ 68 w 947"/>
                <a:gd name="T71" fmla="*/ 372 h 1082"/>
                <a:gd name="T72" fmla="*/ 135 w 947"/>
                <a:gd name="T73" fmla="*/ 372 h 1082"/>
                <a:gd name="T74" fmla="*/ 135 w 947"/>
                <a:gd name="T75" fmla="*/ 372 h 1082"/>
                <a:gd name="T76" fmla="*/ 203 w 947"/>
                <a:gd name="T77" fmla="*/ 440 h 1082"/>
                <a:gd name="T78" fmla="*/ 237 w 947"/>
                <a:gd name="T79" fmla="*/ 474 h 1082"/>
                <a:gd name="T80" fmla="*/ 271 w 947"/>
                <a:gd name="T81" fmla="*/ 474 h 1082"/>
                <a:gd name="T82" fmla="*/ 338 w 947"/>
                <a:gd name="T83" fmla="*/ 541 h 1082"/>
                <a:gd name="T84" fmla="*/ 406 w 947"/>
                <a:gd name="T85" fmla="*/ 575 h 1082"/>
                <a:gd name="T86" fmla="*/ 406 w 947"/>
                <a:gd name="T87" fmla="*/ 677 h 1082"/>
                <a:gd name="T88" fmla="*/ 406 w 947"/>
                <a:gd name="T89" fmla="*/ 744 h 1082"/>
                <a:gd name="T90" fmla="*/ 406 w 947"/>
                <a:gd name="T91" fmla="*/ 812 h 1082"/>
                <a:gd name="T92" fmla="*/ 440 w 947"/>
                <a:gd name="T93" fmla="*/ 880 h 1082"/>
                <a:gd name="T94" fmla="*/ 440 w 947"/>
                <a:gd name="T95" fmla="*/ 880 h 1082"/>
                <a:gd name="T96" fmla="*/ 507 w 947"/>
                <a:gd name="T97" fmla="*/ 913 h 1082"/>
                <a:gd name="T98" fmla="*/ 575 w 947"/>
                <a:gd name="T99" fmla="*/ 947 h 1082"/>
                <a:gd name="T100" fmla="*/ 609 w 947"/>
                <a:gd name="T101" fmla="*/ 981 h 1082"/>
                <a:gd name="T102" fmla="*/ 609 w 947"/>
                <a:gd name="T103" fmla="*/ 1015 h 1082"/>
                <a:gd name="T104" fmla="*/ 643 w 947"/>
                <a:gd name="T105" fmla="*/ 1049 h 1082"/>
                <a:gd name="T106" fmla="*/ 643 w 947"/>
                <a:gd name="T107" fmla="*/ 1082 h 1082"/>
                <a:gd name="T108" fmla="*/ 643 w 947"/>
                <a:gd name="T109" fmla="*/ 1049 h 1082"/>
                <a:gd name="T110" fmla="*/ 710 w 947"/>
                <a:gd name="T111" fmla="*/ 981 h 1082"/>
                <a:gd name="T112" fmla="*/ 778 w 947"/>
                <a:gd name="T113" fmla="*/ 1015 h 1082"/>
                <a:gd name="T114" fmla="*/ 812 w 947"/>
                <a:gd name="T115" fmla="*/ 947 h 1082"/>
                <a:gd name="T116" fmla="*/ 846 w 947"/>
                <a:gd name="T117" fmla="*/ 981 h 1082"/>
                <a:gd name="T118" fmla="*/ 947 w 947"/>
                <a:gd name="T119" fmla="*/ 913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7" h="1082">
                  <a:moveTo>
                    <a:pt x="947" y="913"/>
                  </a:moveTo>
                  <a:lnTo>
                    <a:pt x="913" y="846"/>
                  </a:lnTo>
                  <a:lnTo>
                    <a:pt x="913" y="710"/>
                  </a:lnTo>
                  <a:lnTo>
                    <a:pt x="913" y="609"/>
                  </a:lnTo>
                  <a:lnTo>
                    <a:pt x="846" y="474"/>
                  </a:lnTo>
                  <a:lnTo>
                    <a:pt x="812" y="440"/>
                  </a:lnTo>
                  <a:lnTo>
                    <a:pt x="778" y="339"/>
                  </a:lnTo>
                  <a:lnTo>
                    <a:pt x="677" y="305"/>
                  </a:lnTo>
                  <a:lnTo>
                    <a:pt x="609" y="237"/>
                  </a:lnTo>
                  <a:lnTo>
                    <a:pt x="541" y="169"/>
                  </a:lnTo>
                  <a:lnTo>
                    <a:pt x="440" y="102"/>
                  </a:lnTo>
                  <a:lnTo>
                    <a:pt x="406" y="34"/>
                  </a:lnTo>
                  <a:lnTo>
                    <a:pt x="338" y="0"/>
                  </a:lnTo>
                  <a:lnTo>
                    <a:pt x="338" y="34"/>
                  </a:lnTo>
                  <a:lnTo>
                    <a:pt x="338" y="102"/>
                  </a:lnTo>
                  <a:lnTo>
                    <a:pt x="305" y="102"/>
                  </a:lnTo>
                  <a:lnTo>
                    <a:pt x="271" y="102"/>
                  </a:lnTo>
                  <a:lnTo>
                    <a:pt x="203" y="34"/>
                  </a:lnTo>
                  <a:lnTo>
                    <a:pt x="203" y="34"/>
                  </a:lnTo>
                  <a:lnTo>
                    <a:pt x="135" y="34"/>
                  </a:lnTo>
                  <a:lnTo>
                    <a:pt x="102" y="68"/>
                  </a:lnTo>
                  <a:lnTo>
                    <a:pt x="68" y="34"/>
                  </a:lnTo>
                  <a:lnTo>
                    <a:pt x="34" y="68"/>
                  </a:lnTo>
                  <a:lnTo>
                    <a:pt x="34" y="136"/>
                  </a:lnTo>
                  <a:lnTo>
                    <a:pt x="0" y="136"/>
                  </a:lnTo>
                  <a:lnTo>
                    <a:pt x="0" y="169"/>
                  </a:lnTo>
                  <a:lnTo>
                    <a:pt x="34" y="203"/>
                  </a:lnTo>
                  <a:lnTo>
                    <a:pt x="68" y="169"/>
                  </a:lnTo>
                  <a:lnTo>
                    <a:pt x="102" y="203"/>
                  </a:lnTo>
                  <a:lnTo>
                    <a:pt x="135" y="237"/>
                  </a:lnTo>
                  <a:lnTo>
                    <a:pt x="102" y="237"/>
                  </a:lnTo>
                  <a:lnTo>
                    <a:pt x="68" y="271"/>
                  </a:lnTo>
                  <a:lnTo>
                    <a:pt x="68" y="271"/>
                  </a:lnTo>
                  <a:lnTo>
                    <a:pt x="68" y="305"/>
                  </a:lnTo>
                  <a:lnTo>
                    <a:pt x="68" y="339"/>
                  </a:lnTo>
                  <a:lnTo>
                    <a:pt x="68" y="372"/>
                  </a:lnTo>
                  <a:lnTo>
                    <a:pt x="135" y="372"/>
                  </a:lnTo>
                  <a:lnTo>
                    <a:pt x="135" y="372"/>
                  </a:lnTo>
                  <a:lnTo>
                    <a:pt x="203" y="440"/>
                  </a:lnTo>
                  <a:lnTo>
                    <a:pt x="237" y="474"/>
                  </a:lnTo>
                  <a:lnTo>
                    <a:pt x="271" y="474"/>
                  </a:lnTo>
                  <a:lnTo>
                    <a:pt x="338" y="541"/>
                  </a:lnTo>
                  <a:lnTo>
                    <a:pt x="406" y="575"/>
                  </a:lnTo>
                  <a:lnTo>
                    <a:pt x="406" y="677"/>
                  </a:lnTo>
                  <a:lnTo>
                    <a:pt x="406" y="744"/>
                  </a:lnTo>
                  <a:lnTo>
                    <a:pt x="406" y="812"/>
                  </a:lnTo>
                  <a:lnTo>
                    <a:pt x="440" y="880"/>
                  </a:lnTo>
                  <a:lnTo>
                    <a:pt x="440" y="880"/>
                  </a:lnTo>
                  <a:lnTo>
                    <a:pt x="507" y="913"/>
                  </a:lnTo>
                  <a:lnTo>
                    <a:pt x="575" y="947"/>
                  </a:lnTo>
                  <a:lnTo>
                    <a:pt x="609" y="981"/>
                  </a:lnTo>
                  <a:lnTo>
                    <a:pt x="609" y="1015"/>
                  </a:lnTo>
                  <a:lnTo>
                    <a:pt x="643" y="1049"/>
                  </a:lnTo>
                  <a:lnTo>
                    <a:pt x="643" y="1082"/>
                  </a:lnTo>
                  <a:lnTo>
                    <a:pt x="643" y="1049"/>
                  </a:lnTo>
                  <a:lnTo>
                    <a:pt x="710" y="981"/>
                  </a:lnTo>
                  <a:lnTo>
                    <a:pt x="778" y="1015"/>
                  </a:lnTo>
                  <a:lnTo>
                    <a:pt x="812" y="947"/>
                  </a:lnTo>
                  <a:lnTo>
                    <a:pt x="846" y="981"/>
                  </a:lnTo>
                  <a:lnTo>
                    <a:pt x="947" y="913"/>
                  </a:lnTo>
                  <a:close/>
                </a:path>
              </a:pathLst>
            </a:custGeom>
            <a:solidFill>
              <a:schemeClr val="accent1">
                <a:lumMod val="40000"/>
                <a:lumOff val="6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13">
              <a:extLst>
                <a:ext uri="{FF2B5EF4-FFF2-40B4-BE49-F238E27FC236}">
                  <a16:creationId xmlns:a16="http://schemas.microsoft.com/office/drawing/2014/main" id="{1E90C5CA-B56E-1F52-16F7-4B1FBB8FECF1}"/>
                </a:ext>
              </a:extLst>
            </p:cNvPr>
            <p:cNvSpPr>
              <a:spLocks/>
            </p:cNvSpPr>
            <p:nvPr/>
          </p:nvSpPr>
          <p:spPr bwMode="auto">
            <a:xfrm>
              <a:off x="1702280" y="1825395"/>
              <a:ext cx="1130250" cy="657210"/>
            </a:xfrm>
            <a:custGeom>
              <a:avLst/>
              <a:gdLst>
                <a:gd name="T0" fmla="*/ 1826 w 1893"/>
                <a:gd name="T1" fmla="*/ 947 h 1150"/>
                <a:gd name="T2" fmla="*/ 1758 w 1893"/>
                <a:gd name="T3" fmla="*/ 812 h 1150"/>
                <a:gd name="T4" fmla="*/ 1690 w 1893"/>
                <a:gd name="T5" fmla="*/ 710 h 1150"/>
                <a:gd name="T6" fmla="*/ 1690 w 1893"/>
                <a:gd name="T7" fmla="*/ 642 h 1150"/>
                <a:gd name="T8" fmla="*/ 1690 w 1893"/>
                <a:gd name="T9" fmla="*/ 541 h 1150"/>
                <a:gd name="T10" fmla="*/ 1690 w 1893"/>
                <a:gd name="T11" fmla="*/ 406 h 1150"/>
                <a:gd name="T12" fmla="*/ 1690 w 1893"/>
                <a:gd name="T13" fmla="*/ 338 h 1150"/>
                <a:gd name="T14" fmla="*/ 1589 w 1893"/>
                <a:gd name="T15" fmla="*/ 271 h 1150"/>
                <a:gd name="T16" fmla="*/ 1521 w 1893"/>
                <a:gd name="T17" fmla="*/ 271 h 1150"/>
                <a:gd name="T18" fmla="*/ 1454 w 1893"/>
                <a:gd name="T19" fmla="*/ 304 h 1150"/>
                <a:gd name="T20" fmla="*/ 1319 w 1893"/>
                <a:gd name="T21" fmla="*/ 271 h 1150"/>
                <a:gd name="T22" fmla="*/ 1183 w 1893"/>
                <a:gd name="T23" fmla="*/ 237 h 1150"/>
                <a:gd name="T24" fmla="*/ 1116 w 1893"/>
                <a:gd name="T25" fmla="*/ 237 h 1150"/>
                <a:gd name="T26" fmla="*/ 947 w 1893"/>
                <a:gd name="T27" fmla="*/ 237 h 1150"/>
                <a:gd name="T28" fmla="*/ 845 w 1893"/>
                <a:gd name="T29" fmla="*/ 169 h 1150"/>
                <a:gd name="T30" fmla="*/ 777 w 1893"/>
                <a:gd name="T31" fmla="*/ 203 h 1150"/>
                <a:gd name="T32" fmla="*/ 710 w 1893"/>
                <a:gd name="T33" fmla="*/ 169 h 1150"/>
                <a:gd name="T34" fmla="*/ 608 w 1893"/>
                <a:gd name="T35" fmla="*/ 169 h 1150"/>
                <a:gd name="T36" fmla="*/ 473 w 1893"/>
                <a:gd name="T37" fmla="*/ 101 h 1150"/>
                <a:gd name="T38" fmla="*/ 372 w 1893"/>
                <a:gd name="T39" fmla="*/ 34 h 1150"/>
                <a:gd name="T40" fmla="*/ 270 w 1893"/>
                <a:gd name="T41" fmla="*/ 34 h 1150"/>
                <a:gd name="T42" fmla="*/ 203 w 1893"/>
                <a:gd name="T43" fmla="*/ 0 h 1150"/>
                <a:gd name="T44" fmla="*/ 169 w 1893"/>
                <a:gd name="T45" fmla="*/ 68 h 1150"/>
                <a:gd name="T46" fmla="*/ 135 w 1893"/>
                <a:gd name="T47" fmla="*/ 203 h 1150"/>
                <a:gd name="T48" fmla="*/ 101 w 1893"/>
                <a:gd name="T49" fmla="*/ 304 h 1150"/>
                <a:gd name="T50" fmla="*/ 34 w 1893"/>
                <a:gd name="T51" fmla="*/ 406 h 1150"/>
                <a:gd name="T52" fmla="*/ 34 w 1893"/>
                <a:gd name="T53" fmla="*/ 440 h 1150"/>
                <a:gd name="T54" fmla="*/ 135 w 1893"/>
                <a:gd name="T55" fmla="*/ 473 h 1150"/>
                <a:gd name="T56" fmla="*/ 203 w 1893"/>
                <a:gd name="T57" fmla="*/ 575 h 1150"/>
                <a:gd name="T58" fmla="*/ 270 w 1893"/>
                <a:gd name="T59" fmla="*/ 609 h 1150"/>
                <a:gd name="T60" fmla="*/ 304 w 1893"/>
                <a:gd name="T61" fmla="*/ 710 h 1150"/>
                <a:gd name="T62" fmla="*/ 338 w 1893"/>
                <a:gd name="T63" fmla="*/ 778 h 1150"/>
                <a:gd name="T64" fmla="*/ 406 w 1893"/>
                <a:gd name="T65" fmla="*/ 744 h 1150"/>
                <a:gd name="T66" fmla="*/ 439 w 1893"/>
                <a:gd name="T67" fmla="*/ 676 h 1150"/>
                <a:gd name="T68" fmla="*/ 473 w 1893"/>
                <a:gd name="T69" fmla="*/ 676 h 1150"/>
                <a:gd name="T70" fmla="*/ 575 w 1893"/>
                <a:gd name="T71" fmla="*/ 710 h 1150"/>
                <a:gd name="T72" fmla="*/ 710 w 1893"/>
                <a:gd name="T73" fmla="*/ 744 h 1150"/>
                <a:gd name="T74" fmla="*/ 845 w 1893"/>
                <a:gd name="T75" fmla="*/ 812 h 1150"/>
                <a:gd name="T76" fmla="*/ 913 w 1893"/>
                <a:gd name="T77" fmla="*/ 879 h 1150"/>
                <a:gd name="T78" fmla="*/ 1048 w 1893"/>
                <a:gd name="T79" fmla="*/ 879 h 1150"/>
                <a:gd name="T80" fmla="*/ 1116 w 1893"/>
                <a:gd name="T81" fmla="*/ 947 h 1150"/>
                <a:gd name="T82" fmla="*/ 1217 w 1893"/>
                <a:gd name="T83" fmla="*/ 947 h 1150"/>
                <a:gd name="T84" fmla="*/ 1319 w 1893"/>
                <a:gd name="T85" fmla="*/ 947 h 1150"/>
                <a:gd name="T86" fmla="*/ 1386 w 1893"/>
                <a:gd name="T87" fmla="*/ 947 h 1150"/>
                <a:gd name="T88" fmla="*/ 1386 w 1893"/>
                <a:gd name="T89" fmla="*/ 1048 h 1150"/>
                <a:gd name="T90" fmla="*/ 1454 w 1893"/>
                <a:gd name="T91" fmla="*/ 1082 h 1150"/>
                <a:gd name="T92" fmla="*/ 1521 w 1893"/>
                <a:gd name="T93" fmla="*/ 1150 h 1150"/>
                <a:gd name="T94" fmla="*/ 1589 w 1893"/>
                <a:gd name="T95" fmla="*/ 1150 h 1150"/>
                <a:gd name="T96" fmla="*/ 1623 w 1893"/>
                <a:gd name="T97" fmla="*/ 1048 h 1150"/>
                <a:gd name="T98" fmla="*/ 1690 w 1893"/>
                <a:gd name="T99" fmla="*/ 1048 h 1150"/>
                <a:gd name="T100" fmla="*/ 1792 w 1893"/>
                <a:gd name="T101" fmla="*/ 1082 h 1150"/>
                <a:gd name="T102" fmla="*/ 1860 w 1893"/>
                <a:gd name="T103" fmla="*/ 1116 h 1150"/>
                <a:gd name="T104" fmla="*/ 1893 w 1893"/>
                <a:gd name="T105" fmla="*/ 104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3" h="1150">
                  <a:moveTo>
                    <a:pt x="1893" y="1014"/>
                  </a:moveTo>
                  <a:lnTo>
                    <a:pt x="1826" y="947"/>
                  </a:lnTo>
                  <a:lnTo>
                    <a:pt x="1792" y="913"/>
                  </a:lnTo>
                  <a:lnTo>
                    <a:pt x="1758" y="812"/>
                  </a:lnTo>
                  <a:lnTo>
                    <a:pt x="1758" y="778"/>
                  </a:lnTo>
                  <a:lnTo>
                    <a:pt x="1690" y="710"/>
                  </a:lnTo>
                  <a:lnTo>
                    <a:pt x="1690" y="676"/>
                  </a:lnTo>
                  <a:lnTo>
                    <a:pt x="1690" y="642"/>
                  </a:lnTo>
                  <a:lnTo>
                    <a:pt x="1724" y="575"/>
                  </a:lnTo>
                  <a:lnTo>
                    <a:pt x="1690" y="541"/>
                  </a:lnTo>
                  <a:lnTo>
                    <a:pt x="1690" y="473"/>
                  </a:lnTo>
                  <a:lnTo>
                    <a:pt x="1690" y="406"/>
                  </a:lnTo>
                  <a:lnTo>
                    <a:pt x="1724" y="372"/>
                  </a:lnTo>
                  <a:lnTo>
                    <a:pt x="1690" y="338"/>
                  </a:lnTo>
                  <a:lnTo>
                    <a:pt x="1657" y="271"/>
                  </a:lnTo>
                  <a:lnTo>
                    <a:pt x="1589" y="271"/>
                  </a:lnTo>
                  <a:lnTo>
                    <a:pt x="1555" y="237"/>
                  </a:lnTo>
                  <a:lnTo>
                    <a:pt x="1521" y="271"/>
                  </a:lnTo>
                  <a:lnTo>
                    <a:pt x="1488" y="304"/>
                  </a:lnTo>
                  <a:lnTo>
                    <a:pt x="1454" y="304"/>
                  </a:lnTo>
                  <a:lnTo>
                    <a:pt x="1420" y="271"/>
                  </a:lnTo>
                  <a:lnTo>
                    <a:pt x="1319" y="271"/>
                  </a:lnTo>
                  <a:lnTo>
                    <a:pt x="1251" y="271"/>
                  </a:lnTo>
                  <a:lnTo>
                    <a:pt x="1183" y="237"/>
                  </a:lnTo>
                  <a:lnTo>
                    <a:pt x="1149" y="203"/>
                  </a:lnTo>
                  <a:lnTo>
                    <a:pt x="1116" y="237"/>
                  </a:lnTo>
                  <a:lnTo>
                    <a:pt x="1048" y="237"/>
                  </a:lnTo>
                  <a:lnTo>
                    <a:pt x="947" y="237"/>
                  </a:lnTo>
                  <a:lnTo>
                    <a:pt x="879" y="237"/>
                  </a:lnTo>
                  <a:lnTo>
                    <a:pt x="845" y="169"/>
                  </a:lnTo>
                  <a:lnTo>
                    <a:pt x="811" y="203"/>
                  </a:lnTo>
                  <a:lnTo>
                    <a:pt x="777" y="203"/>
                  </a:lnTo>
                  <a:lnTo>
                    <a:pt x="710" y="203"/>
                  </a:lnTo>
                  <a:lnTo>
                    <a:pt x="710" y="169"/>
                  </a:lnTo>
                  <a:lnTo>
                    <a:pt x="642" y="169"/>
                  </a:lnTo>
                  <a:lnTo>
                    <a:pt x="608" y="169"/>
                  </a:lnTo>
                  <a:lnTo>
                    <a:pt x="541" y="135"/>
                  </a:lnTo>
                  <a:lnTo>
                    <a:pt x="473" y="101"/>
                  </a:lnTo>
                  <a:lnTo>
                    <a:pt x="406" y="34"/>
                  </a:lnTo>
                  <a:lnTo>
                    <a:pt x="372" y="34"/>
                  </a:lnTo>
                  <a:lnTo>
                    <a:pt x="338" y="68"/>
                  </a:lnTo>
                  <a:lnTo>
                    <a:pt x="270" y="34"/>
                  </a:lnTo>
                  <a:lnTo>
                    <a:pt x="236" y="0"/>
                  </a:lnTo>
                  <a:lnTo>
                    <a:pt x="203" y="0"/>
                  </a:lnTo>
                  <a:lnTo>
                    <a:pt x="169" y="34"/>
                  </a:lnTo>
                  <a:lnTo>
                    <a:pt x="169" y="68"/>
                  </a:lnTo>
                  <a:lnTo>
                    <a:pt x="169" y="135"/>
                  </a:lnTo>
                  <a:lnTo>
                    <a:pt x="135" y="203"/>
                  </a:lnTo>
                  <a:lnTo>
                    <a:pt x="135" y="271"/>
                  </a:lnTo>
                  <a:lnTo>
                    <a:pt x="101" y="304"/>
                  </a:lnTo>
                  <a:lnTo>
                    <a:pt x="67" y="372"/>
                  </a:lnTo>
                  <a:lnTo>
                    <a:pt x="34" y="406"/>
                  </a:lnTo>
                  <a:lnTo>
                    <a:pt x="0" y="406"/>
                  </a:lnTo>
                  <a:lnTo>
                    <a:pt x="34" y="440"/>
                  </a:lnTo>
                  <a:lnTo>
                    <a:pt x="101" y="473"/>
                  </a:lnTo>
                  <a:lnTo>
                    <a:pt x="135" y="473"/>
                  </a:lnTo>
                  <a:lnTo>
                    <a:pt x="135" y="541"/>
                  </a:lnTo>
                  <a:lnTo>
                    <a:pt x="203" y="575"/>
                  </a:lnTo>
                  <a:lnTo>
                    <a:pt x="270" y="609"/>
                  </a:lnTo>
                  <a:lnTo>
                    <a:pt x="270" y="609"/>
                  </a:lnTo>
                  <a:lnTo>
                    <a:pt x="270" y="642"/>
                  </a:lnTo>
                  <a:lnTo>
                    <a:pt x="304" y="710"/>
                  </a:lnTo>
                  <a:lnTo>
                    <a:pt x="304" y="744"/>
                  </a:lnTo>
                  <a:lnTo>
                    <a:pt x="338" y="778"/>
                  </a:lnTo>
                  <a:lnTo>
                    <a:pt x="372" y="778"/>
                  </a:lnTo>
                  <a:lnTo>
                    <a:pt x="406" y="744"/>
                  </a:lnTo>
                  <a:lnTo>
                    <a:pt x="406" y="710"/>
                  </a:lnTo>
                  <a:lnTo>
                    <a:pt x="439" y="676"/>
                  </a:lnTo>
                  <a:lnTo>
                    <a:pt x="439" y="642"/>
                  </a:lnTo>
                  <a:lnTo>
                    <a:pt x="473" y="676"/>
                  </a:lnTo>
                  <a:lnTo>
                    <a:pt x="507" y="710"/>
                  </a:lnTo>
                  <a:lnTo>
                    <a:pt x="575" y="710"/>
                  </a:lnTo>
                  <a:lnTo>
                    <a:pt x="676" y="744"/>
                  </a:lnTo>
                  <a:lnTo>
                    <a:pt x="710" y="744"/>
                  </a:lnTo>
                  <a:lnTo>
                    <a:pt x="811" y="778"/>
                  </a:lnTo>
                  <a:lnTo>
                    <a:pt x="845" y="812"/>
                  </a:lnTo>
                  <a:lnTo>
                    <a:pt x="913" y="879"/>
                  </a:lnTo>
                  <a:lnTo>
                    <a:pt x="913" y="879"/>
                  </a:lnTo>
                  <a:lnTo>
                    <a:pt x="1014" y="879"/>
                  </a:lnTo>
                  <a:lnTo>
                    <a:pt x="1048" y="879"/>
                  </a:lnTo>
                  <a:lnTo>
                    <a:pt x="1082" y="913"/>
                  </a:lnTo>
                  <a:lnTo>
                    <a:pt x="1116" y="947"/>
                  </a:lnTo>
                  <a:lnTo>
                    <a:pt x="1183" y="913"/>
                  </a:lnTo>
                  <a:lnTo>
                    <a:pt x="1217" y="947"/>
                  </a:lnTo>
                  <a:lnTo>
                    <a:pt x="1251" y="947"/>
                  </a:lnTo>
                  <a:lnTo>
                    <a:pt x="1319" y="947"/>
                  </a:lnTo>
                  <a:lnTo>
                    <a:pt x="1319" y="913"/>
                  </a:lnTo>
                  <a:lnTo>
                    <a:pt x="1386" y="947"/>
                  </a:lnTo>
                  <a:lnTo>
                    <a:pt x="1386" y="981"/>
                  </a:lnTo>
                  <a:lnTo>
                    <a:pt x="1386" y="1048"/>
                  </a:lnTo>
                  <a:lnTo>
                    <a:pt x="1386" y="1048"/>
                  </a:lnTo>
                  <a:lnTo>
                    <a:pt x="1454" y="1082"/>
                  </a:lnTo>
                  <a:lnTo>
                    <a:pt x="1488" y="1116"/>
                  </a:lnTo>
                  <a:lnTo>
                    <a:pt x="1521" y="1150"/>
                  </a:lnTo>
                  <a:lnTo>
                    <a:pt x="1555" y="1150"/>
                  </a:lnTo>
                  <a:lnTo>
                    <a:pt x="1589" y="1150"/>
                  </a:lnTo>
                  <a:lnTo>
                    <a:pt x="1589" y="1082"/>
                  </a:lnTo>
                  <a:lnTo>
                    <a:pt x="1623" y="1048"/>
                  </a:lnTo>
                  <a:lnTo>
                    <a:pt x="1657" y="1082"/>
                  </a:lnTo>
                  <a:lnTo>
                    <a:pt x="1690" y="1048"/>
                  </a:lnTo>
                  <a:lnTo>
                    <a:pt x="1724" y="1048"/>
                  </a:lnTo>
                  <a:lnTo>
                    <a:pt x="1792" y="1082"/>
                  </a:lnTo>
                  <a:lnTo>
                    <a:pt x="1826" y="1116"/>
                  </a:lnTo>
                  <a:lnTo>
                    <a:pt x="1860" y="1116"/>
                  </a:lnTo>
                  <a:lnTo>
                    <a:pt x="1893" y="1082"/>
                  </a:lnTo>
                  <a:lnTo>
                    <a:pt x="1893" y="1048"/>
                  </a:lnTo>
                  <a:lnTo>
                    <a:pt x="1893" y="1014"/>
                  </a:lnTo>
                  <a:close/>
                </a:path>
              </a:pathLst>
            </a:custGeom>
            <a:solidFill>
              <a:schemeClr val="accent1">
                <a:lumMod val="5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14">
              <a:extLst>
                <a:ext uri="{FF2B5EF4-FFF2-40B4-BE49-F238E27FC236}">
                  <a16:creationId xmlns:a16="http://schemas.microsoft.com/office/drawing/2014/main" id="{E35FA99B-011A-5971-6D1E-23DCF865760A}"/>
                </a:ext>
              </a:extLst>
            </p:cNvPr>
            <p:cNvSpPr>
              <a:spLocks/>
            </p:cNvSpPr>
            <p:nvPr/>
          </p:nvSpPr>
          <p:spPr bwMode="auto">
            <a:xfrm>
              <a:off x="1115870" y="2038491"/>
              <a:ext cx="888661" cy="346529"/>
            </a:xfrm>
            <a:custGeom>
              <a:avLst/>
              <a:gdLst>
                <a:gd name="T0" fmla="*/ 846 w 1488"/>
                <a:gd name="T1" fmla="*/ 0 h 609"/>
                <a:gd name="T2" fmla="*/ 778 w 1488"/>
                <a:gd name="T3" fmla="*/ 101 h 609"/>
                <a:gd name="T4" fmla="*/ 676 w 1488"/>
                <a:gd name="T5" fmla="*/ 68 h 609"/>
                <a:gd name="T6" fmla="*/ 575 w 1488"/>
                <a:gd name="T7" fmla="*/ 101 h 609"/>
                <a:gd name="T8" fmla="*/ 507 w 1488"/>
                <a:gd name="T9" fmla="*/ 34 h 609"/>
                <a:gd name="T10" fmla="*/ 406 w 1488"/>
                <a:gd name="T11" fmla="*/ 34 h 609"/>
                <a:gd name="T12" fmla="*/ 406 w 1488"/>
                <a:gd name="T13" fmla="*/ 101 h 609"/>
                <a:gd name="T14" fmla="*/ 372 w 1488"/>
                <a:gd name="T15" fmla="*/ 135 h 609"/>
                <a:gd name="T16" fmla="*/ 338 w 1488"/>
                <a:gd name="T17" fmla="*/ 203 h 609"/>
                <a:gd name="T18" fmla="*/ 338 w 1488"/>
                <a:gd name="T19" fmla="*/ 270 h 609"/>
                <a:gd name="T20" fmla="*/ 237 w 1488"/>
                <a:gd name="T21" fmla="*/ 304 h 609"/>
                <a:gd name="T22" fmla="*/ 102 w 1488"/>
                <a:gd name="T23" fmla="*/ 338 h 609"/>
                <a:gd name="T24" fmla="*/ 34 w 1488"/>
                <a:gd name="T25" fmla="*/ 406 h 609"/>
                <a:gd name="T26" fmla="*/ 0 w 1488"/>
                <a:gd name="T27" fmla="*/ 541 h 609"/>
                <a:gd name="T28" fmla="*/ 102 w 1488"/>
                <a:gd name="T29" fmla="*/ 575 h 609"/>
                <a:gd name="T30" fmla="*/ 203 w 1488"/>
                <a:gd name="T31" fmla="*/ 609 h 609"/>
                <a:gd name="T32" fmla="*/ 338 w 1488"/>
                <a:gd name="T33" fmla="*/ 541 h 609"/>
                <a:gd name="T34" fmla="*/ 372 w 1488"/>
                <a:gd name="T35" fmla="*/ 440 h 609"/>
                <a:gd name="T36" fmla="*/ 440 w 1488"/>
                <a:gd name="T37" fmla="*/ 338 h 609"/>
                <a:gd name="T38" fmla="*/ 541 w 1488"/>
                <a:gd name="T39" fmla="*/ 304 h 609"/>
                <a:gd name="T40" fmla="*/ 676 w 1488"/>
                <a:gd name="T41" fmla="*/ 203 h 609"/>
                <a:gd name="T42" fmla="*/ 846 w 1488"/>
                <a:gd name="T43" fmla="*/ 203 h 609"/>
                <a:gd name="T44" fmla="*/ 947 w 1488"/>
                <a:gd name="T45" fmla="*/ 270 h 609"/>
                <a:gd name="T46" fmla="*/ 1082 w 1488"/>
                <a:gd name="T47" fmla="*/ 304 h 609"/>
                <a:gd name="T48" fmla="*/ 1251 w 1488"/>
                <a:gd name="T49" fmla="*/ 440 h 609"/>
                <a:gd name="T50" fmla="*/ 1454 w 1488"/>
                <a:gd name="T51" fmla="*/ 575 h 609"/>
                <a:gd name="T52" fmla="*/ 1488 w 1488"/>
                <a:gd name="T53" fmla="*/ 541 h 609"/>
                <a:gd name="T54" fmla="*/ 1387 w 1488"/>
                <a:gd name="T55" fmla="*/ 440 h 609"/>
                <a:gd name="T56" fmla="*/ 1285 w 1488"/>
                <a:gd name="T57" fmla="*/ 372 h 609"/>
                <a:gd name="T58" fmla="*/ 1285 w 1488"/>
                <a:gd name="T59" fmla="*/ 304 h 609"/>
                <a:gd name="T60" fmla="*/ 1251 w 1488"/>
                <a:gd name="T61" fmla="*/ 237 h 609"/>
                <a:gd name="T62" fmla="*/ 1184 w 1488"/>
                <a:gd name="T63" fmla="*/ 203 h 609"/>
                <a:gd name="T64" fmla="*/ 1116 w 1488"/>
                <a:gd name="T65" fmla="*/ 135 h 609"/>
                <a:gd name="T66" fmla="*/ 1116 w 1488"/>
                <a:gd name="T67" fmla="*/ 68 h 609"/>
                <a:gd name="T68" fmla="*/ 1048 w 1488"/>
                <a:gd name="T69" fmla="*/ 68 h 609"/>
                <a:gd name="T70" fmla="*/ 981 w 1488"/>
                <a:gd name="T71" fmla="*/ 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8" h="609">
                  <a:moveTo>
                    <a:pt x="981" y="34"/>
                  </a:moveTo>
                  <a:lnTo>
                    <a:pt x="846" y="0"/>
                  </a:lnTo>
                  <a:lnTo>
                    <a:pt x="812" y="101"/>
                  </a:lnTo>
                  <a:lnTo>
                    <a:pt x="778" y="101"/>
                  </a:lnTo>
                  <a:lnTo>
                    <a:pt x="710" y="34"/>
                  </a:lnTo>
                  <a:lnTo>
                    <a:pt x="676" y="68"/>
                  </a:lnTo>
                  <a:lnTo>
                    <a:pt x="643" y="68"/>
                  </a:lnTo>
                  <a:lnTo>
                    <a:pt x="575" y="101"/>
                  </a:lnTo>
                  <a:lnTo>
                    <a:pt x="575" y="68"/>
                  </a:lnTo>
                  <a:lnTo>
                    <a:pt x="507" y="34"/>
                  </a:lnTo>
                  <a:lnTo>
                    <a:pt x="474" y="34"/>
                  </a:lnTo>
                  <a:lnTo>
                    <a:pt x="406" y="34"/>
                  </a:lnTo>
                  <a:lnTo>
                    <a:pt x="406" y="68"/>
                  </a:lnTo>
                  <a:lnTo>
                    <a:pt x="406" y="101"/>
                  </a:lnTo>
                  <a:lnTo>
                    <a:pt x="406" y="135"/>
                  </a:lnTo>
                  <a:lnTo>
                    <a:pt x="372" y="135"/>
                  </a:lnTo>
                  <a:lnTo>
                    <a:pt x="372" y="169"/>
                  </a:lnTo>
                  <a:lnTo>
                    <a:pt x="338" y="203"/>
                  </a:lnTo>
                  <a:lnTo>
                    <a:pt x="372" y="237"/>
                  </a:lnTo>
                  <a:lnTo>
                    <a:pt x="338" y="270"/>
                  </a:lnTo>
                  <a:lnTo>
                    <a:pt x="338" y="270"/>
                  </a:lnTo>
                  <a:lnTo>
                    <a:pt x="237" y="304"/>
                  </a:lnTo>
                  <a:lnTo>
                    <a:pt x="102" y="304"/>
                  </a:lnTo>
                  <a:lnTo>
                    <a:pt x="102" y="338"/>
                  </a:lnTo>
                  <a:lnTo>
                    <a:pt x="68" y="372"/>
                  </a:lnTo>
                  <a:lnTo>
                    <a:pt x="34" y="406"/>
                  </a:lnTo>
                  <a:lnTo>
                    <a:pt x="0" y="440"/>
                  </a:lnTo>
                  <a:lnTo>
                    <a:pt x="0" y="541"/>
                  </a:lnTo>
                  <a:lnTo>
                    <a:pt x="34" y="609"/>
                  </a:lnTo>
                  <a:lnTo>
                    <a:pt x="102" y="575"/>
                  </a:lnTo>
                  <a:lnTo>
                    <a:pt x="169" y="575"/>
                  </a:lnTo>
                  <a:lnTo>
                    <a:pt x="203" y="609"/>
                  </a:lnTo>
                  <a:lnTo>
                    <a:pt x="271" y="575"/>
                  </a:lnTo>
                  <a:lnTo>
                    <a:pt x="338" y="541"/>
                  </a:lnTo>
                  <a:lnTo>
                    <a:pt x="372" y="507"/>
                  </a:lnTo>
                  <a:lnTo>
                    <a:pt x="372" y="440"/>
                  </a:lnTo>
                  <a:lnTo>
                    <a:pt x="406" y="372"/>
                  </a:lnTo>
                  <a:lnTo>
                    <a:pt x="440" y="338"/>
                  </a:lnTo>
                  <a:lnTo>
                    <a:pt x="474" y="304"/>
                  </a:lnTo>
                  <a:lnTo>
                    <a:pt x="541" y="304"/>
                  </a:lnTo>
                  <a:lnTo>
                    <a:pt x="575" y="237"/>
                  </a:lnTo>
                  <a:lnTo>
                    <a:pt x="676" y="203"/>
                  </a:lnTo>
                  <a:lnTo>
                    <a:pt x="778" y="169"/>
                  </a:lnTo>
                  <a:lnTo>
                    <a:pt x="846" y="203"/>
                  </a:lnTo>
                  <a:lnTo>
                    <a:pt x="913" y="237"/>
                  </a:lnTo>
                  <a:lnTo>
                    <a:pt x="947" y="270"/>
                  </a:lnTo>
                  <a:lnTo>
                    <a:pt x="1015" y="270"/>
                  </a:lnTo>
                  <a:lnTo>
                    <a:pt x="1082" y="304"/>
                  </a:lnTo>
                  <a:lnTo>
                    <a:pt x="1184" y="372"/>
                  </a:lnTo>
                  <a:lnTo>
                    <a:pt x="1251" y="440"/>
                  </a:lnTo>
                  <a:lnTo>
                    <a:pt x="1353" y="541"/>
                  </a:lnTo>
                  <a:lnTo>
                    <a:pt x="1454" y="575"/>
                  </a:lnTo>
                  <a:lnTo>
                    <a:pt x="1454" y="575"/>
                  </a:lnTo>
                  <a:lnTo>
                    <a:pt x="1488" y="541"/>
                  </a:lnTo>
                  <a:lnTo>
                    <a:pt x="1454" y="473"/>
                  </a:lnTo>
                  <a:lnTo>
                    <a:pt x="1387" y="440"/>
                  </a:lnTo>
                  <a:lnTo>
                    <a:pt x="1353" y="372"/>
                  </a:lnTo>
                  <a:lnTo>
                    <a:pt x="1285" y="372"/>
                  </a:lnTo>
                  <a:lnTo>
                    <a:pt x="1285" y="338"/>
                  </a:lnTo>
                  <a:lnTo>
                    <a:pt x="1285" y="304"/>
                  </a:lnTo>
                  <a:lnTo>
                    <a:pt x="1251" y="270"/>
                  </a:lnTo>
                  <a:lnTo>
                    <a:pt x="1251" y="237"/>
                  </a:lnTo>
                  <a:lnTo>
                    <a:pt x="1217" y="203"/>
                  </a:lnTo>
                  <a:lnTo>
                    <a:pt x="1184" y="203"/>
                  </a:lnTo>
                  <a:lnTo>
                    <a:pt x="1116" y="169"/>
                  </a:lnTo>
                  <a:lnTo>
                    <a:pt x="1116" y="135"/>
                  </a:lnTo>
                  <a:lnTo>
                    <a:pt x="1116" y="101"/>
                  </a:lnTo>
                  <a:lnTo>
                    <a:pt x="1116" y="68"/>
                  </a:lnTo>
                  <a:lnTo>
                    <a:pt x="1082" y="68"/>
                  </a:lnTo>
                  <a:lnTo>
                    <a:pt x="1048" y="68"/>
                  </a:lnTo>
                  <a:lnTo>
                    <a:pt x="1015" y="68"/>
                  </a:lnTo>
                  <a:lnTo>
                    <a:pt x="981" y="34"/>
                  </a:lnTo>
                  <a:close/>
                </a:path>
              </a:pathLst>
            </a:custGeom>
            <a:solidFill>
              <a:srgbClr val="BDD7EF"/>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15">
              <a:extLst>
                <a:ext uri="{FF2B5EF4-FFF2-40B4-BE49-F238E27FC236}">
                  <a16:creationId xmlns:a16="http://schemas.microsoft.com/office/drawing/2014/main" id="{1364704E-DF17-FF3B-90D7-93E629355ADB}"/>
                </a:ext>
              </a:extLst>
            </p:cNvPr>
            <p:cNvSpPr>
              <a:spLocks/>
            </p:cNvSpPr>
            <p:nvPr/>
          </p:nvSpPr>
          <p:spPr bwMode="auto">
            <a:xfrm>
              <a:off x="994544" y="1382277"/>
              <a:ext cx="363979" cy="269854"/>
            </a:xfrm>
            <a:custGeom>
              <a:avLst/>
              <a:gdLst>
                <a:gd name="T0" fmla="*/ 575 w 609"/>
                <a:gd name="T1" fmla="*/ 34 h 474"/>
                <a:gd name="T2" fmla="*/ 474 w 609"/>
                <a:gd name="T3" fmla="*/ 0 h 474"/>
                <a:gd name="T4" fmla="*/ 440 w 609"/>
                <a:gd name="T5" fmla="*/ 0 h 474"/>
                <a:gd name="T6" fmla="*/ 372 w 609"/>
                <a:gd name="T7" fmla="*/ 68 h 474"/>
                <a:gd name="T8" fmla="*/ 372 w 609"/>
                <a:gd name="T9" fmla="*/ 102 h 474"/>
                <a:gd name="T10" fmla="*/ 305 w 609"/>
                <a:gd name="T11" fmla="*/ 102 h 474"/>
                <a:gd name="T12" fmla="*/ 237 w 609"/>
                <a:gd name="T13" fmla="*/ 68 h 474"/>
                <a:gd name="T14" fmla="*/ 203 w 609"/>
                <a:gd name="T15" fmla="*/ 68 h 474"/>
                <a:gd name="T16" fmla="*/ 169 w 609"/>
                <a:gd name="T17" fmla="*/ 0 h 474"/>
                <a:gd name="T18" fmla="*/ 136 w 609"/>
                <a:gd name="T19" fmla="*/ 0 h 474"/>
                <a:gd name="T20" fmla="*/ 102 w 609"/>
                <a:gd name="T21" fmla="*/ 34 h 474"/>
                <a:gd name="T22" fmla="*/ 68 w 609"/>
                <a:gd name="T23" fmla="*/ 68 h 474"/>
                <a:gd name="T24" fmla="*/ 0 w 609"/>
                <a:gd name="T25" fmla="*/ 136 h 474"/>
                <a:gd name="T26" fmla="*/ 34 w 609"/>
                <a:gd name="T27" fmla="*/ 203 h 474"/>
                <a:gd name="T28" fmla="*/ 68 w 609"/>
                <a:gd name="T29" fmla="*/ 271 h 474"/>
                <a:gd name="T30" fmla="*/ 102 w 609"/>
                <a:gd name="T31" fmla="*/ 271 h 474"/>
                <a:gd name="T32" fmla="*/ 68 w 609"/>
                <a:gd name="T33" fmla="*/ 338 h 474"/>
                <a:gd name="T34" fmla="*/ 68 w 609"/>
                <a:gd name="T35" fmla="*/ 372 h 474"/>
                <a:gd name="T36" fmla="*/ 68 w 609"/>
                <a:gd name="T37" fmla="*/ 440 h 474"/>
                <a:gd name="T38" fmla="*/ 102 w 609"/>
                <a:gd name="T39" fmla="*/ 474 h 474"/>
                <a:gd name="T40" fmla="*/ 136 w 609"/>
                <a:gd name="T41" fmla="*/ 406 h 474"/>
                <a:gd name="T42" fmla="*/ 169 w 609"/>
                <a:gd name="T43" fmla="*/ 406 h 474"/>
                <a:gd name="T44" fmla="*/ 203 w 609"/>
                <a:gd name="T45" fmla="*/ 372 h 474"/>
                <a:gd name="T46" fmla="*/ 271 w 609"/>
                <a:gd name="T47" fmla="*/ 406 h 474"/>
                <a:gd name="T48" fmla="*/ 305 w 609"/>
                <a:gd name="T49" fmla="*/ 372 h 474"/>
                <a:gd name="T50" fmla="*/ 372 w 609"/>
                <a:gd name="T51" fmla="*/ 406 h 474"/>
                <a:gd name="T52" fmla="*/ 406 w 609"/>
                <a:gd name="T53" fmla="*/ 406 h 474"/>
                <a:gd name="T54" fmla="*/ 440 w 609"/>
                <a:gd name="T55" fmla="*/ 372 h 474"/>
                <a:gd name="T56" fmla="*/ 507 w 609"/>
                <a:gd name="T57" fmla="*/ 372 h 474"/>
                <a:gd name="T58" fmla="*/ 507 w 609"/>
                <a:gd name="T59" fmla="*/ 305 h 474"/>
                <a:gd name="T60" fmla="*/ 541 w 609"/>
                <a:gd name="T61" fmla="*/ 305 h 474"/>
                <a:gd name="T62" fmla="*/ 575 w 609"/>
                <a:gd name="T63" fmla="*/ 305 h 474"/>
                <a:gd name="T64" fmla="*/ 609 w 609"/>
                <a:gd name="T65" fmla="*/ 305 h 474"/>
                <a:gd name="T66" fmla="*/ 575 w 609"/>
                <a:gd name="T67" fmla="*/ 271 h 474"/>
                <a:gd name="T68" fmla="*/ 575 w 609"/>
                <a:gd name="T69" fmla="*/ 203 h 474"/>
                <a:gd name="T70" fmla="*/ 575 w 609"/>
                <a:gd name="T71" fmla="*/ 169 h 474"/>
                <a:gd name="T72" fmla="*/ 575 w 609"/>
                <a:gd name="T73" fmla="*/ 102 h 474"/>
                <a:gd name="T74" fmla="*/ 575 w 609"/>
                <a:gd name="T75" fmla="*/ 68 h 474"/>
                <a:gd name="T76" fmla="*/ 575 w 609"/>
                <a:gd name="T77" fmla="*/ 3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9" h="474">
                  <a:moveTo>
                    <a:pt x="575" y="34"/>
                  </a:moveTo>
                  <a:lnTo>
                    <a:pt x="474" y="0"/>
                  </a:lnTo>
                  <a:lnTo>
                    <a:pt x="440" y="0"/>
                  </a:lnTo>
                  <a:lnTo>
                    <a:pt x="372" y="68"/>
                  </a:lnTo>
                  <a:lnTo>
                    <a:pt x="372" y="102"/>
                  </a:lnTo>
                  <a:lnTo>
                    <a:pt x="305" y="102"/>
                  </a:lnTo>
                  <a:lnTo>
                    <a:pt x="237" y="68"/>
                  </a:lnTo>
                  <a:lnTo>
                    <a:pt x="203" y="68"/>
                  </a:lnTo>
                  <a:lnTo>
                    <a:pt x="169" y="0"/>
                  </a:lnTo>
                  <a:lnTo>
                    <a:pt x="136" y="0"/>
                  </a:lnTo>
                  <a:lnTo>
                    <a:pt x="102" y="34"/>
                  </a:lnTo>
                  <a:lnTo>
                    <a:pt x="68" y="68"/>
                  </a:lnTo>
                  <a:lnTo>
                    <a:pt x="0" y="136"/>
                  </a:lnTo>
                  <a:lnTo>
                    <a:pt x="34" y="203"/>
                  </a:lnTo>
                  <a:lnTo>
                    <a:pt x="68" y="271"/>
                  </a:lnTo>
                  <a:lnTo>
                    <a:pt x="102" y="271"/>
                  </a:lnTo>
                  <a:lnTo>
                    <a:pt x="68" y="338"/>
                  </a:lnTo>
                  <a:lnTo>
                    <a:pt x="68" y="372"/>
                  </a:lnTo>
                  <a:lnTo>
                    <a:pt x="68" y="440"/>
                  </a:lnTo>
                  <a:lnTo>
                    <a:pt x="102" y="474"/>
                  </a:lnTo>
                  <a:lnTo>
                    <a:pt x="136" y="406"/>
                  </a:lnTo>
                  <a:lnTo>
                    <a:pt x="169" y="406"/>
                  </a:lnTo>
                  <a:lnTo>
                    <a:pt x="203" y="372"/>
                  </a:lnTo>
                  <a:lnTo>
                    <a:pt x="271" y="406"/>
                  </a:lnTo>
                  <a:lnTo>
                    <a:pt x="305" y="372"/>
                  </a:lnTo>
                  <a:lnTo>
                    <a:pt x="372" y="406"/>
                  </a:lnTo>
                  <a:lnTo>
                    <a:pt x="406" y="406"/>
                  </a:lnTo>
                  <a:lnTo>
                    <a:pt x="440" y="372"/>
                  </a:lnTo>
                  <a:lnTo>
                    <a:pt x="507" y="372"/>
                  </a:lnTo>
                  <a:lnTo>
                    <a:pt x="507" y="305"/>
                  </a:lnTo>
                  <a:lnTo>
                    <a:pt x="541" y="305"/>
                  </a:lnTo>
                  <a:lnTo>
                    <a:pt x="575" y="305"/>
                  </a:lnTo>
                  <a:lnTo>
                    <a:pt x="609" y="305"/>
                  </a:lnTo>
                  <a:lnTo>
                    <a:pt x="575" y="271"/>
                  </a:lnTo>
                  <a:lnTo>
                    <a:pt x="575" y="203"/>
                  </a:lnTo>
                  <a:lnTo>
                    <a:pt x="575" y="169"/>
                  </a:lnTo>
                  <a:lnTo>
                    <a:pt x="575" y="102"/>
                  </a:lnTo>
                  <a:lnTo>
                    <a:pt x="575" y="68"/>
                  </a:lnTo>
                  <a:lnTo>
                    <a:pt x="575" y="34"/>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16">
              <a:extLst>
                <a:ext uri="{FF2B5EF4-FFF2-40B4-BE49-F238E27FC236}">
                  <a16:creationId xmlns:a16="http://schemas.microsoft.com/office/drawing/2014/main" id="{C5084685-0881-851B-4B49-8441F6022843}"/>
                </a:ext>
              </a:extLst>
            </p:cNvPr>
            <p:cNvSpPr>
              <a:spLocks/>
            </p:cNvSpPr>
            <p:nvPr/>
          </p:nvSpPr>
          <p:spPr bwMode="auto">
            <a:xfrm>
              <a:off x="914724" y="1189097"/>
              <a:ext cx="807778" cy="1022658"/>
            </a:xfrm>
            <a:custGeom>
              <a:avLst/>
              <a:gdLst>
                <a:gd name="T0" fmla="*/ 744 w 1353"/>
                <a:gd name="T1" fmla="*/ 304 h 1792"/>
                <a:gd name="T2" fmla="*/ 812 w 1353"/>
                <a:gd name="T3" fmla="*/ 237 h 1792"/>
                <a:gd name="T4" fmla="*/ 812 w 1353"/>
                <a:gd name="T5" fmla="*/ 102 h 1792"/>
                <a:gd name="T6" fmla="*/ 947 w 1353"/>
                <a:gd name="T7" fmla="*/ 68 h 1792"/>
                <a:gd name="T8" fmla="*/ 1048 w 1353"/>
                <a:gd name="T9" fmla="*/ 0 h 1792"/>
                <a:gd name="T10" fmla="*/ 1082 w 1353"/>
                <a:gd name="T11" fmla="*/ 102 h 1792"/>
                <a:gd name="T12" fmla="*/ 1150 w 1353"/>
                <a:gd name="T13" fmla="*/ 237 h 1792"/>
                <a:gd name="T14" fmla="*/ 1150 w 1353"/>
                <a:gd name="T15" fmla="*/ 372 h 1792"/>
                <a:gd name="T16" fmla="*/ 1082 w 1353"/>
                <a:gd name="T17" fmla="*/ 406 h 1792"/>
                <a:gd name="T18" fmla="*/ 1014 w 1353"/>
                <a:gd name="T19" fmla="*/ 440 h 1792"/>
                <a:gd name="T20" fmla="*/ 1048 w 1353"/>
                <a:gd name="T21" fmla="*/ 575 h 1792"/>
                <a:gd name="T22" fmla="*/ 1082 w 1353"/>
                <a:gd name="T23" fmla="*/ 710 h 1792"/>
                <a:gd name="T24" fmla="*/ 1150 w 1353"/>
                <a:gd name="T25" fmla="*/ 812 h 1792"/>
                <a:gd name="T26" fmla="*/ 1150 w 1353"/>
                <a:gd name="T27" fmla="*/ 879 h 1792"/>
                <a:gd name="T28" fmla="*/ 1116 w 1353"/>
                <a:gd name="T29" fmla="*/ 913 h 1792"/>
                <a:gd name="T30" fmla="*/ 1014 w 1353"/>
                <a:gd name="T31" fmla="*/ 879 h 1792"/>
                <a:gd name="T32" fmla="*/ 981 w 1353"/>
                <a:gd name="T33" fmla="*/ 947 h 1792"/>
                <a:gd name="T34" fmla="*/ 1014 w 1353"/>
                <a:gd name="T35" fmla="*/ 1116 h 1792"/>
                <a:gd name="T36" fmla="*/ 1048 w 1353"/>
                <a:gd name="T37" fmla="*/ 1150 h 1792"/>
                <a:gd name="T38" fmla="*/ 1184 w 1353"/>
                <a:gd name="T39" fmla="*/ 1116 h 1792"/>
                <a:gd name="T40" fmla="*/ 1285 w 1353"/>
                <a:gd name="T41" fmla="*/ 1285 h 1792"/>
                <a:gd name="T42" fmla="*/ 1319 w 1353"/>
                <a:gd name="T43" fmla="*/ 1353 h 1792"/>
                <a:gd name="T44" fmla="*/ 1353 w 1353"/>
                <a:gd name="T45" fmla="*/ 1488 h 1792"/>
                <a:gd name="T46" fmla="*/ 1319 w 1353"/>
                <a:gd name="T47" fmla="*/ 1522 h 1792"/>
                <a:gd name="T48" fmla="*/ 1184 w 1353"/>
                <a:gd name="T49" fmla="*/ 1522 h 1792"/>
                <a:gd name="T50" fmla="*/ 1082 w 1353"/>
                <a:gd name="T51" fmla="*/ 1589 h 1792"/>
                <a:gd name="T52" fmla="*/ 1048 w 1353"/>
                <a:gd name="T53" fmla="*/ 1556 h 1792"/>
                <a:gd name="T54" fmla="*/ 981 w 1353"/>
                <a:gd name="T55" fmla="*/ 1589 h 1792"/>
                <a:gd name="T56" fmla="*/ 879 w 1353"/>
                <a:gd name="T57" fmla="*/ 1556 h 1792"/>
                <a:gd name="T58" fmla="*/ 812 w 1353"/>
                <a:gd name="T59" fmla="*/ 1522 h 1792"/>
                <a:gd name="T60" fmla="*/ 744 w 1353"/>
                <a:gd name="T61" fmla="*/ 1556 h 1792"/>
                <a:gd name="T62" fmla="*/ 744 w 1353"/>
                <a:gd name="T63" fmla="*/ 1589 h 1792"/>
                <a:gd name="T64" fmla="*/ 710 w 1353"/>
                <a:gd name="T65" fmla="*/ 1657 h 1792"/>
                <a:gd name="T66" fmla="*/ 676 w 1353"/>
                <a:gd name="T67" fmla="*/ 1725 h 1792"/>
                <a:gd name="T68" fmla="*/ 676 w 1353"/>
                <a:gd name="T69" fmla="*/ 1758 h 1792"/>
                <a:gd name="T70" fmla="*/ 507 w 1353"/>
                <a:gd name="T71" fmla="*/ 1792 h 1792"/>
                <a:gd name="T72" fmla="*/ 440 w 1353"/>
                <a:gd name="T73" fmla="*/ 1758 h 1792"/>
                <a:gd name="T74" fmla="*/ 338 w 1353"/>
                <a:gd name="T75" fmla="*/ 1691 h 1792"/>
                <a:gd name="T76" fmla="*/ 271 w 1353"/>
                <a:gd name="T77" fmla="*/ 1725 h 1792"/>
                <a:gd name="T78" fmla="*/ 237 w 1353"/>
                <a:gd name="T79" fmla="*/ 1792 h 1792"/>
                <a:gd name="T80" fmla="*/ 169 w 1353"/>
                <a:gd name="T81" fmla="*/ 1725 h 1792"/>
                <a:gd name="T82" fmla="*/ 101 w 1353"/>
                <a:gd name="T83" fmla="*/ 1623 h 1792"/>
                <a:gd name="T84" fmla="*/ 68 w 1353"/>
                <a:gd name="T85" fmla="*/ 1522 h 1792"/>
                <a:gd name="T86" fmla="*/ 34 w 1353"/>
                <a:gd name="T87" fmla="*/ 1454 h 1792"/>
                <a:gd name="T88" fmla="*/ 101 w 1353"/>
                <a:gd name="T89" fmla="*/ 1387 h 1792"/>
                <a:gd name="T90" fmla="*/ 135 w 1353"/>
                <a:gd name="T91" fmla="*/ 1285 h 1792"/>
                <a:gd name="T92" fmla="*/ 135 w 1353"/>
                <a:gd name="T93" fmla="*/ 1184 h 1792"/>
                <a:gd name="T94" fmla="*/ 34 w 1353"/>
                <a:gd name="T95" fmla="*/ 1082 h 1792"/>
                <a:gd name="T96" fmla="*/ 0 w 1353"/>
                <a:gd name="T97" fmla="*/ 1015 h 1792"/>
                <a:gd name="T98" fmla="*/ 68 w 1353"/>
                <a:gd name="T99" fmla="*/ 981 h 1792"/>
                <a:gd name="T100" fmla="*/ 101 w 1353"/>
                <a:gd name="T101" fmla="*/ 913 h 1792"/>
                <a:gd name="T102" fmla="*/ 203 w 1353"/>
                <a:gd name="T103" fmla="*/ 845 h 1792"/>
                <a:gd name="T104" fmla="*/ 237 w 1353"/>
                <a:gd name="T105" fmla="*/ 812 h 1792"/>
                <a:gd name="T106" fmla="*/ 304 w 1353"/>
                <a:gd name="T107" fmla="*/ 744 h 1792"/>
                <a:gd name="T108" fmla="*/ 406 w 1353"/>
                <a:gd name="T109" fmla="*/ 710 h 1792"/>
                <a:gd name="T110" fmla="*/ 507 w 1353"/>
                <a:gd name="T111" fmla="*/ 744 h 1792"/>
                <a:gd name="T112" fmla="*/ 642 w 1353"/>
                <a:gd name="T113" fmla="*/ 710 h 1792"/>
                <a:gd name="T114" fmla="*/ 642 w 1353"/>
                <a:gd name="T115" fmla="*/ 676 h 1792"/>
                <a:gd name="T116" fmla="*/ 710 w 1353"/>
                <a:gd name="T117" fmla="*/ 643 h 1792"/>
                <a:gd name="T118" fmla="*/ 710 w 1353"/>
                <a:gd name="T119" fmla="*/ 507 h 1792"/>
                <a:gd name="T120" fmla="*/ 710 w 1353"/>
                <a:gd name="T121" fmla="*/ 406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792">
                  <a:moveTo>
                    <a:pt x="710" y="338"/>
                  </a:moveTo>
                  <a:lnTo>
                    <a:pt x="744" y="304"/>
                  </a:lnTo>
                  <a:lnTo>
                    <a:pt x="812" y="237"/>
                  </a:lnTo>
                  <a:lnTo>
                    <a:pt x="812" y="237"/>
                  </a:lnTo>
                  <a:lnTo>
                    <a:pt x="812" y="135"/>
                  </a:lnTo>
                  <a:lnTo>
                    <a:pt x="812" y="102"/>
                  </a:lnTo>
                  <a:lnTo>
                    <a:pt x="913" y="68"/>
                  </a:lnTo>
                  <a:lnTo>
                    <a:pt x="947" y="68"/>
                  </a:lnTo>
                  <a:lnTo>
                    <a:pt x="1014" y="0"/>
                  </a:lnTo>
                  <a:lnTo>
                    <a:pt x="1048" y="0"/>
                  </a:lnTo>
                  <a:lnTo>
                    <a:pt x="1048" y="34"/>
                  </a:lnTo>
                  <a:lnTo>
                    <a:pt x="1082" y="102"/>
                  </a:lnTo>
                  <a:lnTo>
                    <a:pt x="1116" y="203"/>
                  </a:lnTo>
                  <a:lnTo>
                    <a:pt x="1150" y="237"/>
                  </a:lnTo>
                  <a:lnTo>
                    <a:pt x="1150" y="304"/>
                  </a:lnTo>
                  <a:lnTo>
                    <a:pt x="1150" y="372"/>
                  </a:lnTo>
                  <a:lnTo>
                    <a:pt x="1082" y="406"/>
                  </a:lnTo>
                  <a:lnTo>
                    <a:pt x="1082" y="406"/>
                  </a:lnTo>
                  <a:lnTo>
                    <a:pt x="1048" y="406"/>
                  </a:lnTo>
                  <a:lnTo>
                    <a:pt x="1014" y="440"/>
                  </a:lnTo>
                  <a:lnTo>
                    <a:pt x="1048" y="507"/>
                  </a:lnTo>
                  <a:lnTo>
                    <a:pt x="1048" y="575"/>
                  </a:lnTo>
                  <a:lnTo>
                    <a:pt x="1082" y="643"/>
                  </a:lnTo>
                  <a:lnTo>
                    <a:pt x="1082" y="710"/>
                  </a:lnTo>
                  <a:lnTo>
                    <a:pt x="1116" y="778"/>
                  </a:lnTo>
                  <a:lnTo>
                    <a:pt x="1150" y="812"/>
                  </a:lnTo>
                  <a:lnTo>
                    <a:pt x="1184" y="845"/>
                  </a:lnTo>
                  <a:lnTo>
                    <a:pt x="1150" y="879"/>
                  </a:lnTo>
                  <a:lnTo>
                    <a:pt x="1150" y="913"/>
                  </a:lnTo>
                  <a:lnTo>
                    <a:pt x="1116" y="913"/>
                  </a:lnTo>
                  <a:lnTo>
                    <a:pt x="1082" y="879"/>
                  </a:lnTo>
                  <a:lnTo>
                    <a:pt x="1014" y="879"/>
                  </a:lnTo>
                  <a:lnTo>
                    <a:pt x="981" y="913"/>
                  </a:lnTo>
                  <a:lnTo>
                    <a:pt x="981" y="947"/>
                  </a:lnTo>
                  <a:lnTo>
                    <a:pt x="1014" y="981"/>
                  </a:lnTo>
                  <a:lnTo>
                    <a:pt x="1014" y="1116"/>
                  </a:lnTo>
                  <a:lnTo>
                    <a:pt x="1048" y="1150"/>
                  </a:lnTo>
                  <a:lnTo>
                    <a:pt x="1048" y="1150"/>
                  </a:lnTo>
                  <a:lnTo>
                    <a:pt x="1116" y="1150"/>
                  </a:lnTo>
                  <a:lnTo>
                    <a:pt x="1184" y="1116"/>
                  </a:lnTo>
                  <a:lnTo>
                    <a:pt x="1217" y="1217"/>
                  </a:lnTo>
                  <a:lnTo>
                    <a:pt x="1285" y="1285"/>
                  </a:lnTo>
                  <a:lnTo>
                    <a:pt x="1319" y="1319"/>
                  </a:lnTo>
                  <a:lnTo>
                    <a:pt x="1319" y="1353"/>
                  </a:lnTo>
                  <a:lnTo>
                    <a:pt x="1319" y="1454"/>
                  </a:lnTo>
                  <a:lnTo>
                    <a:pt x="1353" y="1488"/>
                  </a:lnTo>
                  <a:lnTo>
                    <a:pt x="1353" y="1488"/>
                  </a:lnTo>
                  <a:lnTo>
                    <a:pt x="1319" y="1522"/>
                  </a:lnTo>
                  <a:lnTo>
                    <a:pt x="1184" y="1522"/>
                  </a:lnTo>
                  <a:lnTo>
                    <a:pt x="1184" y="1522"/>
                  </a:lnTo>
                  <a:lnTo>
                    <a:pt x="1150" y="1589"/>
                  </a:lnTo>
                  <a:lnTo>
                    <a:pt x="1082" y="1589"/>
                  </a:lnTo>
                  <a:lnTo>
                    <a:pt x="1048" y="1556"/>
                  </a:lnTo>
                  <a:lnTo>
                    <a:pt x="1048" y="1556"/>
                  </a:lnTo>
                  <a:lnTo>
                    <a:pt x="981" y="1556"/>
                  </a:lnTo>
                  <a:lnTo>
                    <a:pt x="981" y="1589"/>
                  </a:lnTo>
                  <a:lnTo>
                    <a:pt x="913" y="1589"/>
                  </a:lnTo>
                  <a:lnTo>
                    <a:pt x="879" y="1556"/>
                  </a:lnTo>
                  <a:lnTo>
                    <a:pt x="812" y="1522"/>
                  </a:lnTo>
                  <a:lnTo>
                    <a:pt x="812" y="1522"/>
                  </a:lnTo>
                  <a:lnTo>
                    <a:pt x="778" y="1522"/>
                  </a:lnTo>
                  <a:lnTo>
                    <a:pt x="744" y="1556"/>
                  </a:lnTo>
                  <a:lnTo>
                    <a:pt x="744" y="1589"/>
                  </a:lnTo>
                  <a:lnTo>
                    <a:pt x="744" y="1589"/>
                  </a:lnTo>
                  <a:lnTo>
                    <a:pt x="744" y="1623"/>
                  </a:lnTo>
                  <a:lnTo>
                    <a:pt x="710" y="1657"/>
                  </a:lnTo>
                  <a:lnTo>
                    <a:pt x="676" y="1657"/>
                  </a:lnTo>
                  <a:lnTo>
                    <a:pt x="676" y="1725"/>
                  </a:lnTo>
                  <a:lnTo>
                    <a:pt x="676" y="1758"/>
                  </a:lnTo>
                  <a:lnTo>
                    <a:pt x="676" y="1758"/>
                  </a:lnTo>
                  <a:lnTo>
                    <a:pt x="609" y="1792"/>
                  </a:lnTo>
                  <a:lnTo>
                    <a:pt x="507" y="1792"/>
                  </a:lnTo>
                  <a:lnTo>
                    <a:pt x="440" y="1792"/>
                  </a:lnTo>
                  <a:lnTo>
                    <a:pt x="440" y="1758"/>
                  </a:lnTo>
                  <a:lnTo>
                    <a:pt x="372" y="1725"/>
                  </a:lnTo>
                  <a:lnTo>
                    <a:pt x="338" y="1691"/>
                  </a:lnTo>
                  <a:lnTo>
                    <a:pt x="304" y="1725"/>
                  </a:lnTo>
                  <a:lnTo>
                    <a:pt x="271" y="1725"/>
                  </a:lnTo>
                  <a:lnTo>
                    <a:pt x="271" y="1758"/>
                  </a:lnTo>
                  <a:lnTo>
                    <a:pt x="237" y="1792"/>
                  </a:lnTo>
                  <a:lnTo>
                    <a:pt x="203" y="1758"/>
                  </a:lnTo>
                  <a:lnTo>
                    <a:pt x="169" y="1725"/>
                  </a:lnTo>
                  <a:lnTo>
                    <a:pt x="101" y="1691"/>
                  </a:lnTo>
                  <a:lnTo>
                    <a:pt x="101" y="1623"/>
                  </a:lnTo>
                  <a:lnTo>
                    <a:pt x="68" y="1556"/>
                  </a:lnTo>
                  <a:lnTo>
                    <a:pt x="68" y="1522"/>
                  </a:lnTo>
                  <a:lnTo>
                    <a:pt x="34" y="1488"/>
                  </a:lnTo>
                  <a:lnTo>
                    <a:pt x="34" y="1454"/>
                  </a:lnTo>
                  <a:lnTo>
                    <a:pt x="68" y="1420"/>
                  </a:lnTo>
                  <a:lnTo>
                    <a:pt x="101" y="1387"/>
                  </a:lnTo>
                  <a:lnTo>
                    <a:pt x="135" y="1319"/>
                  </a:lnTo>
                  <a:lnTo>
                    <a:pt x="135" y="1285"/>
                  </a:lnTo>
                  <a:lnTo>
                    <a:pt x="169" y="1217"/>
                  </a:lnTo>
                  <a:lnTo>
                    <a:pt x="135" y="1184"/>
                  </a:lnTo>
                  <a:lnTo>
                    <a:pt x="101" y="1150"/>
                  </a:lnTo>
                  <a:lnTo>
                    <a:pt x="34" y="1082"/>
                  </a:lnTo>
                  <a:lnTo>
                    <a:pt x="0" y="1048"/>
                  </a:lnTo>
                  <a:lnTo>
                    <a:pt x="0" y="1015"/>
                  </a:lnTo>
                  <a:lnTo>
                    <a:pt x="0" y="981"/>
                  </a:lnTo>
                  <a:lnTo>
                    <a:pt x="68" y="981"/>
                  </a:lnTo>
                  <a:lnTo>
                    <a:pt x="101" y="981"/>
                  </a:lnTo>
                  <a:lnTo>
                    <a:pt x="101" y="913"/>
                  </a:lnTo>
                  <a:lnTo>
                    <a:pt x="135" y="879"/>
                  </a:lnTo>
                  <a:lnTo>
                    <a:pt x="203" y="845"/>
                  </a:lnTo>
                  <a:lnTo>
                    <a:pt x="203" y="845"/>
                  </a:lnTo>
                  <a:lnTo>
                    <a:pt x="237" y="812"/>
                  </a:lnTo>
                  <a:lnTo>
                    <a:pt x="271" y="744"/>
                  </a:lnTo>
                  <a:lnTo>
                    <a:pt x="304" y="744"/>
                  </a:lnTo>
                  <a:lnTo>
                    <a:pt x="338" y="710"/>
                  </a:lnTo>
                  <a:lnTo>
                    <a:pt x="406" y="710"/>
                  </a:lnTo>
                  <a:lnTo>
                    <a:pt x="440" y="710"/>
                  </a:lnTo>
                  <a:lnTo>
                    <a:pt x="507" y="744"/>
                  </a:lnTo>
                  <a:lnTo>
                    <a:pt x="575" y="710"/>
                  </a:lnTo>
                  <a:lnTo>
                    <a:pt x="642" y="710"/>
                  </a:lnTo>
                  <a:lnTo>
                    <a:pt x="642" y="710"/>
                  </a:lnTo>
                  <a:lnTo>
                    <a:pt x="642" y="676"/>
                  </a:lnTo>
                  <a:lnTo>
                    <a:pt x="676" y="643"/>
                  </a:lnTo>
                  <a:lnTo>
                    <a:pt x="710" y="643"/>
                  </a:lnTo>
                  <a:lnTo>
                    <a:pt x="744" y="643"/>
                  </a:lnTo>
                  <a:lnTo>
                    <a:pt x="710" y="507"/>
                  </a:lnTo>
                  <a:lnTo>
                    <a:pt x="710" y="507"/>
                  </a:lnTo>
                  <a:lnTo>
                    <a:pt x="710" y="406"/>
                  </a:lnTo>
                  <a:lnTo>
                    <a:pt x="710" y="338"/>
                  </a:lnTo>
                  <a:close/>
                </a:path>
              </a:pathLst>
            </a:custGeom>
            <a:solidFill>
              <a:srgbClr val="2E75B6"/>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17">
              <a:extLst>
                <a:ext uri="{FF2B5EF4-FFF2-40B4-BE49-F238E27FC236}">
                  <a16:creationId xmlns:a16="http://schemas.microsoft.com/office/drawing/2014/main" id="{E72D8EA6-422E-5FE0-2A52-442178F9A445}"/>
                </a:ext>
              </a:extLst>
            </p:cNvPr>
            <p:cNvSpPr>
              <a:spLocks/>
            </p:cNvSpPr>
            <p:nvPr/>
          </p:nvSpPr>
          <p:spPr bwMode="auto">
            <a:xfrm>
              <a:off x="1500070" y="1169181"/>
              <a:ext cx="887597" cy="869309"/>
            </a:xfrm>
            <a:custGeom>
              <a:avLst/>
              <a:gdLst>
                <a:gd name="T0" fmla="*/ 270 w 1487"/>
                <a:gd name="T1" fmla="*/ 305 h 1522"/>
                <a:gd name="T2" fmla="*/ 270 w 1487"/>
                <a:gd name="T3" fmla="*/ 406 h 1522"/>
                <a:gd name="T4" fmla="*/ 304 w 1487"/>
                <a:gd name="T5" fmla="*/ 508 h 1522"/>
                <a:gd name="T6" fmla="*/ 405 w 1487"/>
                <a:gd name="T7" fmla="*/ 406 h 1522"/>
                <a:gd name="T8" fmla="*/ 507 w 1487"/>
                <a:gd name="T9" fmla="*/ 305 h 1522"/>
                <a:gd name="T10" fmla="*/ 574 w 1487"/>
                <a:gd name="T11" fmla="*/ 68 h 1522"/>
                <a:gd name="T12" fmla="*/ 642 w 1487"/>
                <a:gd name="T13" fmla="*/ 102 h 1522"/>
                <a:gd name="T14" fmla="*/ 710 w 1487"/>
                <a:gd name="T15" fmla="*/ 237 h 1522"/>
                <a:gd name="T16" fmla="*/ 845 w 1487"/>
                <a:gd name="T17" fmla="*/ 203 h 1522"/>
                <a:gd name="T18" fmla="*/ 913 w 1487"/>
                <a:gd name="T19" fmla="*/ 169 h 1522"/>
                <a:gd name="T20" fmla="*/ 1014 w 1487"/>
                <a:gd name="T21" fmla="*/ 0 h 1522"/>
                <a:gd name="T22" fmla="*/ 1115 w 1487"/>
                <a:gd name="T23" fmla="*/ 136 h 1522"/>
                <a:gd name="T24" fmla="*/ 1183 w 1487"/>
                <a:gd name="T25" fmla="*/ 237 h 1522"/>
                <a:gd name="T26" fmla="*/ 1183 w 1487"/>
                <a:gd name="T27" fmla="*/ 440 h 1522"/>
                <a:gd name="T28" fmla="*/ 1149 w 1487"/>
                <a:gd name="T29" fmla="*/ 609 h 1522"/>
                <a:gd name="T30" fmla="*/ 1183 w 1487"/>
                <a:gd name="T31" fmla="*/ 744 h 1522"/>
                <a:gd name="T32" fmla="*/ 1318 w 1487"/>
                <a:gd name="T33" fmla="*/ 710 h 1522"/>
                <a:gd name="T34" fmla="*/ 1318 w 1487"/>
                <a:gd name="T35" fmla="*/ 879 h 1522"/>
                <a:gd name="T36" fmla="*/ 1217 w 1487"/>
                <a:gd name="T37" fmla="*/ 981 h 1522"/>
                <a:gd name="T38" fmla="*/ 1251 w 1487"/>
                <a:gd name="T39" fmla="*/ 1116 h 1522"/>
                <a:gd name="T40" fmla="*/ 1318 w 1487"/>
                <a:gd name="T41" fmla="*/ 1116 h 1522"/>
                <a:gd name="T42" fmla="*/ 1386 w 1487"/>
                <a:gd name="T43" fmla="*/ 1251 h 1522"/>
                <a:gd name="T44" fmla="*/ 1454 w 1487"/>
                <a:gd name="T45" fmla="*/ 1353 h 1522"/>
                <a:gd name="T46" fmla="*/ 1352 w 1487"/>
                <a:gd name="T47" fmla="*/ 1387 h 1522"/>
                <a:gd name="T48" fmla="*/ 1183 w 1487"/>
                <a:gd name="T49" fmla="*/ 1319 h 1522"/>
                <a:gd name="T50" fmla="*/ 1082 w 1487"/>
                <a:gd name="T51" fmla="*/ 1353 h 1522"/>
                <a:gd name="T52" fmla="*/ 980 w 1487"/>
                <a:gd name="T53" fmla="*/ 1319 h 1522"/>
                <a:gd name="T54" fmla="*/ 811 w 1487"/>
                <a:gd name="T55" fmla="*/ 1218 h 1522"/>
                <a:gd name="T56" fmla="*/ 710 w 1487"/>
                <a:gd name="T57" fmla="*/ 1218 h 1522"/>
                <a:gd name="T58" fmla="*/ 574 w 1487"/>
                <a:gd name="T59" fmla="*/ 1150 h 1522"/>
                <a:gd name="T60" fmla="*/ 507 w 1487"/>
                <a:gd name="T61" fmla="*/ 1184 h 1522"/>
                <a:gd name="T62" fmla="*/ 507 w 1487"/>
                <a:gd name="T63" fmla="*/ 1319 h 1522"/>
                <a:gd name="T64" fmla="*/ 439 w 1487"/>
                <a:gd name="T65" fmla="*/ 1454 h 1522"/>
                <a:gd name="T66" fmla="*/ 372 w 1487"/>
                <a:gd name="T67" fmla="*/ 1488 h 1522"/>
                <a:gd name="T68" fmla="*/ 236 w 1487"/>
                <a:gd name="T69" fmla="*/ 1251 h 1522"/>
                <a:gd name="T70" fmla="*/ 101 w 1487"/>
                <a:gd name="T71" fmla="*/ 1150 h 1522"/>
                <a:gd name="T72" fmla="*/ 33 w 1487"/>
                <a:gd name="T73" fmla="*/ 1150 h 1522"/>
                <a:gd name="T74" fmla="*/ 33 w 1487"/>
                <a:gd name="T75" fmla="*/ 1015 h 1522"/>
                <a:gd name="T76" fmla="*/ 0 w 1487"/>
                <a:gd name="T77" fmla="*/ 947 h 1522"/>
                <a:gd name="T78" fmla="*/ 101 w 1487"/>
                <a:gd name="T79" fmla="*/ 913 h 1522"/>
                <a:gd name="T80" fmla="*/ 203 w 1487"/>
                <a:gd name="T81" fmla="*/ 879 h 1522"/>
                <a:gd name="T82" fmla="*/ 101 w 1487"/>
                <a:gd name="T83" fmla="*/ 778 h 1522"/>
                <a:gd name="T84" fmla="*/ 67 w 1487"/>
                <a:gd name="T85" fmla="*/ 609 h 1522"/>
                <a:gd name="T86" fmla="*/ 67 w 1487"/>
                <a:gd name="T87" fmla="*/ 508 h 1522"/>
                <a:gd name="T88" fmla="*/ 67 w 1487"/>
                <a:gd name="T89" fmla="*/ 440 h 1522"/>
                <a:gd name="T90" fmla="*/ 135 w 1487"/>
                <a:gd name="T91" fmla="*/ 406 h 1522"/>
                <a:gd name="T92" fmla="*/ 169 w 1487"/>
                <a:gd name="T93" fmla="*/ 271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7" h="1522">
                  <a:moveTo>
                    <a:pt x="169" y="271"/>
                  </a:moveTo>
                  <a:lnTo>
                    <a:pt x="236" y="271"/>
                  </a:lnTo>
                  <a:lnTo>
                    <a:pt x="270" y="305"/>
                  </a:lnTo>
                  <a:lnTo>
                    <a:pt x="270" y="338"/>
                  </a:lnTo>
                  <a:lnTo>
                    <a:pt x="270" y="372"/>
                  </a:lnTo>
                  <a:lnTo>
                    <a:pt x="270" y="406"/>
                  </a:lnTo>
                  <a:lnTo>
                    <a:pt x="236" y="440"/>
                  </a:lnTo>
                  <a:lnTo>
                    <a:pt x="270" y="474"/>
                  </a:lnTo>
                  <a:lnTo>
                    <a:pt x="304" y="508"/>
                  </a:lnTo>
                  <a:lnTo>
                    <a:pt x="338" y="474"/>
                  </a:lnTo>
                  <a:lnTo>
                    <a:pt x="372" y="440"/>
                  </a:lnTo>
                  <a:lnTo>
                    <a:pt x="405" y="406"/>
                  </a:lnTo>
                  <a:lnTo>
                    <a:pt x="405" y="372"/>
                  </a:lnTo>
                  <a:lnTo>
                    <a:pt x="439" y="338"/>
                  </a:lnTo>
                  <a:lnTo>
                    <a:pt x="507" y="305"/>
                  </a:lnTo>
                  <a:lnTo>
                    <a:pt x="541" y="237"/>
                  </a:lnTo>
                  <a:lnTo>
                    <a:pt x="574" y="203"/>
                  </a:lnTo>
                  <a:lnTo>
                    <a:pt x="574" y="68"/>
                  </a:lnTo>
                  <a:lnTo>
                    <a:pt x="608" y="68"/>
                  </a:lnTo>
                  <a:lnTo>
                    <a:pt x="642" y="68"/>
                  </a:lnTo>
                  <a:lnTo>
                    <a:pt x="642" y="102"/>
                  </a:lnTo>
                  <a:lnTo>
                    <a:pt x="642" y="203"/>
                  </a:lnTo>
                  <a:lnTo>
                    <a:pt x="676" y="237"/>
                  </a:lnTo>
                  <a:lnTo>
                    <a:pt x="710" y="237"/>
                  </a:lnTo>
                  <a:lnTo>
                    <a:pt x="744" y="271"/>
                  </a:lnTo>
                  <a:lnTo>
                    <a:pt x="777" y="305"/>
                  </a:lnTo>
                  <a:lnTo>
                    <a:pt x="845" y="203"/>
                  </a:lnTo>
                  <a:lnTo>
                    <a:pt x="879" y="237"/>
                  </a:lnTo>
                  <a:lnTo>
                    <a:pt x="913" y="203"/>
                  </a:lnTo>
                  <a:lnTo>
                    <a:pt x="913" y="169"/>
                  </a:lnTo>
                  <a:lnTo>
                    <a:pt x="946" y="68"/>
                  </a:lnTo>
                  <a:lnTo>
                    <a:pt x="980" y="34"/>
                  </a:lnTo>
                  <a:lnTo>
                    <a:pt x="1014" y="0"/>
                  </a:lnTo>
                  <a:lnTo>
                    <a:pt x="1048" y="34"/>
                  </a:lnTo>
                  <a:lnTo>
                    <a:pt x="1082" y="102"/>
                  </a:lnTo>
                  <a:lnTo>
                    <a:pt x="1115" y="136"/>
                  </a:lnTo>
                  <a:lnTo>
                    <a:pt x="1183" y="169"/>
                  </a:lnTo>
                  <a:lnTo>
                    <a:pt x="1183" y="203"/>
                  </a:lnTo>
                  <a:lnTo>
                    <a:pt x="1183" y="237"/>
                  </a:lnTo>
                  <a:lnTo>
                    <a:pt x="1183" y="338"/>
                  </a:lnTo>
                  <a:lnTo>
                    <a:pt x="1183" y="372"/>
                  </a:lnTo>
                  <a:lnTo>
                    <a:pt x="1183" y="440"/>
                  </a:lnTo>
                  <a:lnTo>
                    <a:pt x="1183" y="474"/>
                  </a:lnTo>
                  <a:lnTo>
                    <a:pt x="1149" y="541"/>
                  </a:lnTo>
                  <a:lnTo>
                    <a:pt x="1149" y="609"/>
                  </a:lnTo>
                  <a:lnTo>
                    <a:pt x="1149" y="677"/>
                  </a:lnTo>
                  <a:lnTo>
                    <a:pt x="1183" y="744"/>
                  </a:lnTo>
                  <a:lnTo>
                    <a:pt x="1183" y="744"/>
                  </a:lnTo>
                  <a:lnTo>
                    <a:pt x="1251" y="710"/>
                  </a:lnTo>
                  <a:lnTo>
                    <a:pt x="1251" y="677"/>
                  </a:lnTo>
                  <a:lnTo>
                    <a:pt x="1318" y="710"/>
                  </a:lnTo>
                  <a:lnTo>
                    <a:pt x="1285" y="744"/>
                  </a:lnTo>
                  <a:lnTo>
                    <a:pt x="1318" y="846"/>
                  </a:lnTo>
                  <a:lnTo>
                    <a:pt x="1318" y="879"/>
                  </a:lnTo>
                  <a:lnTo>
                    <a:pt x="1285" y="879"/>
                  </a:lnTo>
                  <a:lnTo>
                    <a:pt x="1251" y="913"/>
                  </a:lnTo>
                  <a:lnTo>
                    <a:pt x="1217" y="981"/>
                  </a:lnTo>
                  <a:lnTo>
                    <a:pt x="1217" y="1015"/>
                  </a:lnTo>
                  <a:lnTo>
                    <a:pt x="1217" y="1082"/>
                  </a:lnTo>
                  <a:lnTo>
                    <a:pt x="1251" y="1116"/>
                  </a:lnTo>
                  <a:lnTo>
                    <a:pt x="1285" y="1082"/>
                  </a:lnTo>
                  <a:lnTo>
                    <a:pt x="1318" y="1082"/>
                  </a:lnTo>
                  <a:lnTo>
                    <a:pt x="1318" y="1116"/>
                  </a:lnTo>
                  <a:lnTo>
                    <a:pt x="1318" y="1184"/>
                  </a:lnTo>
                  <a:lnTo>
                    <a:pt x="1352" y="1218"/>
                  </a:lnTo>
                  <a:lnTo>
                    <a:pt x="1386" y="1251"/>
                  </a:lnTo>
                  <a:lnTo>
                    <a:pt x="1420" y="1251"/>
                  </a:lnTo>
                  <a:lnTo>
                    <a:pt x="1454" y="1319"/>
                  </a:lnTo>
                  <a:lnTo>
                    <a:pt x="1454" y="1353"/>
                  </a:lnTo>
                  <a:lnTo>
                    <a:pt x="1487" y="1353"/>
                  </a:lnTo>
                  <a:lnTo>
                    <a:pt x="1454" y="1387"/>
                  </a:lnTo>
                  <a:lnTo>
                    <a:pt x="1352" y="1387"/>
                  </a:lnTo>
                  <a:lnTo>
                    <a:pt x="1318" y="1387"/>
                  </a:lnTo>
                  <a:lnTo>
                    <a:pt x="1251" y="1387"/>
                  </a:lnTo>
                  <a:lnTo>
                    <a:pt x="1183" y="1319"/>
                  </a:lnTo>
                  <a:lnTo>
                    <a:pt x="1149" y="1353"/>
                  </a:lnTo>
                  <a:lnTo>
                    <a:pt x="1115" y="1353"/>
                  </a:lnTo>
                  <a:lnTo>
                    <a:pt x="1082" y="1353"/>
                  </a:lnTo>
                  <a:lnTo>
                    <a:pt x="1048" y="1319"/>
                  </a:lnTo>
                  <a:lnTo>
                    <a:pt x="1014" y="1319"/>
                  </a:lnTo>
                  <a:lnTo>
                    <a:pt x="980" y="1319"/>
                  </a:lnTo>
                  <a:lnTo>
                    <a:pt x="946" y="1319"/>
                  </a:lnTo>
                  <a:lnTo>
                    <a:pt x="879" y="1285"/>
                  </a:lnTo>
                  <a:lnTo>
                    <a:pt x="811" y="1218"/>
                  </a:lnTo>
                  <a:lnTo>
                    <a:pt x="744" y="1184"/>
                  </a:lnTo>
                  <a:lnTo>
                    <a:pt x="710" y="1184"/>
                  </a:lnTo>
                  <a:lnTo>
                    <a:pt x="710" y="1218"/>
                  </a:lnTo>
                  <a:lnTo>
                    <a:pt x="676" y="1218"/>
                  </a:lnTo>
                  <a:lnTo>
                    <a:pt x="608" y="1184"/>
                  </a:lnTo>
                  <a:lnTo>
                    <a:pt x="574" y="1150"/>
                  </a:lnTo>
                  <a:lnTo>
                    <a:pt x="541" y="1150"/>
                  </a:lnTo>
                  <a:lnTo>
                    <a:pt x="541" y="1184"/>
                  </a:lnTo>
                  <a:lnTo>
                    <a:pt x="507" y="1184"/>
                  </a:lnTo>
                  <a:lnTo>
                    <a:pt x="507" y="1218"/>
                  </a:lnTo>
                  <a:lnTo>
                    <a:pt x="507" y="1251"/>
                  </a:lnTo>
                  <a:lnTo>
                    <a:pt x="507" y="1319"/>
                  </a:lnTo>
                  <a:lnTo>
                    <a:pt x="473" y="1387"/>
                  </a:lnTo>
                  <a:lnTo>
                    <a:pt x="439" y="1421"/>
                  </a:lnTo>
                  <a:lnTo>
                    <a:pt x="439" y="1454"/>
                  </a:lnTo>
                  <a:lnTo>
                    <a:pt x="405" y="1488"/>
                  </a:lnTo>
                  <a:lnTo>
                    <a:pt x="372" y="1522"/>
                  </a:lnTo>
                  <a:lnTo>
                    <a:pt x="372" y="1488"/>
                  </a:lnTo>
                  <a:lnTo>
                    <a:pt x="372" y="1488"/>
                  </a:lnTo>
                  <a:lnTo>
                    <a:pt x="372" y="1387"/>
                  </a:lnTo>
                  <a:lnTo>
                    <a:pt x="236" y="1251"/>
                  </a:lnTo>
                  <a:lnTo>
                    <a:pt x="203" y="1150"/>
                  </a:lnTo>
                  <a:lnTo>
                    <a:pt x="135" y="1150"/>
                  </a:lnTo>
                  <a:lnTo>
                    <a:pt x="101" y="1150"/>
                  </a:lnTo>
                  <a:lnTo>
                    <a:pt x="101" y="1184"/>
                  </a:lnTo>
                  <a:lnTo>
                    <a:pt x="67" y="1184"/>
                  </a:lnTo>
                  <a:lnTo>
                    <a:pt x="33" y="1150"/>
                  </a:lnTo>
                  <a:lnTo>
                    <a:pt x="33" y="1116"/>
                  </a:lnTo>
                  <a:lnTo>
                    <a:pt x="33" y="1082"/>
                  </a:lnTo>
                  <a:lnTo>
                    <a:pt x="33" y="1015"/>
                  </a:lnTo>
                  <a:lnTo>
                    <a:pt x="0" y="981"/>
                  </a:lnTo>
                  <a:lnTo>
                    <a:pt x="0" y="981"/>
                  </a:lnTo>
                  <a:lnTo>
                    <a:pt x="0" y="947"/>
                  </a:lnTo>
                  <a:lnTo>
                    <a:pt x="33" y="913"/>
                  </a:lnTo>
                  <a:lnTo>
                    <a:pt x="67" y="913"/>
                  </a:lnTo>
                  <a:lnTo>
                    <a:pt x="101" y="913"/>
                  </a:lnTo>
                  <a:lnTo>
                    <a:pt x="135" y="947"/>
                  </a:lnTo>
                  <a:lnTo>
                    <a:pt x="169" y="913"/>
                  </a:lnTo>
                  <a:lnTo>
                    <a:pt x="203" y="879"/>
                  </a:lnTo>
                  <a:lnTo>
                    <a:pt x="203" y="879"/>
                  </a:lnTo>
                  <a:lnTo>
                    <a:pt x="169" y="846"/>
                  </a:lnTo>
                  <a:lnTo>
                    <a:pt x="101" y="778"/>
                  </a:lnTo>
                  <a:lnTo>
                    <a:pt x="101" y="744"/>
                  </a:lnTo>
                  <a:lnTo>
                    <a:pt x="101" y="677"/>
                  </a:lnTo>
                  <a:lnTo>
                    <a:pt x="67" y="609"/>
                  </a:lnTo>
                  <a:lnTo>
                    <a:pt x="67" y="575"/>
                  </a:lnTo>
                  <a:lnTo>
                    <a:pt x="67" y="541"/>
                  </a:lnTo>
                  <a:lnTo>
                    <a:pt x="67" y="508"/>
                  </a:lnTo>
                  <a:lnTo>
                    <a:pt x="33" y="474"/>
                  </a:lnTo>
                  <a:lnTo>
                    <a:pt x="33" y="474"/>
                  </a:lnTo>
                  <a:lnTo>
                    <a:pt x="67" y="440"/>
                  </a:lnTo>
                  <a:lnTo>
                    <a:pt x="67" y="440"/>
                  </a:lnTo>
                  <a:lnTo>
                    <a:pt x="101" y="440"/>
                  </a:lnTo>
                  <a:lnTo>
                    <a:pt x="135" y="406"/>
                  </a:lnTo>
                  <a:lnTo>
                    <a:pt x="169" y="372"/>
                  </a:lnTo>
                  <a:lnTo>
                    <a:pt x="169" y="338"/>
                  </a:lnTo>
                  <a:lnTo>
                    <a:pt x="169" y="271"/>
                  </a:lnTo>
                  <a:close/>
                </a:path>
              </a:pathLst>
            </a:custGeom>
            <a:solidFill>
              <a:srgbClr val="BDD7EF"/>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18">
              <a:extLst>
                <a:ext uri="{FF2B5EF4-FFF2-40B4-BE49-F238E27FC236}">
                  <a16:creationId xmlns:a16="http://schemas.microsoft.com/office/drawing/2014/main" id="{5DCEE968-D63C-53E8-B4FE-FBEC7039A48D}"/>
                </a:ext>
              </a:extLst>
            </p:cNvPr>
            <p:cNvSpPr>
              <a:spLocks/>
            </p:cNvSpPr>
            <p:nvPr/>
          </p:nvSpPr>
          <p:spPr bwMode="auto">
            <a:xfrm>
              <a:off x="2146079" y="995917"/>
              <a:ext cx="686451" cy="598459"/>
            </a:xfrm>
            <a:custGeom>
              <a:avLst/>
              <a:gdLst>
                <a:gd name="T0" fmla="*/ 0 w 1149"/>
                <a:gd name="T1" fmla="*/ 237 h 1048"/>
                <a:gd name="T2" fmla="*/ 101 w 1149"/>
                <a:gd name="T3" fmla="*/ 169 h 1048"/>
                <a:gd name="T4" fmla="*/ 67 w 1149"/>
                <a:gd name="T5" fmla="*/ 101 h 1048"/>
                <a:gd name="T6" fmla="*/ 203 w 1149"/>
                <a:gd name="T7" fmla="*/ 0 h 1048"/>
                <a:gd name="T8" fmla="*/ 236 w 1149"/>
                <a:gd name="T9" fmla="*/ 68 h 1048"/>
                <a:gd name="T10" fmla="*/ 439 w 1149"/>
                <a:gd name="T11" fmla="*/ 135 h 1048"/>
                <a:gd name="T12" fmla="*/ 507 w 1149"/>
                <a:gd name="T13" fmla="*/ 101 h 1048"/>
                <a:gd name="T14" fmla="*/ 642 w 1149"/>
                <a:gd name="T15" fmla="*/ 0 h 1048"/>
                <a:gd name="T16" fmla="*/ 777 w 1149"/>
                <a:gd name="T17" fmla="*/ 68 h 1048"/>
                <a:gd name="T18" fmla="*/ 913 w 1149"/>
                <a:gd name="T19" fmla="*/ 0 h 1048"/>
                <a:gd name="T20" fmla="*/ 980 w 1149"/>
                <a:gd name="T21" fmla="*/ 0 h 1048"/>
                <a:gd name="T22" fmla="*/ 1014 w 1149"/>
                <a:gd name="T23" fmla="*/ 101 h 1048"/>
                <a:gd name="T24" fmla="*/ 1082 w 1149"/>
                <a:gd name="T25" fmla="*/ 169 h 1048"/>
                <a:gd name="T26" fmla="*/ 1116 w 1149"/>
                <a:gd name="T27" fmla="*/ 271 h 1048"/>
                <a:gd name="T28" fmla="*/ 1149 w 1149"/>
                <a:gd name="T29" fmla="*/ 372 h 1048"/>
                <a:gd name="T30" fmla="*/ 1048 w 1149"/>
                <a:gd name="T31" fmla="*/ 406 h 1048"/>
                <a:gd name="T32" fmla="*/ 946 w 1149"/>
                <a:gd name="T33" fmla="*/ 507 h 1048"/>
                <a:gd name="T34" fmla="*/ 845 w 1149"/>
                <a:gd name="T35" fmla="*/ 541 h 1048"/>
                <a:gd name="T36" fmla="*/ 777 w 1149"/>
                <a:gd name="T37" fmla="*/ 575 h 1048"/>
                <a:gd name="T38" fmla="*/ 811 w 1149"/>
                <a:gd name="T39" fmla="*/ 642 h 1048"/>
                <a:gd name="T40" fmla="*/ 845 w 1149"/>
                <a:gd name="T41" fmla="*/ 676 h 1048"/>
                <a:gd name="T42" fmla="*/ 811 w 1149"/>
                <a:gd name="T43" fmla="*/ 744 h 1048"/>
                <a:gd name="T44" fmla="*/ 744 w 1149"/>
                <a:gd name="T45" fmla="*/ 744 h 1048"/>
                <a:gd name="T46" fmla="*/ 744 w 1149"/>
                <a:gd name="T47" fmla="*/ 845 h 1048"/>
                <a:gd name="T48" fmla="*/ 676 w 1149"/>
                <a:gd name="T49" fmla="*/ 845 h 1048"/>
                <a:gd name="T50" fmla="*/ 608 w 1149"/>
                <a:gd name="T51" fmla="*/ 845 h 1048"/>
                <a:gd name="T52" fmla="*/ 541 w 1149"/>
                <a:gd name="T53" fmla="*/ 879 h 1048"/>
                <a:gd name="T54" fmla="*/ 507 w 1149"/>
                <a:gd name="T55" fmla="*/ 981 h 1048"/>
                <a:gd name="T56" fmla="*/ 439 w 1149"/>
                <a:gd name="T57" fmla="*/ 1014 h 1048"/>
                <a:gd name="T58" fmla="*/ 338 w 1149"/>
                <a:gd name="T59" fmla="*/ 1048 h 1048"/>
                <a:gd name="T60" fmla="*/ 270 w 1149"/>
                <a:gd name="T61" fmla="*/ 1014 h 1048"/>
                <a:gd name="T62" fmla="*/ 203 w 1149"/>
                <a:gd name="T63" fmla="*/ 1014 h 1048"/>
                <a:gd name="T64" fmla="*/ 169 w 1149"/>
                <a:gd name="T65" fmla="*/ 981 h 1048"/>
                <a:gd name="T66" fmla="*/ 135 w 1149"/>
                <a:gd name="T67" fmla="*/ 1014 h 1048"/>
                <a:gd name="T68" fmla="*/ 67 w 1149"/>
                <a:gd name="T69" fmla="*/ 1048 h 1048"/>
                <a:gd name="T70" fmla="*/ 67 w 1149"/>
                <a:gd name="T71" fmla="*/ 981 h 1048"/>
                <a:gd name="T72" fmla="*/ 67 w 1149"/>
                <a:gd name="T73" fmla="*/ 845 h 1048"/>
                <a:gd name="T74" fmla="*/ 101 w 1149"/>
                <a:gd name="T75" fmla="*/ 744 h 1048"/>
                <a:gd name="T76" fmla="*/ 101 w 1149"/>
                <a:gd name="T77" fmla="*/ 676 h 1048"/>
                <a:gd name="T78" fmla="*/ 101 w 1149"/>
                <a:gd name="T79" fmla="*/ 541 h 1048"/>
                <a:gd name="T80" fmla="*/ 101 w 1149"/>
                <a:gd name="T81" fmla="*/ 473 h 1048"/>
                <a:gd name="T82" fmla="*/ 33 w 1149"/>
                <a:gd name="T83" fmla="*/ 440 h 1048"/>
                <a:gd name="T84" fmla="*/ 0 w 1149"/>
                <a:gd name="T85" fmla="*/ 372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048">
                  <a:moveTo>
                    <a:pt x="0" y="304"/>
                  </a:moveTo>
                  <a:lnTo>
                    <a:pt x="0" y="237"/>
                  </a:lnTo>
                  <a:lnTo>
                    <a:pt x="33" y="237"/>
                  </a:lnTo>
                  <a:lnTo>
                    <a:pt x="101" y="169"/>
                  </a:lnTo>
                  <a:lnTo>
                    <a:pt x="101" y="135"/>
                  </a:lnTo>
                  <a:lnTo>
                    <a:pt x="67" y="101"/>
                  </a:lnTo>
                  <a:lnTo>
                    <a:pt x="203" y="0"/>
                  </a:lnTo>
                  <a:lnTo>
                    <a:pt x="203" y="0"/>
                  </a:lnTo>
                  <a:lnTo>
                    <a:pt x="236" y="34"/>
                  </a:lnTo>
                  <a:lnTo>
                    <a:pt x="236" y="68"/>
                  </a:lnTo>
                  <a:lnTo>
                    <a:pt x="304" y="101"/>
                  </a:lnTo>
                  <a:lnTo>
                    <a:pt x="439" y="135"/>
                  </a:lnTo>
                  <a:lnTo>
                    <a:pt x="439" y="135"/>
                  </a:lnTo>
                  <a:lnTo>
                    <a:pt x="507" y="101"/>
                  </a:lnTo>
                  <a:lnTo>
                    <a:pt x="608" y="0"/>
                  </a:lnTo>
                  <a:lnTo>
                    <a:pt x="642" y="0"/>
                  </a:lnTo>
                  <a:lnTo>
                    <a:pt x="710" y="68"/>
                  </a:lnTo>
                  <a:lnTo>
                    <a:pt x="777" y="68"/>
                  </a:lnTo>
                  <a:lnTo>
                    <a:pt x="879" y="34"/>
                  </a:lnTo>
                  <a:lnTo>
                    <a:pt x="913" y="0"/>
                  </a:lnTo>
                  <a:lnTo>
                    <a:pt x="946" y="0"/>
                  </a:lnTo>
                  <a:lnTo>
                    <a:pt x="980" y="0"/>
                  </a:lnTo>
                  <a:lnTo>
                    <a:pt x="1014" y="34"/>
                  </a:lnTo>
                  <a:lnTo>
                    <a:pt x="1014" y="101"/>
                  </a:lnTo>
                  <a:lnTo>
                    <a:pt x="1014" y="135"/>
                  </a:lnTo>
                  <a:lnTo>
                    <a:pt x="1082" y="169"/>
                  </a:lnTo>
                  <a:lnTo>
                    <a:pt x="1116" y="203"/>
                  </a:lnTo>
                  <a:lnTo>
                    <a:pt x="1116" y="271"/>
                  </a:lnTo>
                  <a:lnTo>
                    <a:pt x="1149" y="304"/>
                  </a:lnTo>
                  <a:lnTo>
                    <a:pt x="1149" y="372"/>
                  </a:lnTo>
                  <a:lnTo>
                    <a:pt x="1116" y="372"/>
                  </a:lnTo>
                  <a:lnTo>
                    <a:pt x="1048" y="406"/>
                  </a:lnTo>
                  <a:lnTo>
                    <a:pt x="980" y="440"/>
                  </a:lnTo>
                  <a:lnTo>
                    <a:pt x="946" y="507"/>
                  </a:lnTo>
                  <a:lnTo>
                    <a:pt x="913" y="541"/>
                  </a:lnTo>
                  <a:lnTo>
                    <a:pt x="845" y="541"/>
                  </a:lnTo>
                  <a:lnTo>
                    <a:pt x="777" y="541"/>
                  </a:lnTo>
                  <a:lnTo>
                    <a:pt x="777" y="575"/>
                  </a:lnTo>
                  <a:lnTo>
                    <a:pt x="777" y="609"/>
                  </a:lnTo>
                  <a:lnTo>
                    <a:pt x="811" y="642"/>
                  </a:lnTo>
                  <a:lnTo>
                    <a:pt x="845" y="676"/>
                  </a:lnTo>
                  <a:lnTo>
                    <a:pt x="845" y="676"/>
                  </a:lnTo>
                  <a:lnTo>
                    <a:pt x="845" y="710"/>
                  </a:lnTo>
                  <a:lnTo>
                    <a:pt x="811" y="744"/>
                  </a:lnTo>
                  <a:lnTo>
                    <a:pt x="777" y="744"/>
                  </a:lnTo>
                  <a:lnTo>
                    <a:pt x="744" y="744"/>
                  </a:lnTo>
                  <a:lnTo>
                    <a:pt x="744" y="778"/>
                  </a:lnTo>
                  <a:lnTo>
                    <a:pt x="744" y="845"/>
                  </a:lnTo>
                  <a:lnTo>
                    <a:pt x="710" y="845"/>
                  </a:lnTo>
                  <a:lnTo>
                    <a:pt x="676" y="845"/>
                  </a:lnTo>
                  <a:lnTo>
                    <a:pt x="642" y="845"/>
                  </a:lnTo>
                  <a:lnTo>
                    <a:pt x="608" y="845"/>
                  </a:lnTo>
                  <a:lnTo>
                    <a:pt x="575" y="845"/>
                  </a:lnTo>
                  <a:lnTo>
                    <a:pt x="541" y="879"/>
                  </a:lnTo>
                  <a:lnTo>
                    <a:pt x="541" y="913"/>
                  </a:lnTo>
                  <a:lnTo>
                    <a:pt x="507" y="981"/>
                  </a:lnTo>
                  <a:lnTo>
                    <a:pt x="473" y="1014"/>
                  </a:lnTo>
                  <a:lnTo>
                    <a:pt x="439" y="1014"/>
                  </a:lnTo>
                  <a:lnTo>
                    <a:pt x="372" y="1048"/>
                  </a:lnTo>
                  <a:lnTo>
                    <a:pt x="338" y="1048"/>
                  </a:lnTo>
                  <a:lnTo>
                    <a:pt x="304" y="1014"/>
                  </a:lnTo>
                  <a:lnTo>
                    <a:pt x="270" y="1014"/>
                  </a:lnTo>
                  <a:lnTo>
                    <a:pt x="236" y="1014"/>
                  </a:lnTo>
                  <a:lnTo>
                    <a:pt x="203" y="1014"/>
                  </a:lnTo>
                  <a:lnTo>
                    <a:pt x="203" y="1014"/>
                  </a:lnTo>
                  <a:lnTo>
                    <a:pt x="169" y="981"/>
                  </a:lnTo>
                  <a:lnTo>
                    <a:pt x="169" y="1014"/>
                  </a:lnTo>
                  <a:lnTo>
                    <a:pt x="135" y="1014"/>
                  </a:lnTo>
                  <a:lnTo>
                    <a:pt x="101" y="1048"/>
                  </a:lnTo>
                  <a:lnTo>
                    <a:pt x="67" y="1048"/>
                  </a:lnTo>
                  <a:lnTo>
                    <a:pt x="67" y="1014"/>
                  </a:lnTo>
                  <a:lnTo>
                    <a:pt x="67" y="981"/>
                  </a:lnTo>
                  <a:lnTo>
                    <a:pt x="67" y="913"/>
                  </a:lnTo>
                  <a:lnTo>
                    <a:pt x="67" y="845"/>
                  </a:lnTo>
                  <a:lnTo>
                    <a:pt x="67" y="812"/>
                  </a:lnTo>
                  <a:lnTo>
                    <a:pt x="101" y="744"/>
                  </a:lnTo>
                  <a:lnTo>
                    <a:pt x="101" y="710"/>
                  </a:lnTo>
                  <a:lnTo>
                    <a:pt x="101" y="676"/>
                  </a:lnTo>
                  <a:lnTo>
                    <a:pt x="101" y="609"/>
                  </a:lnTo>
                  <a:lnTo>
                    <a:pt x="101" y="541"/>
                  </a:lnTo>
                  <a:lnTo>
                    <a:pt x="135" y="507"/>
                  </a:lnTo>
                  <a:lnTo>
                    <a:pt x="101" y="473"/>
                  </a:lnTo>
                  <a:lnTo>
                    <a:pt x="67" y="440"/>
                  </a:lnTo>
                  <a:lnTo>
                    <a:pt x="33" y="440"/>
                  </a:lnTo>
                  <a:lnTo>
                    <a:pt x="0" y="406"/>
                  </a:lnTo>
                  <a:lnTo>
                    <a:pt x="0" y="372"/>
                  </a:lnTo>
                  <a:lnTo>
                    <a:pt x="0" y="304"/>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19">
              <a:extLst>
                <a:ext uri="{FF2B5EF4-FFF2-40B4-BE49-F238E27FC236}">
                  <a16:creationId xmlns:a16="http://schemas.microsoft.com/office/drawing/2014/main" id="{B0A9C1FB-E2CE-FC29-3CF6-F32797720309}"/>
                </a:ext>
              </a:extLst>
            </p:cNvPr>
            <p:cNvSpPr>
              <a:spLocks/>
            </p:cNvSpPr>
            <p:nvPr/>
          </p:nvSpPr>
          <p:spPr bwMode="auto">
            <a:xfrm>
              <a:off x="2772931" y="1227932"/>
              <a:ext cx="483176" cy="481954"/>
            </a:xfrm>
            <a:custGeom>
              <a:avLst/>
              <a:gdLst>
                <a:gd name="T0" fmla="*/ 270 w 811"/>
                <a:gd name="T1" fmla="*/ 34 h 845"/>
                <a:gd name="T2" fmla="*/ 304 w 811"/>
                <a:gd name="T3" fmla="*/ 0 h 845"/>
                <a:gd name="T4" fmla="*/ 406 w 811"/>
                <a:gd name="T5" fmla="*/ 34 h 845"/>
                <a:gd name="T6" fmla="*/ 575 w 811"/>
                <a:gd name="T7" fmla="*/ 101 h 845"/>
                <a:gd name="T8" fmla="*/ 778 w 811"/>
                <a:gd name="T9" fmla="*/ 203 h 845"/>
                <a:gd name="T10" fmla="*/ 778 w 811"/>
                <a:gd name="T11" fmla="*/ 236 h 845"/>
                <a:gd name="T12" fmla="*/ 710 w 811"/>
                <a:gd name="T13" fmla="*/ 270 h 845"/>
                <a:gd name="T14" fmla="*/ 676 w 811"/>
                <a:gd name="T15" fmla="*/ 338 h 845"/>
                <a:gd name="T16" fmla="*/ 778 w 811"/>
                <a:gd name="T17" fmla="*/ 439 h 845"/>
                <a:gd name="T18" fmla="*/ 710 w 811"/>
                <a:gd name="T19" fmla="*/ 541 h 845"/>
                <a:gd name="T20" fmla="*/ 744 w 811"/>
                <a:gd name="T21" fmla="*/ 642 h 845"/>
                <a:gd name="T22" fmla="*/ 778 w 811"/>
                <a:gd name="T23" fmla="*/ 744 h 845"/>
                <a:gd name="T24" fmla="*/ 811 w 811"/>
                <a:gd name="T25" fmla="*/ 845 h 845"/>
                <a:gd name="T26" fmla="*/ 744 w 811"/>
                <a:gd name="T27" fmla="*/ 845 h 845"/>
                <a:gd name="T28" fmla="*/ 710 w 811"/>
                <a:gd name="T29" fmla="*/ 777 h 845"/>
                <a:gd name="T30" fmla="*/ 676 w 811"/>
                <a:gd name="T31" fmla="*/ 744 h 845"/>
                <a:gd name="T32" fmla="*/ 609 w 811"/>
                <a:gd name="T33" fmla="*/ 811 h 845"/>
                <a:gd name="T34" fmla="*/ 541 w 811"/>
                <a:gd name="T35" fmla="*/ 811 h 845"/>
                <a:gd name="T36" fmla="*/ 440 w 811"/>
                <a:gd name="T37" fmla="*/ 777 h 845"/>
                <a:gd name="T38" fmla="*/ 406 w 811"/>
                <a:gd name="T39" fmla="*/ 777 h 845"/>
                <a:gd name="T40" fmla="*/ 338 w 811"/>
                <a:gd name="T41" fmla="*/ 744 h 845"/>
                <a:gd name="T42" fmla="*/ 270 w 811"/>
                <a:gd name="T43" fmla="*/ 676 h 845"/>
                <a:gd name="T44" fmla="*/ 203 w 811"/>
                <a:gd name="T45" fmla="*/ 744 h 845"/>
                <a:gd name="T46" fmla="*/ 135 w 811"/>
                <a:gd name="T47" fmla="*/ 710 h 845"/>
                <a:gd name="T48" fmla="*/ 101 w 811"/>
                <a:gd name="T49" fmla="*/ 642 h 845"/>
                <a:gd name="T50" fmla="*/ 101 w 811"/>
                <a:gd name="T51" fmla="*/ 575 h 845"/>
                <a:gd name="T52" fmla="*/ 34 w 811"/>
                <a:gd name="T53" fmla="*/ 507 h 845"/>
                <a:gd name="T54" fmla="*/ 34 w 811"/>
                <a:gd name="T55" fmla="*/ 473 h 845"/>
                <a:gd name="T56" fmla="*/ 34 w 811"/>
                <a:gd name="T57" fmla="*/ 406 h 845"/>
                <a:gd name="T58" fmla="*/ 34 w 811"/>
                <a:gd name="T59" fmla="*/ 338 h 845"/>
                <a:gd name="T60" fmla="*/ 135 w 811"/>
                <a:gd name="T61" fmla="*/ 203 h 845"/>
                <a:gd name="T62" fmla="*/ 169 w 811"/>
                <a:gd name="T63" fmla="*/ 169 h 845"/>
                <a:gd name="T64" fmla="*/ 237 w 811"/>
                <a:gd name="T65" fmla="*/ 101 h 845"/>
                <a:gd name="T66" fmla="*/ 237 w 811"/>
                <a:gd name="T67" fmla="*/ 10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1" h="845">
                  <a:moveTo>
                    <a:pt x="270" y="34"/>
                  </a:moveTo>
                  <a:lnTo>
                    <a:pt x="270" y="34"/>
                  </a:lnTo>
                  <a:lnTo>
                    <a:pt x="270" y="34"/>
                  </a:lnTo>
                  <a:lnTo>
                    <a:pt x="304" y="0"/>
                  </a:lnTo>
                  <a:lnTo>
                    <a:pt x="338" y="34"/>
                  </a:lnTo>
                  <a:lnTo>
                    <a:pt x="406" y="34"/>
                  </a:lnTo>
                  <a:lnTo>
                    <a:pt x="541" y="101"/>
                  </a:lnTo>
                  <a:lnTo>
                    <a:pt x="575" y="101"/>
                  </a:lnTo>
                  <a:lnTo>
                    <a:pt x="710" y="169"/>
                  </a:lnTo>
                  <a:lnTo>
                    <a:pt x="778" y="203"/>
                  </a:lnTo>
                  <a:lnTo>
                    <a:pt x="778" y="203"/>
                  </a:lnTo>
                  <a:lnTo>
                    <a:pt x="778" y="236"/>
                  </a:lnTo>
                  <a:lnTo>
                    <a:pt x="744" y="270"/>
                  </a:lnTo>
                  <a:lnTo>
                    <a:pt x="710" y="270"/>
                  </a:lnTo>
                  <a:lnTo>
                    <a:pt x="676" y="270"/>
                  </a:lnTo>
                  <a:lnTo>
                    <a:pt x="676" y="338"/>
                  </a:lnTo>
                  <a:lnTo>
                    <a:pt x="744" y="406"/>
                  </a:lnTo>
                  <a:lnTo>
                    <a:pt x="778" y="439"/>
                  </a:lnTo>
                  <a:lnTo>
                    <a:pt x="744" y="507"/>
                  </a:lnTo>
                  <a:lnTo>
                    <a:pt x="710" y="541"/>
                  </a:lnTo>
                  <a:lnTo>
                    <a:pt x="710" y="608"/>
                  </a:lnTo>
                  <a:lnTo>
                    <a:pt x="744" y="642"/>
                  </a:lnTo>
                  <a:lnTo>
                    <a:pt x="778" y="710"/>
                  </a:lnTo>
                  <a:lnTo>
                    <a:pt x="778" y="744"/>
                  </a:lnTo>
                  <a:lnTo>
                    <a:pt x="811" y="811"/>
                  </a:lnTo>
                  <a:lnTo>
                    <a:pt x="811" y="845"/>
                  </a:lnTo>
                  <a:lnTo>
                    <a:pt x="778" y="845"/>
                  </a:lnTo>
                  <a:lnTo>
                    <a:pt x="744" y="845"/>
                  </a:lnTo>
                  <a:lnTo>
                    <a:pt x="710" y="845"/>
                  </a:lnTo>
                  <a:lnTo>
                    <a:pt x="710" y="777"/>
                  </a:lnTo>
                  <a:lnTo>
                    <a:pt x="676" y="744"/>
                  </a:lnTo>
                  <a:lnTo>
                    <a:pt x="676" y="744"/>
                  </a:lnTo>
                  <a:lnTo>
                    <a:pt x="642" y="777"/>
                  </a:lnTo>
                  <a:lnTo>
                    <a:pt x="609" y="811"/>
                  </a:lnTo>
                  <a:lnTo>
                    <a:pt x="575" y="811"/>
                  </a:lnTo>
                  <a:lnTo>
                    <a:pt x="541" y="811"/>
                  </a:lnTo>
                  <a:lnTo>
                    <a:pt x="507" y="777"/>
                  </a:lnTo>
                  <a:lnTo>
                    <a:pt x="440" y="777"/>
                  </a:lnTo>
                  <a:lnTo>
                    <a:pt x="406" y="811"/>
                  </a:lnTo>
                  <a:lnTo>
                    <a:pt x="406" y="777"/>
                  </a:lnTo>
                  <a:lnTo>
                    <a:pt x="372" y="777"/>
                  </a:lnTo>
                  <a:lnTo>
                    <a:pt x="338" y="744"/>
                  </a:lnTo>
                  <a:lnTo>
                    <a:pt x="304" y="710"/>
                  </a:lnTo>
                  <a:lnTo>
                    <a:pt x="270" y="676"/>
                  </a:lnTo>
                  <a:lnTo>
                    <a:pt x="237" y="710"/>
                  </a:lnTo>
                  <a:lnTo>
                    <a:pt x="203" y="744"/>
                  </a:lnTo>
                  <a:lnTo>
                    <a:pt x="169" y="744"/>
                  </a:lnTo>
                  <a:lnTo>
                    <a:pt x="135" y="710"/>
                  </a:lnTo>
                  <a:lnTo>
                    <a:pt x="101" y="676"/>
                  </a:lnTo>
                  <a:lnTo>
                    <a:pt x="101" y="642"/>
                  </a:lnTo>
                  <a:lnTo>
                    <a:pt x="101" y="608"/>
                  </a:lnTo>
                  <a:lnTo>
                    <a:pt x="101" y="575"/>
                  </a:lnTo>
                  <a:lnTo>
                    <a:pt x="68" y="541"/>
                  </a:lnTo>
                  <a:lnTo>
                    <a:pt x="34" y="507"/>
                  </a:lnTo>
                  <a:lnTo>
                    <a:pt x="34" y="507"/>
                  </a:lnTo>
                  <a:lnTo>
                    <a:pt x="34" y="473"/>
                  </a:lnTo>
                  <a:lnTo>
                    <a:pt x="34" y="473"/>
                  </a:lnTo>
                  <a:lnTo>
                    <a:pt x="34" y="406"/>
                  </a:lnTo>
                  <a:lnTo>
                    <a:pt x="0" y="372"/>
                  </a:lnTo>
                  <a:lnTo>
                    <a:pt x="34" y="338"/>
                  </a:lnTo>
                  <a:lnTo>
                    <a:pt x="101" y="270"/>
                  </a:lnTo>
                  <a:lnTo>
                    <a:pt x="135" y="203"/>
                  </a:lnTo>
                  <a:lnTo>
                    <a:pt x="169" y="203"/>
                  </a:lnTo>
                  <a:lnTo>
                    <a:pt x="169" y="169"/>
                  </a:lnTo>
                  <a:lnTo>
                    <a:pt x="203" y="135"/>
                  </a:lnTo>
                  <a:lnTo>
                    <a:pt x="237" y="101"/>
                  </a:lnTo>
                  <a:lnTo>
                    <a:pt x="270" y="101"/>
                  </a:lnTo>
                  <a:lnTo>
                    <a:pt x="237" y="101"/>
                  </a:lnTo>
                  <a:lnTo>
                    <a:pt x="270" y="34"/>
                  </a:lnTo>
                  <a:close/>
                </a:path>
              </a:pathLst>
            </a:custGeom>
            <a:solidFill>
              <a:srgbClr val="BDD7EF"/>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20">
              <a:extLst>
                <a:ext uri="{FF2B5EF4-FFF2-40B4-BE49-F238E27FC236}">
                  <a16:creationId xmlns:a16="http://schemas.microsoft.com/office/drawing/2014/main" id="{F6B3B43B-89C5-6B4E-1993-DD21EAB0190F}"/>
                </a:ext>
              </a:extLst>
            </p:cNvPr>
            <p:cNvSpPr>
              <a:spLocks/>
            </p:cNvSpPr>
            <p:nvPr/>
          </p:nvSpPr>
          <p:spPr bwMode="auto">
            <a:xfrm>
              <a:off x="2226964" y="1189097"/>
              <a:ext cx="787556" cy="849394"/>
            </a:xfrm>
            <a:custGeom>
              <a:avLst/>
              <a:gdLst>
                <a:gd name="T0" fmla="*/ 1116 w 1319"/>
                <a:gd name="T1" fmla="*/ 0 h 1488"/>
                <a:gd name="T2" fmla="*/ 1217 w 1319"/>
                <a:gd name="T3" fmla="*/ 68 h 1488"/>
                <a:gd name="T4" fmla="*/ 1183 w 1319"/>
                <a:gd name="T5" fmla="*/ 169 h 1488"/>
                <a:gd name="T6" fmla="*/ 1082 w 1319"/>
                <a:gd name="T7" fmla="*/ 237 h 1488"/>
                <a:gd name="T8" fmla="*/ 1048 w 1319"/>
                <a:gd name="T9" fmla="*/ 271 h 1488"/>
                <a:gd name="T10" fmla="*/ 981 w 1319"/>
                <a:gd name="T11" fmla="*/ 372 h 1488"/>
                <a:gd name="T12" fmla="*/ 913 w 1319"/>
                <a:gd name="T13" fmla="*/ 474 h 1488"/>
                <a:gd name="T14" fmla="*/ 913 w 1319"/>
                <a:gd name="T15" fmla="*/ 575 h 1488"/>
                <a:gd name="T16" fmla="*/ 1014 w 1319"/>
                <a:gd name="T17" fmla="*/ 676 h 1488"/>
                <a:gd name="T18" fmla="*/ 1048 w 1319"/>
                <a:gd name="T19" fmla="*/ 744 h 1488"/>
                <a:gd name="T20" fmla="*/ 1116 w 1319"/>
                <a:gd name="T21" fmla="*/ 778 h 1488"/>
                <a:gd name="T22" fmla="*/ 1217 w 1319"/>
                <a:gd name="T23" fmla="*/ 778 h 1488"/>
                <a:gd name="T24" fmla="*/ 1319 w 1319"/>
                <a:gd name="T25" fmla="*/ 879 h 1488"/>
                <a:gd name="T26" fmla="*/ 1150 w 1319"/>
                <a:gd name="T27" fmla="*/ 913 h 1488"/>
                <a:gd name="T28" fmla="*/ 879 w 1319"/>
                <a:gd name="T29" fmla="*/ 1015 h 1488"/>
                <a:gd name="T30" fmla="*/ 845 w 1319"/>
                <a:gd name="T31" fmla="*/ 1150 h 1488"/>
                <a:gd name="T32" fmla="*/ 879 w 1319"/>
                <a:gd name="T33" fmla="*/ 1319 h 1488"/>
                <a:gd name="T34" fmla="*/ 913 w 1319"/>
                <a:gd name="T35" fmla="*/ 1454 h 1488"/>
                <a:gd name="T36" fmla="*/ 845 w 1319"/>
                <a:gd name="T37" fmla="*/ 1488 h 1488"/>
                <a:gd name="T38" fmla="*/ 778 w 1319"/>
                <a:gd name="T39" fmla="*/ 1387 h 1488"/>
                <a:gd name="T40" fmla="*/ 609 w 1319"/>
                <a:gd name="T41" fmla="*/ 1387 h 1488"/>
                <a:gd name="T42" fmla="*/ 541 w 1319"/>
                <a:gd name="T43" fmla="*/ 1387 h 1488"/>
                <a:gd name="T44" fmla="*/ 406 w 1319"/>
                <a:gd name="T45" fmla="*/ 1387 h 1488"/>
                <a:gd name="T46" fmla="*/ 338 w 1319"/>
                <a:gd name="T47" fmla="*/ 1353 h 1488"/>
                <a:gd name="T48" fmla="*/ 270 w 1319"/>
                <a:gd name="T49" fmla="*/ 1319 h 1488"/>
                <a:gd name="T50" fmla="*/ 169 w 1319"/>
                <a:gd name="T51" fmla="*/ 1184 h 1488"/>
                <a:gd name="T52" fmla="*/ 101 w 1319"/>
                <a:gd name="T53" fmla="*/ 1116 h 1488"/>
                <a:gd name="T54" fmla="*/ 101 w 1319"/>
                <a:gd name="T55" fmla="*/ 1048 h 1488"/>
                <a:gd name="T56" fmla="*/ 0 w 1319"/>
                <a:gd name="T57" fmla="*/ 1048 h 1488"/>
                <a:gd name="T58" fmla="*/ 0 w 1319"/>
                <a:gd name="T59" fmla="*/ 913 h 1488"/>
                <a:gd name="T60" fmla="*/ 68 w 1319"/>
                <a:gd name="T61" fmla="*/ 845 h 1488"/>
                <a:gd name="T62" fmla="*/ 68 w 1319"/>
                <a:gd name="T63" fmla="*/ 778 h 1488"/>
                <a:gd name="T64" fmla="*/ 101 w 1319"/>
                <a:gd name="T65" fmla="*/ 676 h 1488"/>
                <a:gd name="T66" fmla="*/ 169 w 1319"/>
                <a:gd name="T67" fmla="*/ 710 h 1488"/>
                <a:gd name="T68" fmla="*/ 338 w 1319"/>
                <a:gd name="T69" fmla="*/ 676 h 1488"/>
                <a:gd name="T70" fmla="*/ 406 w 1319"/>
                <a:gd name="T71" fmla="*/ 541 h 1488"/>
                <a:gd name="T72" fmla="*/ 507 w 1319"/>
                <a:gd name="T73" fmla="*/ 507 h 1488"/>
                <a:gd name="T74" fmla="*/ 575 w 1319"/>
                <a:gd name="T75" fmla="*/ 507 h 1488"/>
                <a:gd name="T76" fmla="*/ 609 w 1319"/>
                <a:gd name="T77" fmla="*/ 406 h 1488"/>
                <a:gd name="T78" fmla="*/ 710 w 1319"/>
                <a:gd name="T79" fmla="*/ 338 h 1488"/>
                <a:gd name="T80" fmla="*/ 676 w 1319"/>
                <a:gd name="T81" fmla="*/ 304 h 1488"/>
                <a:gd name="T82" fmla="*/ 642 w 1319"/>
                <a:gd name="T83" fmla="*/ 271 h 1488"/>
                <a:gd name="T84" fmla="*/ 642 w 1319"/>
                <a:gd name="T85" fmla="*/ 203 h 1488"/>
                <a:gd name="T86" fmla="*/ 710 w 1319"/>
                <a:gd name="T87" fmla="*/ 203 h 1488"/>
                <a:gd name="T88" fmla="*/ 811 w 1319"/>
                <a:gd name="T89" fmla="*/ 135 h 1488"/>
                <a:gd name="T90" fmla="*/ 879 w 1319"/>
                <a:gd name="T91" fmla="*/ 68 h 1488"/>
                <a:gd name="T92" fmla="*/ 981 w 1319"/>
                <a:gd name="T93" fmla="*/ 3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9" h="1488">
                  <a:moveTo>
                    <a:pt x="1014" y="0"/>
                  </a:moveTo>
                  <a:lnTo>
                    <a:pt x="1082" y="0"/>
                  </a:lnTo>
                  <a:lnTo>
                    <a:pt x="1116" y="0"/>
                  </a:lnTo>
                  <a:lnTo>
                    <a:pt x="1150" y="34"/>
                  </a:lnTo>
                  <a:lnTo>
                    <a:pt x="1217" y="68"/>
                  </a:lnTo>
                  <a:lnTo>
                    <a:pt x="1217" y="68"/>
                  </a:lnTo>
                  <a:lnTo>
                    <a:pt x="1183" y="102"/>
                  </a:lnTo>
                  <a:lnTo>
                    <a:pt x="1150" y="135"/>
                  </a:lnTo>
                  <a:lnTo>
                    <a:pt x="1183" y="169"/>
                  </a:lnTo>
                  <a:lnTo>
                    <a:pt x="1150" y="169"/>
                  </a:lnTo>
                  <a:lnTo>
                    <a:pt x="1116" y="203"/>
                  </a:lnTo>
                  <a:lnTo>
                    <a:pt x="1082" y="237"/>
                  </a:lnTo>
                  <a:lnTo>
                    <a:pt x="1048" y="237"/>
                  </a:lnTo>
                  <a:lnTo>
                    <a:pt x="1082" y="271"/>
                  </a:lnTo>
                  <a:lnTo>
                    <a:pt x="1048" y="271"/>
                  </a:lnTo>
                  <a:lnTo>
                    <a:pt x="1014" y="304"/>
                  </a:lnTo>
                  <a:lnTo>
                    <a:pt x="1014" y="338"/>
                  </a:lnTo>
                  <a:lnTo>
                    <a:pt x="981" y="372"/>
                  </a:lnTo>
                  <a:lnTo>
                    <a:pt x="947" y="406"/>
                  </a:lnTo>
                  <a:lnTo>
                    <a:pt x="913" y="440"/>
                  </a:lnTo>
                  <a:lnTo>
                    <a:pt x="913" y="474"/>
                  </a:lnTo>
                  <a:lnTo>
                    <a:pt x="947" y="507"/>
                  </a:lnTo>
                  <a:lnTo>
                    <a:pt x="947" y="541"/>
                  </a:lnTo>
                  <a:lnTo>
                    <a:pt x="913" y="575"/>
                  </a:lnTo>
                  <a:lnTo>
                    <a:pt x="981" y="609"/>
                  </a:lnTo>
                  <a:lnTo>
                    <a:pt x="1014" y="643"/>
                  </a:lnTo>
                  <a:lnTo>
                    <a:pt x="1014" y="676"/>
                  </a:lnTo>
                  <a:lnTo>
                    <a:pt x="1014" y="676"/>
                  </a:lnTo>
                  <a:lnTo>
                    <a:pt x="1014" y="710"/>
                  </a:lnTo>
                  <a:lnTo>
                    <a:pt x="1048" y="744"/>
                  </a:lnTo>
                  <a:lnTo>
                    <a:pt x="1048" y="778"/>
                  </a:lnTo>
                  <a:lnTo>
                    <a:pt x="1082" y="812"/>
                  </a:lnTo>
                  <a:lnTo>
                    <a:pt x="1116" y="778"/>
                  </a:lnTo>
                  <a:lnTo>
                    <a:pt x="1150" y="778"/>
                  </a:lnTo>
                  <a:lnTo>
                    <a:pt x="1183" y="744"/>
                  </a:lnTo>
                  <a:lnTo>
                    <a:pt x="1217" y="778"/>
                  </a:lnTo>
                  <a:lnTo>
                    <a:pt x="1251" y="812"/>
                  </a:lnTo>
                  <a:lnTo>
                    <a:pt x="1285" y="845"/>
                  </a:lnTo>
                  <a:lnTo>
                    <a:pt x="1319" y="879"/>
                  </a:lnTo>
                  <a:lnTo>
                    <a:pt x="1285" y="879"/>
                  </a:lnTo>
                  <a:lnTo>
                    <a:pt x="1183" y="913"/>
                  </a:lnTo>
                  <a:lnTo>
                    <a:pt x="1150" y="913"/>
                  </a:lnTo>
                  <a:lnTo>
                    <a:pt x="1014" y="947"/>
                  </a:lnTo>
                  <a:lnTo>
                    <a:pt x="947" y="981"/>
                  </a:lnTo>
                  <a:lnTo>
                    <a:pt x="879" y="1015"/>
                  </a:lnTo>
                  <a:lnTo>
                    <a:pt x="845" y="1048"/>
                  </a:lnTo>
                  <a:lnTo>
                    <a:pt x="845" y="1082"/>
                  </a:lnTo>
                  <a:lnTo>
                    <a:pt x="845" y="1150"/>
                  </a:lnTo>
                  <a:lnTo>
                    <a:pt x="845" y="1251"/>
                  </a:lnTo>
                  <a:lnTo>
                    <a:pt x="811" y="1285"/>
                  </a:lnTo>
                  <a:lnTo>
                    <a:pt x="879" y="1319"/>
                  </a:lnTo>
                  <a:lnTo>
                    <a:pt x="913" y="1387"/>
                  </a:lnTo>
                  <a:lnTo>
                    <a:pt x="947" y="1420"/>
                  </a:lnTo>
                  <a:lnTo>
                    <a:pt x="913" y="1454"/>
                  </a:lnTo>
                  <a:lnTo>
                    <a:pt x="879" y="1488"/>
                  </a:lnTo>
                  <a:lnTo>
                    <a:pt x="845" y="1488"/>
                  </a:lnTo>
                  <a:lnTo>
                    <a:pt x="845" y="1488"/>
                  </a:lnTo>
                  <a:lnTo>
                    <a:pt x="811" y="1454"/>
                  </a:lnTo>
                  <a:lnTo>
                    <a:pt x="778" y="1420"/>
                  </a:lnTo>
                  <a:lnTo>
                    <a:pt x="778" y="1387"/>
                  </a:lnTo>
                  <a:lnTo>
                    <a:pt x="710" y="1387"/>
                  </a:lnTo>
                  <a:lnTo>
                    <a:pt x="676" y="1353"/>
                  </a:lnTo>
                  <a:lnTo>
                    <a:pt x="609" y="1387"/>
                  </a:lnTo>
                  <a:lnTo>
                    <a:pt x="609" y="1420"/>
                  </a:lnTo>
                  <a:lnTo>
                    <a:pt x="575" y="1420"/>
                  </a:lnTo>
                  <a:lnTo>
                    <a:pt x="541" y="1387"/>
                  </a:lnTo>
                  <a:lnTo>
                    <a:pt x="507" y="1387"/>
                  </a:lnTo>
                  <a:lnTo>
                    <a:pt x="440" y="1387"/>
                  </a:lnTo>
                  <a:lnTo>
                    <a:pt x="406" y="1387"/>
                  </a:lnTo>
                  <a:lnTo>
                    <a:pt x="372" y="1387"/>
                  </a:lnTo>
                  <a:lnTo>
                    <a:pt x="372" y="1387"/>
                  </a:lnTo>
                  <a:lnTo>
                    <a:pt x="338" y="1353"/>
                  </a:lnTo>
                  <a:lnTo>
                    <a:pt x="338" y="1353"/>
                  </a:lnTo>
                  <a:lnTo>
                    <a:pt x="304" y="1353"/>
                  </a:lnTo>
                  <a:lnTo>
                    <a:pt x="270" y="1319"/>
                  </a:lnTo>
                  <a:lnTo>
                    <a:pt x="237" y="1251"/>
                  </a:lnTo>
                  <a:lnTo>
                    <a:pt x="203" y="1217"/>
                  </a:lnTo>
                  <a:lnTo>
                    <a:pt x="169" y="1184"/>
                  </a:lnTo>
                  <a:lnTo>
                    <a:pt x="135" y="1184"/>
                  </a:lnTo>
                  <a:lnTo>
                    <a:pt x="101" y="1150"/>
                  </a:lnTo>
                  <a:lnTo>
                    <a:pt x="101" y="1116"/>
                  </a:lnTo>
                  <a:lnTo>
                    <a:pt x="101" y="1116"/>
                  </a:lnTo>
                  <a:lnTo>
                    <a:pt x="101" y="1048"/>
                  </a:lnTo>
                  <a:lnTo>
                    <a:pt x="101" y="1048"/>
                  </a:lnTo>
                  <a:lnTo>
                    <a:pt x="68" y="1048"/>
                  </a:lnTo>
                  <a:lnTo>
                    <a:pt x="34" y="1048"/>
                  </a:lnTo>
                  <a:lnTo>
                    <a:pt x="0" y="1048"/>
                  </a:lnTo>
                  <a:lnTo>
                    <a:pt x="0" y="1015"/>
                  </a:lnTo>
                  <a:lnTo>
                    <a:pt x="0" y="981"/>
                  </a:lnTo>
                  <a:lnTo>
                    <a:pt x="0" y="913"/>
                  </a:lnTo>
                  <a:lnTo>
                    <a:pt x="0" y="913"/>
                  </a:lnTo>
                  <a:lnTo>
                    <a:pt x="34" y="879"/>
                  </a:lnTo>
                  <a:lnTo>
                    <a:pt x="68" y="845"/>
                  </a:lnTo>
                  <a:lnTo>
                    <a:pt x="101" y="812"/>
                  </a:lnTo>
                  <a:lnTo>
                    <a:pt x="101" y="812"/>
                  </a:lnTo>
                  <a:lnTo>
                    <a:pt x="68" y="778"/>
                  </a:lnTo>
                  <a:lnTo>
                    <a:pt x="68" y="744"/>
                  </a:lnTo>
                  <a:lnTo>
                    <a:pt x="68" y="710"/>
                  </a:lnTo>
                  <a:lnTo>
                    <a:pt x="101" y="676"/>
                  </a:lnTo>
                  <a:lnTo>
                    <a:pt x="135" y="643"/>
                  </a:lnTo>
                  <a:lnTo>
                    <a:pt x="169" y="676"/>
                  </a:lnTo>
                  <a:lnTo>
                    <a:pt x="169" y="710"/>
                  </a:lnTo>
                  <a:lnTo>
                    <a:pt x="237" y="710"/>
                  </a:lnTo>
                  <a:lnTo>
                    <a:pt x="304" y="676"/>
                  </a:lnTo>
                  <a:lnTo>
                    <a:pt x="338" y="676"/>
                  </a:lnTo>
                  <a:lnTo>
                    <a:pt x="372" y="643"/>
                  </a:lnTo>
                  <a:lnTo>
                    <a:pt x="372" y="609"/>
                  </a:lnTo>
                  <a:lnTo>
                    <a:pt x="406" y="541"/>
                  </a:lnTo>
                  <a:lnTo>
                    <a:pt x="406" y="507"/>
                  </a:lnTo>
                  <a:lnTo>
                    <a:pt x="473" y="507"/>
                  </a:lnTo>
                  <a:lnTo>
                    <a:pt x="507" y="507"/>
                  </a:lnTo>
                  <a:lnTo>
                    <a:pt x="541" y="507"/>
                  </a:lnTo>
                  <a:lnTo>
                    <a:pt x="575" y="507"/>
                  </a:lnTo>
                  <a:lnTo>
                    <a:pt x="575" y="507"/>
                  </a:lnTo>
                  <a:lnTo>
                    <a:pt x="609" y="440"/>
                  </a:lnTo>
                  <a:lnTo>
                    <a:pt x="609" y="440"/>
                  </a:lnTo>
                  <a:lnTo>
                    <a:pt x="609" y="406"/>
                  </a:lnTo>
                  <a:lnTo>
                    <a:pt x="642" y="406"/>
                  </a:lnTo>
                  <a:lnTo>
                    <a:pt x="642" y="406"/>
                  </a:lnTo>
                  <a:lnTo>
                    <a:pt x="710" y="338"/>
                  </a:lnTo>
                  <a:lnTo>
                    <a:pt x="710" y="338"/>
                  </a:lnTo>
                  <a:lnTo>
                    <a:pt x="710" y="338"/>
                  </a:lnTo>
                  <a:lnTo>
                    <a:pt x="676" y="304"/>
                  </a:lnTo>
                  <a:lnTo>
                    <a:pt x="642" y="271"/>
                  </a:lnTo>
                  <a:lnTo>
                    <a:pt x="642" y="271"/>
                  </a:lnTo>
                  <a:lnTo>
                    <a:pt x="642" y="271"/>
                  </a:lnTo>
                  <a:lnTo>
                    <a:pt x="642" y="237"/>
                  </a:lnTo>
                  <a:lnTo>
                    <a:pt x="642" y="237"/>
                  </a:lnTo>
                  <a:lnTo>
                    <a:pt x="642" y="203"/>
                  </a:lnTo>
                  <a:lnTo>
                    <a:pt x="642" y="203"/>
                  </a:lnTo>
                  <a:lnTo>
                    <a:pt x="710" y="203"/>
                  </a:lnTo>
                  <a:lnTo>
                    <a:pt x="710" y="203"/>
                  </a:lnTo>
                  <a:lnTo>
                    <a:pt x="778" y="203"/>
                  </a:lnTo>
                  <a:lnTo>
                    <a:pt x="778" y="169"/>
                  </a:lnTo>
                  <a:lnTo>
                    <a:pt x="811" y="135"/>
                  </a:lnTo>
                  <a:lnTo>
                    <a:pt x="845" y="135"/>
                  </a:lnTo>
                  <a:lnTo>
                    <a:pt x="879" y="102"/>
                  </a:lnTo>
                  <a:lnTo>
                    <a:pt x="879" y="68"/>
                  </a:lnTo>
                  <a:lnTo>
                    <a:pt x="913" y="68"/>
                  </a:lnTo>
                  <a:lnTo>
                    <a:pt x="947" y="34"/>
                  </a:lnTo>
                  <a:lnTo>
                    <a:pt x="981" y="34"/>
                  </a:lnTo>
                  <a:lnTo>
                    <a:pt x="1014" y="0"/>
                  </a:lnTo>
                  <a:close/>
                </a:path>
              </a:pathLst>
            </a:custGeom>
            <a:solidFill>
              <a:srgbClr val="2E75B6"/>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22">
              <a:extLst>
                <a:ext uri="{FF2B5EF4-FFF2-40B4-BE49-F238E27FC236}">
                  <a16:creationId xmlns:a16="http://schemas.microsoft.com/office/drawing/2014/main" id="{1A2EC3A4-EF9E-8C6B-979F-34C000C1E26A}"/>
                </a:ext>
              </a:extLst>
            </p:cNvPr>
            <p:cNvSpPr>
              <a:spLocks/>
            </p:cNvSpPr>
            <p:nvPr/>
          </p:nvSpPr>
          <p:spPr bwMode="auto">
            <a:xfrm>
              <a:off x="1943869" y="2192836"/>
              <a:ext cx="767335" cy="926069"/>
            </a:xfrm>
            <a:custGeom>
              <a:avLst/>
              <a:gdLst>
                <a:gd name="T0" fmla="*/ 67 w 1284"/>
                <a:gd name="T1" fmla="*/ 305 h 1624"/>
                <a:gd name="T2" fmla="*/ 135 w 1284"/>
                <a:gd name="T3" fmla="*/ 440 h 1624"/>
                <a:gd name="T4" fmla="*/ 101 w 1284"/>
                <a:gd name="T5" fmla="*/ 575 h 1624"/>
                <a:gd name="T6" fmla="*/ 169 w 1284"/>
                <a:gd name="T7" fmla="*/ 711 h 1624"/>
                <a:gd name="T8" fmla="*/ 236 w 1284"/>
                <a:gd name="T9" fmla="*/ 913 h 1624"/>
                <a:gd name="T10" fmla="*/ 236 w 1284"/>
                <a:gd name="T11" fmla="*/ 1015 h 1624"/>
                <a:gd name="T12" fmla="*/ 202 w 1284"/>
                <a:gd name="T13" fmla="*/ 1116 h 1624"/>
                <a:gd name="T14" fmla="*/ 304 w 1284"/>
                <a:gd name="T15" fmla="*/ 1184 h 1624"/>
                <a:gd name="T16" fmla="*/ 304 w 1284"/>
                <a:gd name="T17" fmla="*/ 1252 h 1624"/>
                <a:gd name="T18" fmla="*/ 405 w 1284"/>
                <a:gd name="T19" fmla="*/ 1319 h 1624"/>
                <a:gd name="T20" fmla="*/ 439 w 1284"/>
                <a:gd name="T21" fmla="*/ 1421 h 1624"/>
                <a:gd name="T22" fmla="*/ 507 w 1284"/>
                <a:gd name="T23" fmla="*/ 1488 h 1624"/>
                <a:gd name="T24" fmla="*/ 574 w 1284"/>
                <a:gd name="T25" fmla="*/ 1590 h 1624"/>
                <a:gd name="T26" fmla="*/ 642 w 1284"/>
                <a:gd name="T27" fmla="*/ 1590 h 1624"/>
                <a:gd name="T28" fmla="*/ 743 w 1284"/>
                <a:gd name="T29" fmla="*/ 1624 h 1624"/>
                <a:gd name="T30" fmla="*/ 777 w 1284"/>
                <a:gd name="T31" fmla="*/ 1556 h 1624"/>
                <a:gd name="T32" fmla="*/ 845 w 1284"/>
                <a:gd name="T33" fmla="*/ 1488 h 1624"/>
                <a:gd name="T34" fmla="*/ 879 w 1284"/>
                <a:gd name="T35" fmla="*/ 1421 h 1624"/>
                <a:gd name="T36" fmla="*/ 946 w 1284"/>
                <a:gd name="T37" fmla="*/ 1353 h 1624"/>
                <a:gd name="T38" fmla="*/ 946 w 1284"/>
                <a:gd name="T39" fmla="*/ 1285 h 1624"/>
                <a:gd name="T40" fmla="*/ 1014 w 1284"/>
                <a:gd name="T41" fmla="*/ 1285 h 1624"/>
                <a:gd name="T42" fmla="*/ 1048 w 1284"/>
                <a:gd name="T43" fmla="*/ 1218 h 1624"/>
                <a:gd name="T44" fmla="*/ 1082 w 1284"/>
                <a:gd name="T45" fmla="*/ 1116 h 1624"/>
                <a:gd name="T46" fmla="*/ 1115 w 1284"/>
                <a:gd name="T47" fmla="*/ 1082 h 1624"/>
                <a:gd name="T48" fmla="*/ 1082 w 1284"/>
                <a:gd name="T49" fmla="*/ 981 h 1624"/>
                <a:gd name="T50" fmla="*/ 1149 w 1284"/>
                <a:gd name="T51" fmla="*/ 947 h 1624"/>
                <a:gd name="T52" fmla="*/ 1217 w 1284"/>
                <a:gd name="T53" fmla="*/ 913 h 1624"/>
                <a:gd name="T54" fmla="*/ 1217 w 1284"/>
                <a:gd name="T55" fmla="*/ 846 h 1624"/>
                <a:gd name="T56" fmla="*/ 1183 w 1284"/>
                <a:gd name="T57" fmla="*/ 711 h 1624"/>
                <a:gd name="T58" fmla="*/ 1251 w 1284"/>
                <a:gd name="T59" fmla="*/ 744 h 1624"/>
                <a:gd name="T60" fmla="*/ 1217 w 1284"/>
                <a:gd name="T61" fmla="*/ 643 h 1624"/>
                <a:gd name="T62" fmla="*/ 1251 w 1284"/>
                <a:gd name="T63" fmla="*/ 609 h 1624"/>
                <a:gd name="T64" fmla="*/ 1251 w 1284"/>
                <a:gd name="T65" fmla="*/ 575 h 1624"/>
                <a:gd name="T66" fmla="*/ 1217 w 1284"/>
                <a:gd name="T67" fmla="*/ 575 h 1624"/>
                <a:gd name="T68" fmla="*/ 1149 w 1284"/>
                <a:gd name="T69" fmla="*/ 541 h 1624"/>
                <a:gd name="T70" fmla="*/ 1149 w 1284"/>
                <a:gd name="T71" fmla="*/ 474 h 1624"/>
                <a:gd name="T72" fmla="*/ 1048 w 1284"/>
                <a:gd name="T73" fmla="*/ 406 h 1624"/>
                <a:gd name="T74" fmla="*/ 980 w 1284"/>
                <a:gd name="T75" fmla="*/ 406 h 1624"/>
                <a:gd name="T76" fmla="*/ 980 w 1284"/>
                <a:gd name="T77" fmla="*/ 305 h 1624"/>
                <a:gd name="T78" fmla="*/ 913 w 1284"/>
                <a:gd name="T79" fmla="*/ 305 h 1624"/>
                <a:gd name="T80" fmla="*/ 777 w 1284"/>
                <a:gd name="T81" fmla="*/ 271 h 1624"/>
                <a:gd name="T82" fmla="*/ 743 w 1284"/>
                <a:gd name="T83" fmla="*/ 305 h 1624"/>
                <a:gd name="T84" fmla="*/ 710 w 1284"/>
                <a:gd name="T85" fmla="*/ 271 h 1624"/>
                <a:gd name="T86" fmla="*/ 541 w 1284"/>
                <a:gd name="T87" fmla="*/ 237 h 1624"/>
                <a:gd name="T88" fmla="*/ 473 w 1284"/>
                <a:gd name="T89" fmla="*/ 170 h 1624"/>
                <a:gd name="T90" fmla="*/ 371 w 1284"/>
                <a:gd name="T91" fmla="*/ 102 h 1624"/>
                <a:gd name="T92" fmla="*/ 236 w 1284"/>
                <a:gd name="T93" fmla="*/ 102 h 1624"/>
                <a:gd name="T94" fmla="*/ 101 w 1284"/>
                <a:gd name="T95" fmla="*/ 68 h 1624"/>
                <a:gd name="T96" fmla="*/ 67 w 1284"/>
                <a:gd name="T97" fmla="*/ 0 h 1624"/>
                <a:gd name="T98" fmla="*/ 0 w 1284"/>
                <a:gd name="T99" fmla="*/ 34 h 1624"/>
                <a:gd name="T100" fmla="*/ 33 w 1284"/>
                <a:gd name="T101" fmla="*/ 170 h 1624"/>
                <a:gd name="T102" fmla="*/ 101 w 1284"/>
                <a:gd name="T103" fmla="*/ 271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4" h="1624">
                  <a:moveTo>
                    <a:pt x="67" y="271"/>
                  </a:moveTo>
                  <a:lnTo>
                    <a:pt x="67" y="305"/>
                  </a:lnTo>
                  <a:lnTo>
                    <a:pt x="101" y="339"/>
                  </a:lnTo>
                  <a:lnTo>
                    <a:pt x="135" y="440"/>
                  </a:lnTo>
                  <a:lnTo>
                    <a:pt x="135" y="508"/>
                  </a:lnTo>
                  <a:lnTo>
                    <a:pt x="101" y="575"/>
                  </a:lnTo>
                  <a:lnTo>
                    <a:pt x="101" y="609"/>
                  </a:lnTo>
                  <a:lnTo>
                    <a:pt x="169" y="711"/>
                  </a:lnTo>
                  <a:lnTo>
                    <a:pt x="202" y="812"/>
                  </a:lnTo>
                  <a:lnTo>
                    <a:pt x="236" y="913"/>
                  </a:lnTo>
                  <a:lnTo>
                    <a:pt x="236" y="947"/>
                  </a:lnTo>
                  <a:lnTo>
                    <a:pt x="236" y="1015"/>
                  </a:lnTo>
                  <a:lnTo>
                    <a:pt x="202" y="1082"/>
                  </a:lnTo>
                  <a:lnTo>
                    <a:pt x="202" y="1116"/>
                  </a:lnTo>
                  <a:lnTo>
                    <a:pt x="270" y="1150"/>
                  </a:lnTo>
                  <a:lnTo>
                    <a:pt x="304" y="1184"/>
                  </a:lnTo>
                  <a:lnTo>
                    <a:pt x="304" y="1218"/>
                  </a:lnTo>
                  <a:lnTo>
                    <a:pt x="304" y="1252"/>
                  </a:lnTo>
                  <a:lnTo>
                    <a:pt x="371" y="1285"/>
                  </a:lnTo>
                  <a:lnTo>
                    <a:pt x="405" y="1319"/>
                  </a:lnTo>
                  <a:lnTo>
                    <a:pt x="439" y="1353"/>
                  </a:lnTo>
                  <a:lnTo>
                    <a:pt x="439" y="1421"/>
                  </a:lnTo>
                  <a:lnTo>
                    <a:pt x="473" y="1421"/>
                  </a:lnTo>
                  <a:lnTo>
                    <a:pt x="507" y="1488"/>
                  </a:lnTo>
                  <a:lnTo>
                    <a:pt x="541" y="1556"/>
                  </a:lnTo>
                  <a:lnTo>
                    <a:pt x="574" y="1590"/>
                  </a:lnTo>
                  <a:lnTo>
                    <a:pt x="608" y="1590"/>
                  </a:lnTo>
                  <a:lnTo>
                    <a:pt x="642" y="1590"/>
                  </a:lnTo>
                  <a:lnTo>
                    <a:pt x="710" y="1590"/>
                  </a:lnTo>
                  <a:lnTo>
                    <a:pt x="743" y="1624"/>
                  </a:lnTo>
                  <a:lnTo>
                    <a:pt x="743" y="1590"/>
                  </a:lnTo>
                  <a:lnTo>
                    <a:pt x="777" y="1556"/>
                  </a:lnTo>
                  <a:lnTo>
                    <a:pt x="811" y="1522"/>
                  </a:lnTo>
                  <a:lnTo>
                    <a:pt x="845" y="1488"/>
                  </a:lnTo>
                  <a:lnTo>
                    <a:pt x="845" y="1421"/>
                  </a:lnTo>
                  <a:lnTo>
                    <a:pt x="879" y="1421"/>
                  </a:lnTo>
                  <a:lnTo>
                    <a:pt x="913" y="1387"/>
                  </a:lnTo>
                  <a:lnTo>
                    <a:pt x="946" y="1353"/>
                  </a:lnTo>
                  <a:lnTo>
                    <a:pt x="913" y="1285"/>
                  </a:lnTo>
                  <a:lnTo>
                    <a:pt x="946" y="1285"/>
                  </a:lnTo>
                  <a:lnTo>
                    <a:pt x="980" y="1285"/>
                  </a:lnTo>
                  <a:lnTo>
                    <a:pt x="1014" y="1285"/>
                  </a:lnTo>
                  <a:lnTo>
                    <a:pt x="1014" y="1252"/>
                  </a:lnTo>
                  <a:lnTo>
                    <a:pt x="1048" y="1218"/>
                  </a:lnTo>
                  <a:lnTo>
                    <a:pt x="1048" y="1150"/>
                  </a:lnTo>
                  <a:lnTo>
                    <a:pt x="1082" y="1116"/>
                  </a:lnTo>
                  <a:lnTo>
                    <a:pt x="1082" y="1082"/>
                  </a:lnTo>
                  <a:lnTo>
                    <a:pt x="1115" y="1082"/>
                  </a:lnTo>
                  <a:lnTo>
                    <a:pt x="1082" y="1015"/>
                  </a:lnTo>
                  <a:lnTo>
                    <a:pt x="1082" y="981"/>
                  </a:lnTo>
                  <a:lnTo>
                    <a:pt x="1115" y="947"/>
                  </a:lnTo>
                  <a:lnTo>
                    <a:pt x="1149" y="947"/>
                  </a:lnTo>
                  <a:lnTo>
                    <a:pt x="1183" y="913"/>
                  </a:lnTo>
                  <a:lnTo>
                    <a:pt x="1217" y="913"/>
                  </a:lnTo>
                  <a:lnTo>
                    <a:pt x="1217" y="880"/>
                  </a:lnTo>
                  <a:lnTo>
                    <a:pt x="1217" y="846"/>
                  </a:lnTo>
                  <a:lnTo>
                    <a:pt x="1149" y="744"/>
                  </a:lnTo>
                  <a:lnTo>
                    <a:pt x="1183" y="711"/>
                  </a:lnTo>
                  <a:lnTo>
                    <a:pt x="1217" y="711"/>
                  </a:lnTo>
                  <a:lnTo>
                    <a:pt x="1251" y="744"/>
                  </a:lnTo>
                  <a:lnTo>
                    <a:pt x="1217" y="677"/>
                  </a:lnTo>
                  <a:lnTo>
                    <a:pt x="1217" y="643"/>
                  </a:lnTo>
                  <a:lnTo>
                    <a:pt x="1251" y="609"/>
                  </a:lnTo>
                  <a:lnTo>
                    <a:pt x="1251" y="609"/>
                  </a:lnTo>
                  <a:lnTo>
                    <a:pt x="1284" y="575"/>
                  </a:lnTo>
                  <a:lnTo>
                    <a:pt x="1251" y="575"/>
                  </a:lnTo>
                  <a:lnTo>
                    <a:pt x="1251" y="541"/>
                  </a:lnTo>
                  <a:lnTo>
                    <a:pt x="1217" y="575"/>
                  </a:lnTo>
                  <a:lnTo>
                    <a:pt x="1183" y="575"/>
                  </a:lnTo>
                  <a:lnTo>
                    <a:pt x="1149" y="541"/>
                  </a:lnTo>
                  <a:lnTo>
                    <a:pt x="1149" y="508"/>
                  </a:lnTo>
                  <a:lnTo>
                    <a:pt x="1149" y="474"/>
                  </a:lnTo>
                  <a:lnTo>
                    <a:pt x="1082" y="440"/>
                  </a:lnTo>
                  <a:lnTo>
                    <a:pt x="1048" y="406"/>
                  </a:lnTo>
                  <a:lnTo>
                    <a:pt x="980" y="406"/>
                  </a:lnTo>
                  <a:lnTo>
                    <a:pt x="980" y="406"/>
                  </a:lnTo>
                  <a:lnTo>
                    <a:pt x="980" y="339"/>
                  </a:lnTo>
                  <a:lnTo>
                    <a:pt x="980" y="305"/>
                  </a:lnTo>
                  <a:lnTo>
                    <a:pt x="946" y="271"/>
                  </a:lnTo>
                  <a:lnTo>
                    <a:pt x="913" y="305"/>
                  </a:lnTo>
                  <a:lnTo>
                    <a:pt x="845" y="305"/>
                  </a:lnTo>
                  <a:lnTo>
                    <a:pt x="777" y="271"/>
                  </a:lnTo>
                  <a:lnTo>
                    <a:pt x="777" y="271"/>
                  </a:lnTo>
                  <a:lnTo>
                    <a:pt x="743" y="305"/>
                  </a:lnTo>
                  <a:lnTo>
                    <a:pt x="710" y="271"/>
                  </a:lnTo>
                  <a:lnTo>
                    <a:pt x="710" y="271"/>
                  </a:lnTo>
                  <a:lnTo>
                    <a:pt x="642" y="237"/>
                  </a:lnTo>
                  <a:lnTo>
                    <a:pt x="541" y="237"/>
                  </a:lnTo>
                  <a:lnTo>
                    <a:pt x="507" y="203"/>
                  </a:lnTo>
                  <a:lnTo>
                    <a:pt x="473" y="170"/>
                  </a:lnTo>
                  <a:lnTo>
                    <a:pt x="405" y="136"/>
                  </a:lnTo>
                  <a:lnTo>
                    <a:pt x="371" y="102"/>
                  </a:lnTo>
                  <a:lnTo>
                    <a:pt x="304" y="102"/>
                  </a:lnTo>
                  <a:lnTo>
                    <a:pt x="236" y="102"/>
                  </a:lnTo>
                  <a:lnTo>
                    <a:pt x="169" y="68"/>
                  </a:lnTo>
                  <a:lnTo>
                    <a:pt x="101" y="68"/>
                  </a:lnTo>
                  <a:lnTo>
                    <a:pt x="101" y="34"/>
                  </a:lnTo>
                  <a:lnTo>
                    <a:pt x="67" y="0"/>
                  </a:lnTo>
                  <a:lnTo>
                    <a:pt x="67" y="0"/>
                  </a:lnTo>
                  <a:lnTo>
                    <a:pt x="0" y="34"/>
                  </a:lnTo>
                  <a:lnTo>
                    <a:pt x="0" y="102"/>
                  </a:lnTo>
                  <a:lnTo>
                    <a:pt x="33" y="170"/>
                  </a:lnTo>
                  <a:lnTo>
                    <a:pt x="67" y="203"/>
                  </a:lnTo>
                  <a:lnTo>
                    <a:pt x="101" y="271"/>
                  </a:lnTo>
                  <a:lnTo>
                    <a:pt x="67" y="271"/>
                  </a:lnTo>
                  <a:close/>
                </a:path>
              </a:pathLst>
            </a:custGeom>
            <a:solidFill>
              <a:schemeClr val="accent1">
                <a:lumMod val="60000"/>
                <a:lumOff val="4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23">
              <a:extLst>
                <a:ext uri="{FF2B5EF4-FFF2-40B4-BE49-F238E27FC236}">
                  <a16:creationId xmlns:a16="http://schemas.microsoft.com/office/drawing/2014/main" id="{FDE21220-5B1C-E87B-1635-AFE509634537}"/>
                </a:ext>
              </a:extLst>
            </p:cNvPr>
            <p:cNvSpPr>
              <a:spLocks/>
            </p:cNvSpPr>
            <p:nvPr/>
          </p:nvSpPr>
          <p:spPr bwMode="auto">
            <a:xfrm>
              <a:off x="2570721" y="4990958"/>
              <a:ext cx="1170692" cy="751808"/>
            </a:xfrm>
            <a:custGeom>
              <a:avLst/>
              <a:gdLst>
                <a:gd name="T0" fmla="*/ 1961 w 1961"/>
                <a:gd name="T1" fmla="*/ 34 h 1319"/>
                <a:gd name="T2" fmla="*/ 1860 w 1961"/>
                <a:gd name="T3" fmla="*/ 271 h 1319"/>
                <a:gd name="T4" fmla="*/ 1758 w 1961"/>
                <a:gd name="T5" fmla="*/ 474 h 1319"/>
                <a:gd name="T6" fmla="*/ 1724 w 1961"/>
                <a:gd name="T7" fmla="*/ 575 h 1319"/>
                <a:gd name="T8" fmla="*/ 1657 w 1961"/>
                <a:gd name="T9" fmla="*/ 711 h 1319"/>
                <a:gd name="T10" fmla="*/ 1691 w 1961"/>
                <a:gd name="T11" fmla="*/ 846 h 1319"/>
                <a:gd name="T12" fmla="*/ 1724 w 1961"/>
                <a:gd name="T13" fmla="*/ 947 h 1319"/>
                <a:gd name="T14" fmla="*/ 1758 w 1961"/>
                <a:gd name="T15" fmla="*/ 1015 h 1319"/>
                <a:gd name="T16" fmla="*/ 1657 w 1961"/>
                <a:gd name="T17" fmla="*/ 1184 h 1319"/>
                <a:gd name="T18" fmla="*/ 1657 w 1961"/>
                <a:gd name="T19" fmla="*/ 1285 h 1319"/>
                <a:gd name="T20" fmla="*/ 1589 w 1961"/>
                <a:gd name="T21" fmla="*/ 1319 h 1319"/>
                <a:gd name="T22" fmla="*/ 1521 w 1961"/>
                <a:gd name="T23" fmla="*/ 1252 h 1319"/>
                <a:gd name="T24" fmla="*/ 1386 w 1961"/>
                <a:gd name="T25" fmla="*/ 1218 h 1319"/>
                <a:gd name="T26" fmla="*/ 1319 w 1961"/>
                <a:gd name="T27" fmla="*/ 1184 h 1319"/>
                <a:gd name="T28" fmla="*/ 1251 w 1961"/>
                <a:gd name="T29" fmla="*/ 1150 h 1319"/>
                <a:gd name="T30" fmla="*/ 1217 w 1961"/>
                <a:gd name="T31" fmla="*/ 1116 h 1319"/>
                <a:gd name="T32" fmla="*/ 1183 w 1961"/>
                <a:gd name="T33" fmla="*/ 1015 h 1319"/>
                <a:gd name="T34" fmla="*/ 1014 w 1961"/>
                <a:gd name="T35" fmla="*/ 880 h 1319"/>
                <a:gd name="T36" fmla="*/ 913 w 1961"/>
                <a:gd name="T37" fmla="*/ 880 h 1319"/>
                <a:gd name="T38" fmla="*/ 778 w 1961"/>
                <a:gd name="T39" fmla="*/ 846 h 1319"/>
                <a:gd name="T40" fmla="*/ 710 w 1961"/>
                <a:gd name="T41" fmla="*/ 778 h 1319"/>
                <a:gd name="T42" fmla="*/ 575 w 1961"/>
                <a:gd name="T43" fmla="*/ 778 h 1319"/>
                <a:gd name="T44" fmla="*/ 507 w 1961"/>
                <a:gd name="T45" fmla="*/ 677 h 1319"/>
                <a:gd name="T46" fmla="*/ 473 w 1961"/>
                <a:gd name="T47" fmla="*/ 643 h 1319"/>
                <a:gd name="T48" fmla="*/ 406 w 1961"/>
                <a:gd name="T49" fmla="*/ 575 h 1319"/>
                <a:gd name="T50" fmla="*/ 304 w 1961"/>
                <a:gd name="T51" fmla="*/ 508 h 1319"/>
                <a:gd name="T52" fmla="*/ 270 w 1961"/>
                <a:gd name="T53" fmla="*/ 508 h 1319"/>
                <a:gd name="T54" fmla="*/ 169 w 1961"/>
                <a:gd name="T55" fmla="*/ 541 h 1319"/>
                <a:gd name="T56" fmla="*/ 135 w 1961"/>
                <a:gd name="T57" fmla="*/ 474 h 1319"/>
                <a:gd name="T58" fmla="*/ 67 w 1961"/>
                <a:gd name="T59" fmla="*/ 440 h 1319"/>
                <a:gd name="T60" fmla="*/ 67 w 1961"/>
                <a:gd name="T61" fmla="*/ 406 h 1319"/>
                <a:gd name="T62" fmla="*/ 0 w 1961"/>
                <a:gd name="T63" fmla="*/ 339 h 1319"/>
                <a:gd name="T64" fmla="*/ 67 w 1961"/>
                <a:gd name="T65" fmla="*/ 271 h 1319"/>
                <a:gd name="T66" fmla="*/ 34 w 1961"/>
                <a:gd name="T67" fmla="*/ 203 h 1319"/>
                <a:gd name="T68" fmla="*/ 67 w 1961"/>
                <a:gd name="T69" fmla="*/ 136 h 1319"/>
                <a:gd name="T70" fmla="*/ 236 w 1961"/>
                <a:gd name="T71" fmla="*/ 68 h 1319"/>
                <a:gd name="T72" fmla="*/ 304 w 1961"/>
                <a:gd name="T73" fmla="*/ 136 h 1319"/>
                <a:gd name="T74" fmla="*/ 372 w 1961"/>
                <a:gd name="T75" fmla="*/ 34 h 1319"/>
                <a:gd name="T76" fmla="*/ 608 w 1961"/>
                <a:gd name="T77" fmla="*/ 68 h 1319"/>
                <a:gd name="T78" fmla="*/ 710 w 1961"/>
                <a:gd name="T79" fmla="*/ 170 h 1319"/>
                <a:gd name="T80" fmla="*/ 744 w 1961"/>
                <a:gd name="T81" fmla="*/ 170 h 1319"/>
                <a:gd name="T82" fmla="*/ 879 w 1961"/>
                <a:gd name="T83" fmla="*/ 203 h 1319"/>
                <a:gd name="T84" fmla="*/ 1014 w 1961"/>
                <a:gd name="T85" fmla="*/ 170 h 1319"/>
                <a:gd name="T86" fmla="*/ 1116 w 1961"/>
                <a:gd name="T87" fmla="*/ 203 h 1319"/>
                <a:gd name="T88" fmla="*/ 1217 w 1961"/>
                <a:gd name="T89" fmla="*/ 203 h 1319"/>
                <a:gd name="T90" fmla="*/ 1352 w 1961"/>
                <a:gd name="T91" fmla="*/ 170 h 1319"/>
                <a:gd name="T92" fmla="*/ 1454 w 1961"/>
                <a:gd name="T93" fmla="*/ 136 h 1319"/>
                <a:gd name="T94" fmla="*/ 1589 w 1961"/>
                <a:gd name="T95" fmla="*/ 102 h 1319"/>
                <a:gd name="T96" fmla="*/ 1691 w 1961"/>
                <a:gd name="T97" fmla="*/ 102 h 1319"/>
                <a:gd name="T98" fmla="*/ 1792 w 1961"/>
                <a:gd name="T99" fmla="*/ 34 h 1319"/>
                <a:gd name="T100" fmla="*/ 1893 w 1961"/>
                <a:gd name="T101" fmla="*/ 34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1" h="1319">
                  <a:moveTo>
                    <a:pt x="1961" y="0"/>
                  </a:moveTo>
                  <a:lnTo>
                    <a:pt x="1961" y="34"/>
                  </a:lnTo>
                  <a:lnTo>
                    <a:pt x="1893" y="170"/>
                  </a:lnTo>
                  <a:lnTo>
                    <a:pt x="1860" y="271"/>
                  </a:lnTo>
                  <a:lnTo>
                    <a:pt x="1792" y="372"/>
                  </a:lnTo>
                  <a:lnTo>
                    <a:pt x="1758" y="474"/>
                  </a:lnTo>
                  <a:lnTo>
                    <a:pt x="1724" y="508"/>
                  </a:lnTo>
                  <a:lnTo>
                    <a:pt x="1724" y="575"/>
                  </a:lnTo>
                  <a:lnTo>
                    <a:pt x="1623" y="643"/>
                  </a:lnTo>
                  <a:lnTo>
                    <a:pt x="1657" y="711"/>
                  </a:lnTo>
                  <a:lnTo>
                    <a:pt x="1657" y="778"/>
                  </a:lnTo>
                  <a:lnTo>
                    <a:pt x="1691" y="846"/>
                  </a:lnTo>
                  <a:lnTo>
                    <a:pt x="1691" y="880"/>
                  </a:lnTo>
                  <a:lnTo>
                    <a:pt x="1724" y="947"/>
                  </a:lnTo>
                  <a:lnTo>
                    <a:pt x="1758" y="981"/>
                  </a:lnTo>
                  <a:lnTo>
                    <a:pt x="1758" y="1015"/>
                  </a:lnTo>
                  <a:lnTo>
                    <a:pt x="1657" y="1116"/>
                  </a:lnTo>
                  <a:lnTo>
                    <a:pt x="1657" y="1184"/>
                  </a:lnTo>
                  <a:lnTo>
                    <a:pt x="1657" y="1218"/>
                  </a:lnTo>
                  <a:lnTo>
                    <a:pt x="1657" y="1285"/>
                  </a:lnTo>
                  <a:lnTo>
                    <a:pt x="1623" y="1319"/>
                  </a:lnTo>
                  <a:lnTo>
                    <a:pt x="1589" y="1319"/>
                  </a:lnTo>
                  <a:lnTo>
                    <a:pt x="1521" y="1285"/>
                  </a:lnTo>
                  <a:lnTo>
                    <a:pt x="1521" y="1252"/>
                  </a:lnTo>
                  <a:lnTo>
                    <a:pt x="1454" y="1252"/>
                  </a:lnTo>
                  <a:lnTo>
                    <a:pt x="1386" y="1218"/>
                  </a:lnTo>
                  <a:lnTo>
                    <a:pt x="1352" y="1218"/>
                  </a:lnTo>
                  <a:lnTo>
                    <a:pt x="1319" y="1184"/>
                  </a:lnTo>
                  <a:lnTo>
                    <a:pt x="1285" y="1150"/>
                  </a:lnTo>
                  <a:lnTo>
                    <a:pt x="1251" y="1150"/>
                  </a:lnTo>
                  <a:lnTo>
                    <a:pt x="1217" y="1150"/>
                  </a:lnTo>
                  <a:lnTo>
                    <a:pt x="1217" y="1116"/>
                  </a:lnTo>
                  <a:lnTo>
                    <a:pt x="1183" y="1049"/>
                  </a:lnTo>
                  <a:lnTo>
                    <a:pt x="1183" y="1015"/>
                  </a:lnTo>
                  <a:lnTo>
                    <a:pt x="1116" y="981"/>
                  </a:lnTo>
                  <a:lnTo>
                    <a:pt x="1014" y="880"/>
                  </a:lnTo>
                  <a:lnTo>
                    <a:pt x="947" y="880"/>
                  </a:lnTo>
                  <a:lnTo>
                    <a:pt x="913" y="880"/>
                  </a:lnTo>
                  <a:lnTo>
                    <a:pt x="845" y="846"/>
                  </a:lnTo>
                  <a:lnTo>
                    <a:pt x="778" y="846"/>
                  </a:lnTo>
                  <a:lnTo>
                    <a:pt x="744" y="812"/>
                  </a:lnTo>
                  <a:lnTo>
                    <a:pt x="710" y="778"/>
                  </a:lnTo>
                  <a:lnTo>
                    <a:pt x="608" y="778"/>
                  </a:lnTo>
                  <a:lnTo>
                    <a:pt x="575" y="778"/>
                  </a:lnTo>
                  <a:lnTo>
                    <a:pt x="541" y="711"/>
                  </a:lnTo>
                  <a:lnTo>
                    <a:pt x="507" y="677"/>
                  </a:lnTo>
                  <a:lnTo>
                    <a:pt x="473" y="677"/>
                  </a:lnTo>
                  <a:lnTo>
                    <a:pt x="473" y="643"/>
                  </a:lnTo>
                  <a:lnTo>
                    <a:pt x="439" y="575"/>
                  </a:lnTo>
                  <a:lnTo>
                    <a:pt x="406" y="575"/>
                  </a:lnTo>
                  <a:lnTo>
                    <a:pt x="338" y="575"/>
                  </a:lnTo>
                  <a:lnTo>
                    <a:pt x="304" y="508"/>
                  </a:lnTo>
                  <a:lnTo>
                    <a:pt x="304" y="508"/>
                  </a:lnTo>
                  <a:lnTo>
                    <a:pt x="270" y="508"/>
                  </a:lnTo>
                  <a:lnTo>
                    <a:pt x="203" y="541"/>
                  </a:lnTo>
                  <a:lnTo>
                    <a:pt x="169" y="541"/>
                  </a:lnTo>
                  <a:lnTo>
                    <a:pt x="135" y="508"/>
                  </a:lnTo>
                  <a:lnTo>
                    <a:pt x="135" y="474"/>
                  </a:lnTo>
                  <a:lnTo>
                    <a:pt x="101" y="440"/>
                  </a:lnTo>
                  <a:lnTo>
                    <a:pt x="67" y="440"/>
                  </a:lnTo>
                  <a:lnTo>
                    <a:pt x="67" y="440"/>
                  </a:lnTo>
                  <a:lnTo>
                    <a:pt x="67" y="406"/>
                  </a:lnTo>
                  <a:lnTo>
                    <a:pt x="0" y="372"/>
                  </a:lnTo>
                  <a:lnTo>
                    <a:pt x="0" y="339"/>
                  </a:lnTo>
                  <a:lnTo>
                    <a:pt x="34" y="305"/>
                  </a:lnTo>
                  <a:lnTo>
                    <a:pt x="67" y="271"/>
                  </a:lnTo>
                  <a:lnTo>
                    <a:pt x="67" y="237"/>
                  </a:lnTo>
                  <a:lnTo>
                    <a:pt x="34" y="203"/>
                  </a:lnTo>
                  <a:lnTo>
                    <a:pt x="34" y="170"/>
                  </a:lnTo>
                  <a:lnTo>
                    <a:pt x="67" y="136"/>
                  </a:lnTo>
                  <a:lnTo>
                    <a:pt x="169" y="68"/>
                  </a:lnTo>
                  <a:lnTo>
                    <a:pt x="236" y="68"/>
                  </a:lnTo>
                  <a:lnTo>
                    <a:pt x="236" y="102"/>
                  </a:lnTo>
                  <a:lnTo>
                    <a:pt x="304" y="136"/>
                  </a:lnTo>
                  <a:lnTo>
                    <a:pt x="372" y="102"/>
                  </a:lnTo>
                  <a:lnTo>
                    <a:pt x="372" y="34"/>
                  </a:lnTo>
                  <a:lnTo>
                    <a:pt x="608" y="34"/>
                  </a:lnTo>
                  <a:lnTo>
                    <a:pt x="608" y="68"/>
                  </a:lnTo>
                  <a:lnTo>
                    <a:pt x="676" y="136"/>
                  </a:lnTo>
                  <a:lnTo>
                    <a:pt x="710" y="170"/>
                  </a:lnTo>
                  <a:lnTo>
                    <a:pt x="710" y="170"/>
                  </a:lnTo>
                  <a:lnTo>
                    <a:pt x="744" y="170"/>
                  </a:lnTo>
                  <a:lnTo>
                    <a:pt x="845" y="203"/>
                  </a:lnTo>
                  <a:lnTo>
                    <a:pt x="879" y="203"/>
                  </a:lnTo>
                  <a:lnTo>
                    <a:pt x="947" y="203"/>
                  </a:lnTo>
                  <a:lnTo>
                    <a:pt x="1014" y="170"/>
                  </a:lnTo>
                  <a:lnTo>
                    <a:pt x="1048" y="170"/>
                  </a:lnTo>
                  <a:lnTo>
                    <a:pt x="1116" y="203"/>
                  </a:lnTo>
                  <a:lnTo>
                    <a:pt x="1149" y="203"/>
                  </a:lnTo>
                  <a:lnTo>
                    <a:pt x="1217" y="203"/>
                  </a:lnTo>
                  <a:lnTo>
                    <a:pt x="1285" y="203"/>
                  </a:lnTo>
                  <a:lnTo>
                    <a:pt x="1352" y="170"/>
                  </a:lnTo>
                  <a:lnTo>
                    <a:pt x="1386" y="170"/>
                  </a:lnTo>
                  <a:lnTo>
                    <a:pt x="1454" y="136"/>
                  </a:lnTo>
                  <a:lnTo>
                    <a:pt x="1521" y="102"/>
                  </a:lnTo>
                  <a:lnTo>
                    <a:pt x="1589" y="102"/>
                  </a:lnTo>
                  <a:lnTo>
                    <a:pt x="1657" y="102"/>
                  </a:lnTo>
                  <a:lnTo>
                    <a:pt x="1691" y="102"/>
                  </a:lnTo>
                  <a:lnTo>
                    <a:pt x="1758" y="34"/>
                  </a:lnTo>
                  <a:lnTo>
                    <a:pt x="1792" y="34"/>
                  </a:lnTo>
                  <a:lnTo>
                    <a:pt x="1826" y="34"/>
                  </a:lnTo>
                  <a:lnTo>
                    <a:pt x="1893" y="34"/>
                  </a:lnTo>
                  <a:lnTo>
                    <a:pt x="1961" y="0"/>
                  </a:lnTo>
                  <a:close/>
                </a:path>
              </a:pathLst>
            </a:custGeom>
            <a:solidFill>
              <a:srgbClr val="2E75B6"/>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12">
              <a:extLst>
                <a:ext uri="{FF2B5EF4-FFF2-40B4-BE49-F238E27FC236}">
                  <a16:creationId xmlns:a16="http://schemas.microsoft.com/office/drawing/2014/main" id="{FB59F981-74DF-013C-60F7-D3AF50F2D1D9}"/>
                </a:ext>
              </a:extLst>
            </p:cNvPr>
            <p:cNvSpPr>
              <a:spLocks/>
            </p:cNvSpPr>
            <p:nvPr/>
          </p:nvSpPr>
          <p:spPr bwMode="auto">
            <a:xfrm>
              <a:off x="2368510" y="2925725"/>
              <a:ext cx="868441" cy="771724"/>
            </a:xfrm>
            <a:custGeom>
              <a:avLst/>
              <a:gdLst>
                <a:gd name="T0" fmla="*/ 304 w 1454"/>
                <a:gd name="T1" fmla="*/ 34 h 1353"/>
                <a:gd name="T2" fmla="*/ 270 w 1454"/>
                <a:gd name="T3" fmla="*/ 102 h 1353"/>
                <a:gd name="T4" fmla="*/ 338 w 1454"/>
                <a:gd name="T5" fmla="*/ 136 h 1353"/>
                <a:gd name="T6" fmla="*/ 405 w 1454"/>
                <a:gd name="T7" fmla="*/ 136 h 1353"/>
                <a:gd name="T8" fmla="*/ 439 w 1454"/>
                <a:gd name="T9" fmla="*/ 203 h 1353"/>
                <a:gd name="T10" fmla="*/ 473 w 1454"/>
                <a:gd name="T11" fmla="*/ 271 h 1353"/>
                <a:gd name="T12" fmla="*/ 507 w 1454"/>
                <a:gd name="T13" fmla="*/ 305 h 1353"/>
                <a:gd name="T14" fmla="*/ 541 w 1454"/>
                <a:gd name="T15" fmla="*/ 339 h 1353"/>
                <a:gd name="T16" fmla="*/ 608 w 1454"/>
                <a:gd name="T17" fmla="*/ 339 h 1353"/>
                <a:gd name="T18" fmla="*/ 710 w 1454"/>
                <a:gd name="T19" fmla="*/ 305 h 1353"/>
                <a:gd name="T20" fmla="*/ 777 w 1454"/>
                <a:gd name="T21" fmla="*/ 271 h 1353"/>
                <a:gd name="T22" fmla="*/ 845 w 1454"/>
                <a:gd name="T23" fmla="*/ 237 h 1353"/>
                <a:gd name="T24" fmla="*/ 913 w 1454"/>
                <a:gd name="T25" fmla="*/ 169 h 1353"/>
                <a:gd name="T26" fmla="*/ 946 w 1454"/>
                <a:gd name="T27" fmla="*/ 169 h 1353"/>
                <a:gd name="T28" fmla="*/ 1014 w 1454"/>
                <a:gd name="T29" fmla="*/ 169 h 1353"/>
                <a:gd name="T30" fmla="*/ 1082 w 1454"/>
                <a:gd name="T31" fmla="*/ 169 h 1353"/>
                <a:gd name="T32" fmla="*/ 1048 w 1454"/>
                <a:gd name="T33" fmla="*/ 203 h 1353"/>
                <a:gd name="T34" fmla="*/ 980 w 1454"/>
                <a:gd name="T35" fmla="*/ 237 h 1353"/>
                <a:gd name="T36" fmla="*/ 913 w 1454"/>
                <a:gd name="T37" fmla="*/ 305 h 1353"/>
                <a:gd name="T38" fmla="*/ 946 w 1454"/>
                <a:gd name="T39" fmla="*/ 339 h 1353"/>
                <a:gd name="T40" fmla="*/ 913 w 1454"/>
                <a:gd name="T41" fmla="*/ 372 h 1353"/>
                <a:gd name="T42" fmla="*/ 913 w 1454"/>
                <a:gd name="T43" fmla="*/ 474 h 1353"/>
                <a:gd name="T44" fmla="*/ 913 w 1454"/>
                <a:gd name="T45" fmla="*/ 541 h 1353"/>
                <a:gd name="T46" fmla="*/ 913 w 1454"/>
                <a:gd name="T47" fmla="*/ 677 h 1353"/>
                <a:gd name="T48" fmla="*/ 980 w 1454"/>
                <a:gd name="T49" fmla="*/ 677 h 1353"/>
                <a:gd name="T50" fmla="*/ 1116 w 1454"/>
                <a:gd name="T51" fmla="*/ 744 h 1353"/>
                <a:gd name="T52" fmla="*/ 1285 w 1454"/>
                <a:gd name="T53" fmla="*/ 880 h 1353"/>
                <a:gd name="T54" fmla="*/ 1386 w 1454"/>
                <a:gd name="T55" fmla="*/ 913 h 1353"/>
                <a:gd name="T56" fmla="*/ 1454 w 1454"/>
                <a:gd name="T57" fmla="*/ 1015 h 1353"/>
                <a:gd name="T58" fmla="*/ 1454 w 1454"/>
                <a:gd name="T59" fmla="*/ 1082 h 1353"/>
                <a:gd name="T60" fmla="*/ 1420 w 1454"/>
                <a:gd name="T61" fmla="*/ 1116 h 1353"/>
                <a:gd name="T62" fmla="*/ 1386 w 1454"/>
                <a:gd name="T63" fmla="*/ 1150 h 1353"/>
                <a:gd name="T64" fmla="*/ 1386 w 1454"/>
                <a:gd name="T65" fmla="*/ 1218 h 1353"/>
                <a:gd name="T66" fmla="*/ 1318 w 1454"/>
                <a:gd name="T67" fmla="*/ 1285 h 1353"/>
                <a:gd name="T68" fmla="*/ 1318 w 1454"/>
                <a:gd name="T69" fmla="*/ 1319 h 1353"/>
                <a:gd name="T70" fmla="*/ 1217 w 1454"/>
                <a:gd name="T71" fmla="*/ 1353 h 1353"/>
                <a:gd name="T72" fmla="*/ 1149 w 1454"/>
                <a:gd name="T73" fmla="*/ 1319 h 1353"/>
                <a:gd name="T74" fmla="*/ 1014 w 1454"/>
                <a:gd name="T75" fmla="*/ 1251 h 1353"/>
                <a:gd name="T76" fmla="*/ 879 w 1454"/>
                <a:gd name="T77" fmla="*/ 1285 h 1353"/>
                <a:gd name="T78" fmla="*/ 811 w 1454"/>
                <a:gd name="T79" fmla="*/ 1184 h 1353"/>
                <a:gd name="T80" fmla="*/ 676 w 1454"/>
                <a:gd name="T81" fmla="*/ 1082 h 1353"/>
                <a:gd name="T82" fmla="*/ 541 w 1454"/>
                <a:gd name="T83" fmla="*/ 947 h 1353"/>
                <a:gd name="T84" fmla="*/ 372 w 1454"/>
                <a:gd name="T85" fmla="*/ 778 h 1353"/>
                <a:gd name="T86" fmla="*/ 270 w 1454"/>
                <a:gd name="T87" fmla="*/ 643 h 1353"/>
                <a:gd name="T88" fmla="*/ 169 w 1454"/>
                <a:gd name="T89" fmla="*/ 508 h 1353"/>
                <a:gd name="T90" fmla="*/ 0 w 1454"/>
                <a:gd name="T91" fmla="*/ 339 h 1353"/>
                <a:gd name="T92" fmla="*/ 101 w 1454"/>
                <a:gd name="T93" fmla="*/ 237 h 1353"/>
                <a:gd name="T94" fmla="*/ 135 w 1454"/>
                <a:gd name="T95" fmla="*/ 136 h 1353"/>
                <a:gd name="T96" fmla="*/ 203 w 1454"/>
                <a:gd name="T97" fmla="*/ 102 h 1353"/>
                <a:gd name="T98" fmla="*/ 203 w 1454"/>
                <a:gd name="T99" fmla="*/ 34 h 1353"/>
                <a:gd name="T100" fmla="*/ 270 w 1454"/>
                <a:gd name="T101" fmla="*/ 34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4" h="1353">
                  <a:moveTo>
                    <a:pt x="270" y="34"/>
                  </a:moveTo>
                  <a:lnTo>
                    <a:pt x="304" y="34"/>
                  </a:lnTo>
                  <a:lnTo>
                    <a:pt x="304" y="68"/>
                  </a:lnTo>
                  <a:lnTo>
                    <a:pt x="270" y="102"/>
                  </a:lnTo>
                  <a:lnTo>
                    <a:pt x="304" y="169"/>
                  </a:lnTo>
                  <a:lnTo>
                    <a:pt x="338" y="136"/>
                  </a:lnTo>
                  <a:lnTo>
                    <a:pt x="405" y="136"/>
                  </a:lnTo>
                  <a:lnTo>
                    <a:pt x="405" y="136"/>
                  </a:lnTo>
                  <a:lnTo>
                    <a:pt x="439" y="169"/>
                  </a:lnTo>
                  <a:lnTo>
                    <a:pt x="439" y="203"/>
                  </a:lnTo>
                  <a:lnTo>
                    <a:pt x="439" y="237"/>
                  </a:lnTo>
                  <a:lnTo>
                    <a:pt x="473" y="271"/>
                  </a:lnTo>
                  <a:lnTo>
                    <a:pt x="473" y="271"/>
                  </a:lnTo>
                  <a:lnTo>
                    <a:pt x="507" y="305"/>
                  </a:lnTo>
                  <a:lnTo>
                    <a:pt x="541" y="339"/>
                  </a:lnTo>
                  <a:lnTo>
                    <a:pt x="541" y="339"/>
                  </a:lnTo>
                  <a:lnTo>
                    <a:pt x="608" y="339"/>
                  </a:lnTo>
                  <a:lnTo>
                    <a:pt x="608" y="339"/>
                  </a:lnTo>
                  <a:lnTo>
                    <a:pt x="642" y="339"/>
                  </a:lnTo>
                  <a:lnTo>
                    <a:pt x="710" y="305"/>
                  </a:lnTo>
                  <a:lnTo>
                    <a:pt x="744" y="271"/>
                  </a:lnTo>
                  <a:lnTo>
                    <a:pt x="777" y="271"/>
                  </a:lnTo>
                  <a:lnTo>
                    <a:pt x="811" y="271"/>
                  </a:lnTo>
                  <a:lnTo>
                    <a:pt x="845" y="237"/>
                  </a:lnTo>
                  <a:lnTo>
                    <a:pt x="879" y="169"/>
                  </a:lnTo>
                  <a:lnTo>
                    <a:pt x="913" y="169"/>
                  </a:lnTo>
                  <a:lnTo>
                    <a:pt x="913" y="203"/>
                  </a:lnTo>
                  <a:lnTo>
                    <a:pt x="946" y="169"/>
                  </a:lnTo>
                  <a:lnTo>
                    <a:pt x="980" y="169"/>
                  </a:lnTo>
                  <a:lnTo>
                    <a:pt x="1014" y="169"/>
                  </a:lnTo>
                  <a:lnTo>
                    <a:pt x="1082" y="136"/>
                  </a:lnTo>
                  <a:lnTo>
                    <a:pt x="1082" y="169"/>
                  </a:lnTo>
                  <a:lnTo>
                    <a:pt x="1082" y="169"/>
                  </a:lnTo>
                  <a:lnTo>
                    <a:pt x="1048" y="203"/>
                  </a:lnTo>
                  <a:lnTo>
                    <a:pt x="1048" y="237"/>
                  </a:lnTo>
                  <a:lnTo>
                    <a:pt x="980" y="237"/>
                  </a:lnTo>
                  <a:lnTo>
                    <a:pt x="946" y="237"/>
                  </a:lnTo>
                  <a:lnTo>
                    <a:pt x="913" y="305"/>
                  </a:lnTo>
                  <a:lnTo>
                    <a:pt x="913" y="305"/>
                  </a:lnTo>
                  <a:lnTo>
                    <a:pt x="946" y="339"/>
                  </a:lnTo>
                  <a:lnTo>
                    <a:pt x="913" y="339"/>
                  </a:lnTo>
                  <a:lnTo>
                    <a:pt x="913" y="372"/>
                  </a:lnTo>
                  <a:lnTo>
                    <a:pt x="879" y="406"/>
                  </a:lnTo>
                  <a:lnTo>
                    <a:pt x="913" y="474"/>
                  </a:lnTo>
                  <a:lnTo>
                    <a:pt x="913" y="508"/>
                  </a:lnTo>
                  <a:lnTo>
                    <a:pt x="913" y="541"/>
                  </a:lnTo>
                  <a:lnTo>
                    <a:pt x="913" y="609"/>
                  </a:lnTo>
                  <a:lnTo>
                    <a:pt x="913" y="677"/>
                  </a:lnTo>
                  <a:lnTo>
                    <a:pt x="946" y="677"/>
                  </a:lnTo>
                  <a:lnTo>
                    <a:pt x="980" y="677"/>
                  </a:lnTo>
                  <a:lnTo>
                    <a:pt x="1082" y="710"/>
                  </a:lnTo>
                  <a:lnTo>
                    <a:pt x="1116" y="744"/>
                  </a:lnTo>
                  <a:lnTo>
                    <a:pt x="1183" y="812"/>
                  </a:lnTo>
                  <a:lnTo>
                    <a:pt x="1285" y="880"/>
                  </a:lnTo>
                  <a:lnTo>
                    <a:pt x="1318" y="880"/>
                  </a:lnTo>
                  <a:lnTo>
                    <a:pt x="1386" y="913"/>
                  </a:lnTo>
                  <a:lnTo>
                    <a:pt x="1420" y="947"/>
                  </a:lnTo>
                  <a:lnTo>
                    <a:pt x="1454" y="1015"/>
                  </a:lnTo>
                  <a:lnTo>
                    <a:pt x="1454" y="1049"/>
                  </a:lnTo>
                  <a:lnTo>
                    <a:pt x="1454" y="1082"/>
                  </a:lnTo>
                  <a:lnTo>
                    <a:pt x="1454" y="1116"/>
                  </a:lnTo>
                  <a:lnTo>
                    <a:pt x="1420" y="1116"/>
                  </a:lnTo>
                  <a:lnTo>
                    <a:pt x="1386" y="1150"/>
                  </a:lnTo>
                  <a:lnTo>
                    <a:pt x="1386" y="1150"/>
                  </a:lnTo>
                  <a:lnTo>
                    <a:pt x="1386" y="1184"/>
                  </a:lnTo>
                  <a:lnTo>
                    <a:pt x="1386" y="1218"/>
                  </a:lnTo>
                  <a:lnTo>
                    <a:pt x="1352" y="1251"/>
                  </a:lnTo>
                  <a:lnTo>
                    <a:pt x="1318" y="1285"/>
                  </a:lnTo>
                  <a:lnTo>
                    <a:pt x="1318" y="1319"/>
                  </a:lnTo>
                  <a:lnTo>
                    <a:pt x="1318" y="1319"/>
                  </a:lnTo>
                  <a:lnTo>
                    <a:pt x="1285" y="1353"/>
                  </a:lnTo>
                  <a:lnTo>
                    <a:pt x="1217" y="1353"/>
                  </a:lnTo>
                  <a:lnTo>
                    <a:pt x="1183" y="1353"/>
                  </a:lnTo>
                  <a:lnTo>
                    <a:pt x="1149" y="1319"/>
                  </a:lnTo>
                  <a:lnTo>
                    <a:pt x="1082" y="1285"/>
                  </a:lnTo>
                  <a:lnTo>
                    <a:pt x="1014" y="1251"/>
                  </a:lnTo>
                  <a:lnTo>
                    <a:pt x="946" y="1285"/>
                  </a:lnTo>
                  <a:lnTo>
                    <a:pt x="879" y="1285"/>
                  </a:lnTo>
                  <a:lnTo>
                    <a:pt x="811" y="1218"/>
                  </a:lnTo>
                  <a:lnTo>
                    <a:pt x="811" y="1184"/>
                  </a:lnTo>
                  <a:lnTo>
                    <a:pt x="777" y="1116"/>
                  </a:lnTo>
                  <a:lnTo>
                    <a:pt x="676" y="1082"/>
                  </a:lnTo>
                  <a:lnTo>
                    <a:pt x="608" y="1049"/>
                  </a:lnTo>
                  <a:lnTo>
                    <a:pt x="541" y="947"/>
                  </a:lnTo>
                  <a:lnTo>
                    <a:pt x="405" y="846"/>
                  </a:lnTo>
                  <a:lnTo>
                    <a:pt x="372" y="778"/>
                  </a:lnTo>
                  <a:lnTo>
                    <a:pt x="338" y="710"/>
                  </a:lnTo>
                  <a:lnTo>
                    <a:pt x="270" y="643"/>
                  </a:lnTo>
                  <a:lnTo>
                    <a:pt x="236" y="575"/>
                  </a:lnTo>
                  <a:lnTo>
                    <a:pt x="169" y="508"/>
                  </a:lnTo>
                  <a:lnTo>
                    <a:pt x="101" y="440"/>
                  </a:lnTo>
                  <a:lnTo>
                    <a:pt x="0" y="339"/>
                  </a:lnTo>
                  <a:lnTo>
                    <a:pt x="67" y="305"/>
                  </a:lnTo>
                  <a:lnTo>
                    <a:pt x="101" y="237"/>
                  </a:lnTo>
                  <a:lnTo>
                    <a:pt x="135" y="203"/>
                  </a:lnTo>
                  <a:lnTo>
                    <a:pt x="135" y="136"/>
                  </a:lnTo>
                  <a:lnTo>
                    <a:pt x="169" y="136"/>
                  </a:lnTo>
                  <a:lnTo>
                    <a:pt x="203" y="102"/>
                  </a:lnTo>
                  <a:lnTo>
                    <a:pt x="203" y="68"/>
                  </a:lnTo>
                  <a:lnTo>
                    <a:pt x="203" y="34"/>
                  </a:lnTo>
                  <a:lnTo>
                    <a:pt x="236" y="0"/>
                  </a:lnTo>
                  <a:lnTo>
                    <a:pt x="270" y="34"/>
                  </a:lnTo>
                  <a:close/>
                </a:path>
              </a:pathLst>
            </a:custGeom>
            <a:solidFill>
              <a:srgbClr val="2E75B6"/>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2" name="CasellaDiTesto 41">
            <a:extLst>
              <a:ext uri="{FF2B5EF4-FFF2-40B4-BE49-F238E27FC236}">
                <a16:creationId xmlns:a16="http://schemas.microsoft.com/office/drawing/2014/main" id="{84BA3DFD-C378-96FF-BD6C-E01DCF4A6703}"/>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Totale EPS. Dati di bilancio + autodichiarazioni ad SWG da parte di AICS, ACSI ASI, CSEN, CSI, UISP, US ACLI. Dati riferiti al 2021. </a:t>
            </a:r>
          </a:p>
        </p:txBody>
      </p:sp>
      <p:sp>
        <p:nvSpPr>
          <p:cNvPr id="51" name="Rettangolo 50">
            <a:extLst>
              <a:ext uri="{FF2B5EF4-FFF2-40B4-BE49-F238E27FC236}">
                <a16:creationId xmlns:a16="http://schemas.microsoft.com/office/drawing/2014/main" id="{2DAF9D04-2936-1218-AFB4-A7CB9F1460BA}"/>
              </a:ext>
            </a:extLst>
          </p:cNvPr>
          <p:cNvSpPr/>
          <p:nvPr/>
        </p:nvSpPr>
        <p:spPr>
          <a:xfrm>
            <a:off x="470647" y="1412370"/>
            <a:ext cx="3025593" cy="294745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a:extLst>
              <a:ext uri="{FF2B5EF4-FFF2-40B4-BE49-F238E27FC236}">
                <a16:creationId xmlns:a16="http://schemas.microsoft.com/office/drawing/2014/main" id="{D423E0AA-8E9D-FF92-29CC-B8AB5E7C55E8}"/>
              </a:ext>
            </a:extLst>
          </p:cNvPr>
          <p:cNvSpPr txBox="1"/>
          <p:nvPr/>
        </p:nvSpPr>
        <p:spPr>
          <a:xfrm>
            <a:off x="846220" y="1450787"/>
            <a:ext cx="2654498" cy="400110"/>
          </a:xfrm>
          <a:prstGeom prst="rect">
            <a:avLst/>
          </a:prstGeom>
          <a:noFill/>
        </p:spPr>
        <p:txBody>
          <a:bodyPr wrap="square" rtlCol="0">
            <a:spAutoFit/>
          </a:bodyPr>
          <a:lstStyle/>
          <a:p>
            <a:pPr algn="r"/>
            <a:r>
              <a:rPr lang="it-IT" sz="1000" b="1" dirty="0"/>
              <a:t>Distribuzione dei comitati territoriali al 2021 per macro-area (%)*</a:t>
            </a:r>
          </a:p>
        </p:txBody>
      </p:sp>
      <p:graphicFrame>
        <p:nvGraphicFramePr>
          <p:cNvPr id="3" name="Tabella 2">
            <a:extLst>
              <a:ext uri="{FF2B5EF4-FFF2-40B4-BE49-F238E27FC236}">
                <a16:creationId xmlns:a16="http://schemas.microsoft.com/office/drawing/2014/main" id="{FCA8C43D-4225-FDD4-A16F-3447D614E245}"/>
              </a:ext>
            </a:extLst>
          </p:cNvPr>
          <p:cNvGraphicFramePr>
            <a:graphicFrameLocks noGrp="1"/>
          </p:cNvGraphicFramePr>
          <p:nvPr>
            <p:extLst>
              <p:ext uri="{D42A27DB-BD31-4B8C-83A1-F6EECF244321}">
                <p14:modId xmlns:p14="http://schemas.microsoft.com/office/powerpoint/2010/main" val="1279423308"/>
              </p:ext>
            </p:extLst>
          </p:nvPr>
        </p:nvGraphicFramePr>
        <p:xfrm>
          <a:off x="3872759" y="990827"/>
          <a:ext cx="1697902" cy="3368988"/>
        </p:xfrm>
        <a:graphic>
          <a:graphicData uri="http://schemas.openxmlformats.org/drawingml/2006/table">
            <a:tbl>
              <a:tblPr>
                <a:tableStyleId>{5C22544A-7EE6-4342-B048-85BDC9FD1C3A}</a:tableStyleId>
              </a:tblPr>
              <a:tblGrid>
                <a:gridCol w="893749">
                  <a:extLst>
                    <a:ext uri="{9D8B030D-6E8A-4147-A177-3AD203B41FA5}">
                      <a16:colId xmlns:a16="http://schemas.microsoft.com/office/drawing/2014/main" val="4061392047"/>
                    </a:ext>
                  </a:extLst>
                </a:gridCol>
                <a:gridCol w="804153">
                  <a:extLst>
                    <a:ext uri="{9D8B030D-6E8A-4147-A177-3AD203B41FA5}">
                      <a16:colId xmlns:a16="http://schemas.microsoft.com/office/drawing/2014/main" val="3964160852"/>
                    </a:ext>
                  </a:extLst>
                </a:gridCol>
              </a:tblGrid>
              <a:tr h="318508">
                <a:tc>
                  <a:txBody>
                    <a:bodyPr/>
                    <a:lstStyle/>
                    <a:p>
                      <a:pPr algn="l" fontAlgn="b"/>
                      <a:endParaRPr lang="it-IT" sz="800" b="0" i="0" u="none" strike="noStrike" dirty="0">
                        <a:solidFill>
                          <a:srgbClr val="000000"/>
                        </a:solidFill>
                        <a:effectLst/>
                        <a:latin typeface="Calibri" panose="020F0502020204030204" pitchFamily="34" charset="0"/>
                      </a:endParaRPr>
                    </a:p>
                  </a:txBody>
                  <a:tcPr marL="6543" marR="6543" marT="6543" marB="0" anchor="b">
                    <a:lnB w="6350" cap="flat" cmpd="sng" algn="ctr">
                      <a:solidFill>
                        <a:schemeClr val="bg1">
                          <a:lumMod val="75000"/>
                        </a:schemeClr>
                      </a:solidFill>
                      <a:prstDash val="solid"/>
                      <a:round/>
                      <a:headEnd type="none" w="med" len="med"/>
                      <a:tailEnd type="none" w="med" len="med"/>
                    </a:lnB>
                    <a:noFill/>
                  </a:tcPr>
                </a:tc>
                <a:tc>
                  <a:txBody>
                    <a:bodyPr/>
                    <a:lstStyle/>
                    <a:p>
                      <a:pPr algn="r" fontAlgn="b"/>
                      <a:endParaRPr lang="it-IT" sz="700" b="1" i="0" u="none" strike="noStrike" dirty="0">
                        <a:solidFill>
                          <a:srgbClr val="000000"/>
                        </a:solidFill>
                        <a:effectLst/>
                        <a:latin typeface="+mn-lt"/>
                      </a:endParaRPr>
                    </a:p>
                  </a:txBody>
                  <a:tcPr marL="6543" marR="6543" marT="6543"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8164299"/>
                  </a:ext>
                </a:extLst>
              </a:tr>
              <a:tr h="152524">
                <a:tc>
                  <a:txBody>
                    <a:bodyPr/>
                    <a:lstStyle/>
                    <a:p>
                      <a:pPr algn="l" fontAlgn="b"/>
                      <a:r>
                        <a:rPr lang="it-IT" sz="800" b="0" i="0" u="none" strike="noStrike" dirty="0">
                          <a:solidFill>
                            <a:srgbClr val="000000"/>
                          </a:solidFill>
                          <a:effectLst/>
                          <a:latin typeface="Calibri" panose="020F0502020204030204" pitchFamily="34" charset="0"/>
                        </a:rPr>
                        <a:t>Campania                 </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95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86782910"/>
                  </a:ext>
                </a:extLst>
              </a:tr>
              <a:tr h="152524">
                <a:tc>
                  <a:txBody>
                    <a:bodyPr/>
                    <a:lstStyle/>
                    <a:p>
                      <a:pPr algn="l" fontAlgn="b"/>
                      <a:r>
                        <a:rPr lang="it-IT" sz="800" b="0" i="0" u="none" strike="noStrike">
                          <a:solidFill>
                            <a:srgbClr val="000000"/>
                          </a:solidFill>
                          <a:effectLst/>
                          <a:latin typeface="Calibri" panose="020F0502020204030204" pitchFamily="34" charset="0"/>
                        </a:rPr>
                        <a:t>Puglia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102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21811750"/>
                  </a:ext>
                </a:extLst>
              </a:tr>
              <a:tr h="152524">
                <a:tc>
                  <a:txBody>
                    <a:bodyPr/>
                    <a:lstStyle/>
                    <a:p>
                      <a:pPr algn="l" fontAlgn="b"/>
                      <a:r>
                        <a:rPr lang="it-IT" sz="800" b="0" i="0" u="none" strike="noStrike">
                          <a:solidFill>
                            <a:srgbClr val="000000"/>
                          </a:solidFill>
                          <a:effectLst/>
                          <a:latin typeface="Calibri" panose="020F0502020204030204" pitchFamily="34" charset="0"/>
                        </a:rPr>
                        <a:t>Umbria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44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50687326"/>
                  </a:ext>
                </a:extLst>
              </a:tr>
              <a:tr h="152524">
                <a:tc>
                  <a:txBody>
                    <a:bodyPr/>
                    <a:lstStyle/>
                    <a:p>
                      <a:pPr algn="l" fontAlgn="b"/>
                      <a:r>
                        <a:rPr lang="it-IT" sz="800" b="0" i="0" u="none" strike="noStrike">
                          <a:solidFill>
                            <a:srgbClr val="000000"/>
                          </a:solidFill>
                          <a:effectLst/>
                          <a:latin typeface="Calibri" panose="020F0502020204030204" pitchFamily="34" charset="0"/>
                        </a:rPr>
                        <a:t>Emilia-Romagna       </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145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1569508"/>
                  </a:ext>
                </a:extLst>
              </a:tr>
              <a:tr h="152524">
                <a:tc>
                  <a:txBody>
                    <a:bodyPr/>
                    <a:lstStyle/>
                    <a:p>
                      <a:pPr algn="l" fontAlgn="b"/>
                      <a:r>
                        <a:rPr lang="it-IT" sz="800" b="0" i="0" u="none" strike="noStrike">
                          <a:solidFill>
                            <a:srgbClr val="000000"/>
                          </a:solidFill>
                          <a:effectLst/>
                          <a:latin typeface="Calibri" panose="020F0502020204030204" pitchFamily="34" charset="0"/>
                        </a:rPr>
                        <a:t>Calabria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87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79994766"/>
                  </a:ext>
                </a:extLst>
              </a:tr>
              <a:tr h="152524">
                <a:tc>
                  <a:txBody>
                    <a:bodyPr/>
                    <a:lstStyle/>
                    <a:p>
                      <a:pPr algn="l" fontAlgn="b"/>
                      <a:r>
                        <a:rPr lang="it-IT" sz="800" b="0" i="0" u="none" strike="noStrike">
                          <a:solidFill>
                            <a:srgbClr val="000000"/>
                          </a:solidFill>
                          <a:effectLst/>
                          <a:latin typeface="Calibri" panose="020F0502020204030204" pitchFamily="34" charset="0"/>
                        </a:rPr>
                        <a:t>Sardegna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a:solidFill>
                            <a:srgbClr val="000000"/>
                          </a:solidFill>
                          <a:effectLst/>
                          <a:latin typeface="Calibri" panose="020F0502020204030204" pitchFamily="34" charset="0"/>
                        </a:rPr>
                        <a:t>87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63596086"/>
                  </a:ext>
                </a:extLst>
              </a:tr>
              <a:tr h="152524">
                <a:tc>
                  <a:txBody>
                    <a:bodyPr/>
                    <a:lstStyle/>
                    <a:p>
                      <a:pPr algn="l" fontAlgn="b"/>
                      <a:r>
                        <a:rPr lang="it-IT" sz="800" b="0" i="0" u="none" strike="noStrike">
                          <a:solidFill>
                            <a:srgbClr val="000000"/>
                          </a:solidFill>
                          <a:effectLst/>
                          <a:latin typeface="Calibri" panose="020F0502020204030204" pitchFamily="34" charset="0"/>
                        </a:rPr>
                        <a:t>Toscana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155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03814401"/>
                  </a:ext>
                </a:extLst>
              </a:tr>
              <a:tr h="152524">
                <a:tc>
                  <a:txBody>
                    <a:bodyPr/>
                    <a:lstStyle/>
                    <a:p>
                      <a:pPr algn="l" fontAlgn="b"/>
                      <a:r>
                        <a:rPr lang="it-IT" sz="800" b="0" i="0" u="none" strike="noStrike">
                          <a:solidFill>
                            <a:srgbClr val="000000"/>
                          </a:solidFill>
                          <a:effectLst/>
                          <a:latin typeface="Calibri" panose="020F0502020204030204" pitchFamily="34" charset="0"/>
                        </a:rPr>
                        <a:t>Sicilia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135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85329172"/>
                  </a:ext>
                </a:extLst>
              </a:tr>
              <a:tr h="152524">
                <a:tc>
                  <a:txBody>
                    <a:bodyPr/>
                    <a:lstStyle/>
                    <a:p>
                      <a:pPr algn="l" fontAlgn="b"/>
                      <a:r>
                        <a:rPr lang="it-IT" sz="800" b="0" i="0" u="none" strike="noStrike">
                          <a:solidFill>
                            <a:srgbClr val="000000"/>
                          </a:solidFill>
                          <a:effectLst/>
                          <a:latin typeface="Calibri" panose="020F0502020204030204" pitchFamily="34" charset="0"/>
                        </a:rPr>
                        <a:t>Veneto</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105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2167046"/>
                  </a:ext>
                </a:extLst>
              </a:tr>
              <a:tr h="152524">
                <a:tc>
                  <a:txBody>
                    <a:bodyPr/>
                    <a:lstStyle/>
                    <a:p>
                      <a:pPr algn="l" fontAlgn="b"/>
                      <a:r>
                        <a:rPr lang="it-IT" sz="800" b="0" i="0" u="none" strike="noStrike">
                          <a:solidFill>
                            <a:srgbClr val="000000"/>
                          </a:solidFill>
                          <a:effectLst/>
                          <a:latin typeface="Calibri" panose="020F0502020204030204" pitchFamily="34" charset="0"/>
                        </a:rPr>
                        <a:t>Lazio</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a:solidFill>
                            <a:srgbClr val="000000"/>
                          </a:solidFill>
                          <a:effectLst/>
                          <a:latin typeface="Calibri" panose="020F0502020204030204" pitchFamily="34" charset="0"/>
                        </a:rPr>
                        <a:t>79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9767402"/>
                  </a:ext>
                </a:extLst>
              </a:tr>
              <a:tr h="152524">
                <a:tc>
                  <a:txBody>
                    <a:bodyPr/>
                    <a:lstStyle/>
                    <a:p>
                      <a:pPr algn="l" fontAlgn="b"/>
                      <a:r>
                        <a:rPr lang="it-IT" sz="800" b="0" i="0" u="none" strike="noStrike">
                          <a:solidFill>
                            <a:srgbClr val="000000"/>
                          </a:solidFill>
                          <a:effectLst/>
                          <a:latin typeface="Calibri" panose="020F0502020204030204" pitchFamily="34" charset="0"/>
                        </a:rPr>
                        <a:t>Piemonte</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a:solidFill>
                            <a:srgbClr val="000000"/>
                          </a:solidFill>
                          <a:effectLst/>
                          <a:latin typeface="Calibri" panose="020F0502020204030204" pitchFamily="34" charset="0"/>
                        </a:rPr>
                        <a:t>116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0760995"/>
                  </a:ext>
                </a:extLst>
              </a:tr>
              <a:tr h="152524">
                <a:tc>
                  <a:txBody>
                    <a:bodyPr/>
                    <a:lstStyle/>
                    <a:p>
                      <a:pPr algn="l" fontAlgn="b"/>
                      <a:r>
                        <a:rPr lang="it-IT" sz="800" b="0" i="0" u="none" strike="noStrike">
                          <a:solidFill>
                            <a:srgbClr val="000000"/>
                          </a:solidFill>
                          <a:effectLst/>
                          <a:latin typeface="Calibri" panose="020F0502020204030204" pitchFamily="34" charset="0"/>
                        </a:rPr>
                        <a:t>Lombardia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a:solidFill>
                            <a:srgbClr val="000000"/>
                          </a:solidFill>
                          <a:effectLst/>
                          <a:latin typeface="Calibri" panose="020F0502020204030204" pitchFamily="34" charset="0"/>
                        </a:rPr>
                        <a:t>160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93942195"/>
                  </a:ext>
                </a:extLst>
              </a:tr>
              <a:tr h="152524">
                <a:tc>
                  <a:txBody>
                    <a:bodyPr/>
                    <a:lstStyle/>
                    <a:p>
                      <a:pPr algn="l" fontAlgn="b"/>
                      <a:r>
                        <a:rPr lang="it-IT" sz="800" b="0" i="0" u="none" strike="noStrike">
                          <a:solidFill>
                            <a:srgbClr val="000000"/>
                          </a:solidFill>
                          <a:effectLst/>
                          <a:latin typeface="Calibri" panose="020F0502020204030204" pitchFamily="34" charset="0"/>
                        </a:rPr>
                        <a:t>Marche</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74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2434776"/>
                  </a:ext>
                </a:extLst>
              </a:tr>
              <a:tr h="152524">
                <a:tc>
                  <a:txBody>
                    <a:bodyPr/>
                    <a:lstStyle/>
                    <a:p>
                      <a:pPr algn="l" fontAlgn="b"/>
                      <a:r>
                        <a:rPr lang="it-IT" sz="800" b="0" i="0" u="none" strike="noStrike">
                          <a:solidFill>
                            <a:srgbClr val="000000"/>
                          </a:solidFill>
                          <a:effectLst/>
                          <a:latin typeface="Calibri" panose="020F0502020204030204" pitchFamily="34" charset="0"/>
                        </a:rPr>
                        <a:t>Liguria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62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2368796"/>
                  </a:ext>
                </a:extLst>
              </a:tr>
              <a:tr h="152524">
                <a:tc>
                  <a:txBody>
                    <a:bodyPr/>
                    <a:lstStyle/>
                    <a:p>
                      <a:pPr algn="l" fontAlgn="b"/>
                      <a:r>
                        <a:rPr lang="it-IT" sz="800" b="0" i="0" u="none" strike="noStrike">
                          <a:solidFill>
                            <a:srgbClr val="000000"/>
                          </a:solidFill>
                          <a:effectLst/>
                          <a:latin typeface="Calibri" panose="020F0502020204030204" pitchFamily="34" charset="0"/>
                        </a:rPr>
                        <a:t>Abruzzo</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a:solidFill>
                            <a:srgbClr val="000000"/>
                          </a:solidFill>
                          <a:effectLst/>
                          <a:latin typeface="Calibri" panose="020F0502020204030204" pitchFamily="34" charset="0"/>
                        </a:rPr>
                        <a:t>61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22376442"/>
                  </a:ext>
                </a:extLst>
              </a:tr>
              <a:tr h="152524">
                <a:tc>
                  <a:txBody>
                    <a:bodyPr/>
                    <a:lstStyle/>
                    <a:p>
                      <a:pPr algn="l" fontAlgn="b"/>
                      <a:r>
                        <a:rPr lang="it-IT" sz="800" b="0" i="0" u="none" strike="noStrike">
                          <a:solidFill>
                            <a:srgbClr val="000000"/>
                          </a:solidFill>
                          <a:effectLst/>
                          <a:latin typeface="Calibri" panose="020F0502020204030204" pitchFamily="34" charset="0"/>
                        </a:rPr>
                        <a:t>Friuli-Venezia Giulia </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57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9470542"/>
                  </a:ext>
                </a:extLst>
              </a:tr>
              <a:tr h="152524">
                <a:tc>
                  <a:txBody>
                    <a:bodyPr/>
                    <a:lstStyle/>
                    <a:p>
                      <a:pPr algn="l" fontAlgn="b"/>
                      <a:r>
                        <a:rPr lang="it-IT" sz="800" b="0" i="0" u="none" strike="noStrike">
                          <a:solidFill>
                            <a:srgbClr val="000000"/>
                          </a:solidFill>
                          <a:effectLst/>
                          <a:latin typeface="Calibri" panose="020F0502020204030204" pitchFamily="34" charset="0"/>
                        </a:rPr>
                        <a:t>Basilicata</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33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4229205"/>
                  </a:ext>
                </a:extLst>
              </a:tr>
              <a:tr h="152524">
                <a:tc>
                  <a:txBody>
                    <a:bodyPr/>
                    <a:lstStyle/>
                    <a:p>
                      <a:pPr algn="l" fontAlgn="b"/>
                      <a:r>
                        <a:rPr lang="it-IT" sz="800" b="0" i="0" u="none" strike="noStrike">
                          <a:solidFill>
                            <a:srgbClr val="000000"/>
                          </a:solidFill>
                          <a:effectLst/>
                          <a:latin typeface="Calibri" panose="020F0502020204030204" pitchFamily="34" charset="0"/>
                        </a:rPr>
                        <a:t>Trentino-Alto Adige</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31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0782017"/>
                  </a:ext>
                </a:extLst>
              </a:tr>
              <a:tr h="152524">
                <a:tc>
                  <a:txBody>
                    <a:bodyPr/>
                    <a:lstStyle/>
                    <a:p>
                      <a:pPr algn="l" fontAlgn="b"/>
                      <a:r>
                        <a:rPr lang="it-IT" sz="800" b="0" i="0" u="none" strike="noStrike">
                          <a:solidFill>
                            <a:srgbClr val="000000"/>
                          </a:solidFill>
                          <a:effectLst/>
                          <a:latin typeface="Calibri" panose="020F0502020204030204" pitchFamily="34" charset="0"/>
                        </a:rPr>
                        <a:t>Molise                      </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800" b="0" i="0" u="none" strike="noStrike" dirty="0">
                          <a:solidFill>
                            <a:srgbClr val="000000"/>
                          </a:solidFill>
                          <a:effectLst/>
                          <a:latin typeface="Calibri" panose="020F0502020204030204" pitchFamily="34" charset="0"/>
                        </a:rPr>
                        <a:t>29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44917803"/>
                  </a:ext>
                </a:extLst>
              </a:tr>
              <a:tr h="152524">
                <a:tc>
                  <a:txBody>
                    <a:bodyPr/>
                    <a:lstStyle/>
                    <a:p>
                      <a:pPr algn="l" fontAlgn="b"/>
                      <a:r>
                        <a:rPr lang="it-IT" sz="800" b="0" i="0" u="none" strike="noStrike">
                          <a:solidFill>
                            <a:srgbClr val="000000"/>
                          </a:solidFill>
                          <a:effectLst/>
                          <a:latin typeface="Calibri" panose="020F0502020204030204" pitchFamily="34" charset="0"/>
                        </a:rPr>
                        <a:t>Valle d'Aosta</a:t>
                      </a:r>
                    </a:p>
                  </a:txBody>
                  <a:tcPr marL="9525" marR="9525" marT="9525" marB="0" anchor="ctr">
                    <a:lnT w="6350" cap="flat" cmpd="sng" algn="ctr">
                      <a:solidFill>
                        <a:schemeClr val="bg1">
                          <a:lumMod val="75000"/>
                        </a:schemeClr>
                      </a:solidFill>
                      <a:prstDash val="solid"/>
                      <a:round/>
                      <a:headEnd type="none" w="med" len="med"/>
                      <a:tailEnd type="none" w="med" len="med"/>
                    </a:lnT>
                    <a:noFill/>
                  </a:tcPr>
                </a:tc>
                <a:tc>
                  <a:txBody>
                    <a:bodyPr/>
                    <a:lstStyle/>
                    <a:p>
                      <a:pPr algn="r" fontAlgn="b"/>
                      <a:r>
                        <a:rPr lang="it-IT" sz="800" b="0" i="0" u="none" strike="noStrike" dirty="0">
                          <a:solidFill>
                            <a:srgbClr val="000000"/>
                          </a:solidFill>
                          <a:effectLst/>
                          <a:latin typeface="Calibri" panose="020F0502020204030204" pitchFamily="34" charset="0"/>
                        </a:rPr>
                        <a:t>17</a:t>
                      </a: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25137382"/>
                  </a:ext>
                </a:extLst>
              </a:tr>
            </a:tbl>
          </a:graphicData>
        </a:graphic>
      </p:graphicFrame>
      <p:graphicFrame>
        <p:nvGraphicFramePr>
          <p:cNvPr id="8" name="Grafico 7">
            <a:extLst>
              <a:ext uri="{FF2B5EF4-FFF2-40B4-BE49-F238E27FC236}">
                <a16:creationId xmlns:a16="http://schemas.microsoft.com/office/drawing/2014/main" id="{0C4301A0-315B-E9B6-550C-C17D88359EFC}"/>
              </a:ext>
            </a:extLst>
          </p:cNvPr>
          <p:cNvGraphicFramePr/>
          <p:nvPr>
            <p:extLst>
              <p:ext uri="{D42A27DB-BD31-4B8C-83A1-F6EECF244321}">
                <p14:modId xmlns:p14="http://schemas.microsoft.com/office/powerpoint/2010/main" val="3531602029"/>
              </p:ext>
            </p:extLst>
          </p:nvPr>
        </p:nvGraphicFramePr>
        <p:xfrm>
          <a:off x="5499851" y="1173804"/>
          <a:ext cx="3220570" cy="3338280"/>
        </p:xfrm>
        <a:graphic>
          <a:graphicData uri="http://schemas.openxmlformats.org/drawingml/2006/chart">
            <c:chart xmlns:c="http://schemas.openxmlformats.org/drawingml/2006/chart" xmlns:r="http://schemas.openxmlformats.org/officeDocument/2006/relationships" r:id="rId2"/>
          </a:graphicData>
        </a:graphic>
      </p:graphicFrame>
      <p:sp>
        <p:nvSpPr>
          <p:cNvPr id="53" name="CasellaDiTesto 52">
            <a:extLst>
              <a:ext uri="{FF2B5EF4-FFF2-40B4-BE49-F238E27FC236}">
                <a16:creationId xmlns:a16="http://schemas.microsoft.com/office/drawing/2014/main" id="{AAF186CC-0073-DE1B-1068-01AC4E32DAAE}"/>
              </a:ext>
            </a:extLst>
          </p:cNvPr>
          <p:cNvSpPr txBox="1"/>
          <p:nvPr/>
        </p:nvSpPr>
        <p:spPr>
          <a:xfrm>
            <a:off x="5258367" y="937803"/>
            <a:ext cx="3025593" cy="384721"/>
          </a:xfrm>
          <a:prstGeom prst="rect">
            <a:avLst/>
          </a:prstGeom>
          <a:noFill/>
        </p:spPr>
        <p:txBody>
          <a:bodyPr wrap="square" rtlCol="0">
            <a:spAutoFit/>
          </a:bodyPr>
          <a:lstStyle/>
          <a:p>
            <a:pPr algn="ctr"/>
            <a:r>
              <a:rPr lang="it-IT" sz="1000" b="1" dirty="0"/>
              <a:t>Media Comitati territoriali per Provincia</a:t>
            </a:r>
          </a:p>
          <a:p>
            <a:pPr algn="ctr"/>
            <a:r>
              <a:rPr lang="it-IT" sz="900" b="1" dirty="0"/>
              <a:t>(</a:t>
            </a:r>
            <a:r>
              <a:rPr lang="it-IT" sz="900" b="1" u="sng" dirty="0"/>
              <a:t>al netto delle Sedi Regionali</a:t>
            </a:r>
            <a:r>
              <a:rPr lang="it-IT" sz="900" b="1" dirty="0"/>
              <a:t>)</a:t>
            </a:r>
          </a:p>
        </p:txBody>
      </p:sp>
      <p:sp>
        <p:nvSpPr>
          <p:cNvPr id="54" name="CasellaDiTesto 53">
            <a:extLst>
              <a:ext uri="{FF2B5EF4-FFF2-40B4-BE49-F238E27FC236}">
                <a16:creationId xmlns:a16="http://schemas.microsoft.com/office/drawing/2014/main" id="{E271DD6F-6025-82C8-C1AB-978A681607D1}"/>
              </a:ext>
            </a:extLst>
          </p:cNvPr>
          <p:cNvSpPr txBox="1"/>
          <p:nvPr/>
        </p:nvSpPr>
        <p:spPr>
          <a:xfrm>
            <a:off x="1641350" y="1913728"/>
            <a:ext cx="1242362" cy="630942"/>
          </a:xfrm>
          <a:prstGeom prst="rect">
            <a:avLst/>
          </a:prstGeom>
          <a:noFill/>
        </p:spPr>
        <p:txBody>
          <a:bodyPr wrap="square" rtlCol="0">
            <a:spAutoFit/>
          </a:bodyPr>
          <a:lstStyle/>
          <a:p>
            <a:r>
              <a:rPr lang="it-IT" sz="700" dirty="0"/>
              <a:t>L’intensità del colore riflette il numero medio di Comitati territoriali per Provincia (al netto delle Sedi Regionali, non considerate nel calcolo)</a:t>
            </a:r>
          </a:p>
        </p:txBody>
      </p:sp>
      <p:graphicFrame>
        <p:nvGraphicFramePr>
          <p:cNvPr id="50" name="Grafico 49">
            <a:extLst>
              <a:ext uri="{FF2B5EF4-FFF2-40B4-BE49-F238E27FC236}">
                <a16:creationId xmlns:a16="http://schemas.microsoft.com/office/drawing/2014/main" id="{A3479CC5-255E-FC82-4469-5677F48C3347}"/>
              </a:ext>
            </a:extLst>
          </p:cNvPr>
          <p:cNvGraphicFramePr/>
          <p:nvPr>
            <p:extLst>
              <p:ext uri="{D42A27DB-BD31-4B8C-83A1-F6EECF244321}">
                <p14:modId xmlns:p14="http://schemas.microsoft.com/office/powerpoint/2010/main" val="2194884506"/>
              </p:ext>
            </p:extLst>
          </p:nvPr>
        </p:nvGraphicFramePr>
        <p:xfrm>
          <a:off x="858802" y="2351410"/>
          <a:ext cx="2637438" cy="2057900"/>
        </p:xfrm>
        <a:graphic>
          <a:graphicData uri="http://schemas.openxmlformats.org/drawingml/2006/chart">
            <c:chart xmlns:c="http://schemas.openxmlformats.org/drawingml/2006/chart" xmlns:r="http://schemas.openxmlformats.org/officeDocument/2006/relationships" r:id="rId3"/>
          </a:graphicData>
        </a:graphic>
      </p:graphicFrame>
      <p:sp>
        <p:nvSpPr>
          <p:cNvPr id="43" name="CasellaDiTesto 42">
            <a:extLst>
              <a:ext uri="{FF2B5EF4-FFF2-40B4-BE49-F238E27FC236}">
                <a16:creationId xmlns:a16="http://schemas.microsoft.com/office/drawing/2014/main" id="{EE8083EB-E343-254E-BF95-D65B65EF8C68}"/>
              </a:ext>
            </a:extLst>
          </p:cNvPr>
          <p:cNvSpPr txBox="1"/>
          <p:nvPr/>
        </p:nvSpPr>
        <p:spPr>
          <a:xfrm>
            <a:off x="266541" y="869842"/>
            <a:ext cx="3589444" cy="553998"/>
          </a:xfrm>
          <a:prstGeom prst="rect">
            <a:avLst/>
          </a:prstGeom>
          <a:noFill/>
        </p:spPr>
        <p:txBody>
          <a:bodyPr wrap="none" rtlCol="0">
            <a:spAutoFit/>
          </a:bodyPr>
          <a:lstStyle/>
          <a:p>
            <a:pPr algn="ctr"/>
            <a:r>
              <a:rPr lang="it-IT" sz="2200" b="1" dirty="0">
                <a:solidFill>
                  <a:srgbClr val="2668B2"/>
                </a:solidFill>
              </a:rPr>
              <a:t>1.674</a:t>
            </a:r>
            <a:r>
              <a:rPr lang="it-IT" sz="3000" b="1" dirty="0">
                <a:solidFill>
                  <a:srgbClr val="2668B2"/>
                </a:solidFill>
              </a:rPr>
              <a:t> </a:t>
            </a:r>
            <a:r>
              <a:rPr lang="it-IT" sz="1100" dirty="0"/>
              <a:t>tra Sedi centrali e Comitati territoriali al 2021</a:t>
            </a:r>
          </a:p>
        </p:txBody>
      </p:sp>
      <p:pic>
        <p:nvPicPr>
          <p:cNvPr id="2" name="Immagine 1">
            <a:extLst>
              <a:ext uri="{FF2B5EF4-FFF2-40B4-BE49-F238E27FC236}">
                <a16:creationId xmlns:a16="http://schemas.microsoft.com/office/drawing/2014/main" id="{A9965C43-23BC-855E-67FE-D2D372688B14}"/>
              </a:ext>
            </a:extLst>
          </p:cNvPr>
          <p:cNvPicPr>
            <a:picLocks noChangeAspect="1"/>
          </p:cNvPicPr>
          <p:nvPr/>
        </p:nvPicPr>
        <p:blipFill>
          <a:blip r:embed="rId4"/>
          <a:stretch>
            <a:fillRect/>
          </a:stretch>
        </p:blipFill>
        <p:spPr>
          <a:xfrm>
            <a:off x="7684994" y="3590911"/>
            <a:ext cx="211835" cy="211835"/>
          </a:xfrm>
          <a:prstGeom prst="rect">
            <a:avLst/>
          </a:prstGeom>
        </p:spPr>
      </p:pic>
      <p:sp>
        <p:nvSpPr>
          <p:cNvPr id="6" name="CasellaDiTesto 5">
            <a:extLst>
              <a:ext uri="{FF2B5EF4-FFF2-40B4-BE49-F238E27FC236}">
                <a16:creationId xmlns:a16="http://schemas.microsoft.com/office/drawing/2014/main" id="{247B338E-4F41-2176-FD3A-D6852553B7A2}"/>
              </a:ext>
            </a:extLst>
          </p:cNvPr>
          <p:cNvSpPr txBox="1"/>
          <p:nvPr/>
        </p:nvSpPr>
        <p:spPr>
          <a:xfrm>
            <a:off x="3970636" y="976116"/>
            <a:ext cx="1541368" cy="338554"/>
          </a:xfrm>
          <a:prstGeom prst="rect">
            <a:avLst/>
          </a:prstGeom>
          <a:noFill/>
        </p:spPr>
        <p:txBody>
          <a:bodyPr wrap="square">
            <a:spAutoFit/>
          </a:bodyPr>
          <a:lstStyle/>
          <a:p>
            <a:pPr algn="ctr" fontAlgn="b"/>
            <a:r>
              <a:rPr lang="it-IT" sz="800" b="1" i="0" u="none" strike="noStrike" dirty="0">
                <a:solidFill>
                  <a:srgbClr val="000000"/>
                </a:solidFill>
                <a:effectLst/>
                <a:latin typeface="+mn-lt"/>
              </a:rPr>
              <a:t>TOTALE SEDI CENTRALI + COMITATI TERRITORIALI (2021)</a:t>
            </a:r>
          </a:p>
        </p:txBody>
      </p:sp>
      <p:sp>
        <p:nvSpPr>
          <p:cNvPr id="9" name="Rettangolo 8">
            <a:extLst>
              <a:ext uri="{FF2B5EF4-FFF2-40B4-BE49-F238E27FC236}">
                <a16:creationId xmlns:a16="http://schemas.microsoft.com/office/drawing/2014/main" id="{4786F800-A203-5838-A38E-10EECAF37427}"/>
              </a:ext>
            </a:extLst>
          </p:cNvPr>
          <p:cNvSpPr/>
          <p:nvPr/>
        </p:nvSpPr>
        <p:spPr>
          <a:xfrm>
            <a:off x="7684994" y="3599512"/>
            <a:ext cx="1276911" cy="74036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asellaDiTesto 9">
            <a:extLst>
              <a:ext uri="{FF2B5EF4-FFF2-40B4-BE49-F238E27FC236}">
                <a16:creationId xmlns:a16="http://schemas.microsoft.com/office/drawing/2014/main" id="{0F6A15F0-B3CC-487C-BAC3-E29EF5A4A5D1}"/>
              </a:ext>
            </a:extLst>
          </p:cNvPr>
          <p:cNvSpPr txBox="1"/>
          <p:nvPr/>
        </p:nvSpPr>
        <p:spPr>
          <a:xfrm>
            <a:off x="7854489" y="3595531"/>
            <a:ext cx="931665" cy="215444"/>
          </a:xfrm>
          <a:prstGeom prst="rect">
            <a:avLst/>
          </a:prstGeom>
          <a:noFill/>
        </p:spPr>
        <p:txBody>
          <a:bodyPr wrap="none" rtlCol="0">
            <a:spAutoFit/>
          </a:bodyPr>
          <a:lstStyle/>
          <a:p>
            <a:r>
              <a:rPr lang="it-IT" sz="800" dirty="0"/>
              <a:t>Min: 0 – Max: 15. </a:t>
            </a:r>
          </a:p>
        </p:txBody>
      </p:sp>
      <p:sp>
        <p:nvSpPr>
          <p:cNvPr id="12" name="CasellaDiTesto 11">
            <a:extLst>
              <a:ext uri="{FF2B5EF4-FFF2-40B4-BE49-F238E27FC236}">
                <a16:creationId xmlns:a16="http://schemas.microsoft.com/office/drawing/2014/main" id="{AE78D3DB-9B78-72DB-5190-56BEFAB8111E}"/>
              </a:ext>
            </a:extLst>
          </p:cNvPr>
          <p:cNvSpPr txBox="1"/>
          <p:nvPr/>
        </p:nvSpPr>
        <p:spPr>
          <a:xfrm>
            <a:off x="7725338" y="3777355"/>
            <a:ext cx="1190066" cy="553998"/>
          </a:xfrm>
          <a:prstGeom prst="rect">
            <a:avLst/>
          </a:prstGeom>
          <a:noFill/>
        </p:spPr>
        <p:txBody>
          <a:bodyPr wrap="square">
            <a:spAutoFit/>
          </a:bodyPr>
          <a:lstStyle/>
          <a:p>
            <a:pPr algn="ctr"/>
            <a:r>
              <a:rPr lang="it-IT" sz="750" i="1" dirty="0"/>
              <a:t>Un valore pari o prossimo a 15 indica la massima capillarità del Sistema EPS su base provinciale</a:t>
            </a:r>
          </a:p>
        </p:txBody>
      </p:sp>
    </p:spTree>
    <p:extLst>
      <p:ext uri="{BB962C8B-B14F-4D97-AF65-F5344CB8AC3E}">
        <p14:creationId xmlns:p14="http://schemas.microsoft.com/office/powerpoint/2010/main" val="157459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asellaDiTesto 30">
            <a:extLst>
              <a:ext uri="{FF2B5EF4-FFF2-40B4-BE49-F238E27FC236}">
                <a16:creationId xmlns:a16="http://schemas.microsoft.com/office/drawing/2014/main" id="{85AD97EB-6C61-25D0-430B-2EF91628671B}"/>
              </a:ext>
            </a:extLst>
          </p:cNvPr>
          <p:cNvSpPr txBox="1"/>
          <p:nvPr/>
        </p:nvSpPr>
        <p:spPr>
          <a:xfrm>
            <a:off x="5184347" y="3199504"/>
            <a:ext cx="990207" cy="353943"/>
          </a:xfrm>
          <a:prstGeom prst="rect">
            <a:avLst/>
          </a:prstGeom>
          <a:noFill/>
        </p:spPr>
        <p:txBody>
          <a:bodyPr wrap="none" rtlCol="0">
            <a:spAutoFit/>
          </a:bodyPr>
          <a:lstStyle/>
          <a:p>
            <a:r>
              <a:rPr lang="it-IT" sz="1700" b="1" dirty="0"/>
              <a:t>FSN/DSA</a:t>
            </a:r>
          </a:p>
        </p:txBody>
      </p:sp>
      <p:sp>
        <p:nvSpPr>
          <p:cNvPr id="4" name="CasellaDiTesto 3">
            <a:extLst>
              <a:ext uri="{FF2B5EF4-FFF2-40B4-BE49-F238E27FC236}">
                <a16:creationId xmlns:a16="http://schemas.microsoft.com/office/drawing/2014/main" id="{D043491B-7CE6-0849-E58E-5DD836C04DE6}"/>
              </a:ext>
            </a:extLst>
          </p:cNvPr>
          <p:cNvSpPr txBox="1"/>
          <p:nvPr/>
        </p:nvSpPr>
        <p:spPr>
          <a:xfrm>
            <a:off x="5219705" y="3420530"/>
            <a:ext cx="918841" cy="200055"/>
          </a:xfrm>
          <a:prstGeom prst="rect">
            <a:avLst/>
          </a:prstGeom>
          <a:noFill/>
        </p:spPr>
        <p:txBody>
          <a:bodyPr wrap="none" rtlCol="0">
            <a:spAutoFit/>
          </a:bodyPr>
          <a:lstStyle/>
          <a:p>
            <a:r>
              <a:rPr lang="it-IT" sz="700" dirty="0"/>
              <a:t>DIRIGENTI FEDERALI</a:t>
            </a:r>
          </a:p>
        </p:txBody>
      </p:sp>
      <p:sp>
        <p:nvSpPr>
          <p:cNvPr id="5" name="CasellaDiTesto 4">
            <a:extLst>
              <a:ext uri="{FF2B5EF4-FFF2-40B4-BE49-F238E27FC236}">
                <a16:creationId xmlns:a16="http://schemas.microsoft.com/office/drawing/2014/main" id="{29AEEE21-0D38-1995-E67B-C5579A04C07E}"/>
              </a:ext>
            </a:extLst>
          </p:cNvPr>
          <p:cNvSpPr txBox="1"/>
          <p:nvPr/>
        </p:nvSpPr>
        <p:spPr>
          <a:xfrm>
            <a:off x="6235404" y="4092452"/>
            <a:ext cx="1024639" cy="246221"/>
          </a:xfrm>
          <a:prstGeom prst="rect">
            <a:avLst/>
          </a:prstGeom>
          <a:noFill/>
        </p:spPr>
        <p:txBody>
          <a:bodyPr wrap="none" rtlCol="0">
            <a:spAutoFit/>
          </a:bodyPr>
          <a:lstStyle/>
          <a:p>
            <a:r>
              <a:rPr lang="it-IT" sz="1000" i="1" dirty="0"/>
              <a:t>Dato Coni 2020</a:t>
            </a:r>
          </a:p>
        </p:txBody>
      </p:sp>
      <p:graphicFrame>
        <p:nvGraphicFramePr>
          <p:cNvPr id="28" name="Grafico 27">
            <a:extLst>
              <a:ext uri="{FF2B5EF4-FFF2-40B4-BE49-F238E27FC236}">
                <a16:creationId xmlns:a16="http://schemas.microsoft.com/office/drawing/2014/main" id="{8589A4BF-CF5E-CB5A-91D5-8C47140EE72C}"/>
              </a:ext>
            </a:extLst>
          </p:cNvPr>
          <p:cNvGraphicFramePr/>
          <p:nvPr/>
        </p:nvGraphicFramePr>
        <p:xfrm>
          <a:off x="4112103" y="2424748"/>
          <a:ext cx="3134047" cy="19089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ttangolo 32">
            <a:extLst>
              <a:ext uri="{FF2B5EF4-FFF2-40B4-BE49-F238E27FC236}">
                <a16:creationId xmlns:a16="http://schemas.microsoft.com/office/drawing/2014/main" id="{BC9213F6-F855-788D-3B88-3236EA5809B0}"/>
              </a:ext>
            </a:extLst>
          </p:cNvPr>
          <p:cNvSpPr/>
          <p:nvPr/>
        </p:nvSpPr>
        <p:spPr>
          <a:xfrm>
            <a:off x="4661610" y="2353131"/>
            <a:ext cx="2584539" cy="1990469"/>
          </a:xfrm>
          <a:prstGeom prst="rect">
            <a:avLst/>
          </a:prstGeom>
          <a:solidFill>
            <a:schemeClr val="bg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numero diapositiva 13"/>
          <p:cNvSpPr>
            <a:spLocks noGrp="1"/>
          </p:cNvSpPr>
          <p:nvPr>
            <p:ph type="sldNum" sz="quarter" idx="12"/>
          </p:nvPr>
        </p:nvSpPr>
        <p:spPr/>
        <p:txBody>
          <a:bodyPr/>
          <a:lstStyle/>
          <a:p>
            <a:fld id="{CEC07F19-866A-D549-94C6-C4D9AC2AB9CF}" type="slidenum">
              <a:rPr lang="it-IT" smtClean="0"/>
              <a:pPr/>
              <a:t>11</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fontScale="92500"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Più spazio alle donne nei vertici EPS</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Il 35% è donna (al 2017), contro una media del 13% per gli altri organismi sportivi</a:t>
            </a:r>
          </a:p>
        </p:txBody>
      </p:sp>
      <p:sp>
        <p:nvSpPr>
          <p:cNvPr id="24" name="CasellaDiTesto 23">
            <a:extLst>
              <a:ext uri="{FF2B5EF4-FFF2-40B4-BE49-F238E27FC236}">
                <a16:creationId xmlns:a16="http://schemas.microsoft.com/office/drawing/2014/main" id="{0A68AA0E-7C9D-BD9A-C9DC-B040BB57A2F7}"/>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US ACLI. Dati riferiti al 2021. </a:t>
            </a:r>
          </a:p>
        </p:txBody>
      </p:sp>
      <p:sp>
        <p:nvSpPr>
          <p:cNvPr id="27" name="CasellaDiTesto 26">
            <a:extLst>
              <a:ext uri="{FF2B5EF4-FFF2-40B4-BE49-F238E27FC236}">
                <a16:creationId xmlns:a16="http://schemas.microsoft.com/office/drawing/2014/main" id="{02F1E56D-F2D4-96F4-3BC2-C874EE6C00BD}"/>
              </a:ext>
            </a:extLst>
          </p:cNvPr>
          <p:cNvSpPr txBox="1"/>
          <p:nvPr/>
        </p:nvSpPr>
        <p:spPr>
          <a:xfrm>
            <a:off x="-2" y="1814221"/>
            <a:ext cx="9144002" cy="369332"/>
          </a:xfrm>
          <a:prstGeom prst="rect">
            <a:avLst/>
          </a:prstGeom>
          <a:noFill/>
        </p:spPr>
        <p:txBody>
          <a:bodyPr wrap="square" rtlCol="0">
            <a:spAutoFit/>
          </a:bodyPr>
          <a:lstStyle/>
          <a:p>
            <a:pPr algn="ctr"/>
            <a:r>
              <a:rPr lang="it-IT" sz="1100" dirty="0"/>
              <a:t>Proiettando il dato sul totale dei 15 EPS </a:t>
            </a:r>
            <a:r>
              <a:rPr lang="it-IT" sz="1100" b="1" dirty="0"/>
              <a:t>si stimano circa  </a:t>
            </a:r>
            <a:r>
              <a:rPr lang="it-IT" sz="1800" b="1" dirty="0"/>
              <a:t>11.600 </a:t>
            </a:r>
            <a:r>
              <a:rPr lang="it-IT" sz="1100" b="1" dirty="0"/>
              <a:t>dirigenti attivi al 2021, tra Direzioni nazionali e comitati territoriali </a:t>
            </a:r>
          </a:p>
        </p:txBody>
      </p:sp>
      <p:sp>
        <p:nvSpPr>
          <p:cNvPr id="32" name="Freccia in giù 31">
            <a:extLst>
              <a:ext uri="{FF2B5EF4-FFF2-40B4-BE49-F238E27FC236}">
                <a16:creationId xmlns:a16="http://schemas.microsoft.com/office/drawing/2014/main" id="{4A483C15-BCEE-30C3-3E31-D1C26EA530C3}"/>
              </a:ext>
            </a:extLst>
          </p:cNvPr>
          <p:cNvSpPr/>
          <p:nvPr/>
        </p:nvSpPr>
        <p:spPr>
          <a:xfrm>
            <a:off x="3365120" y="2183553"/>
            <a:ext cx="558053" cy="270432"/>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6" name="Grafico 35">
            <a:extLst>
              <a:ext uri="{FF2B5EF4-FFF2-40B4-BE49-F238E27FC236}">
                <a16:creationId xmlns:a16="http://schemas.microsoft.com/office/drawing/2014/main" id="{4C509D14-8E7E-1A26-A807-5D21A423E4D7}"/>
              </a:ext>
            </a:extLst>
          </p:cNvPr>
          <p:cNvGraphicFramePr/>
          <p:nvPr/>
        </p:nvGraphicFramePr>
        <p:xfrm>
          <a:off x="2090572" y="2453986"/>
          <a:ext cx="3134047" cy="1908998"/>
        </p:xfrm>
        <a:graphic>
          <a:graphicData uri="http://schemas.openxmlformats.org/drawingml/2006/chart">
            <c:chart xmlns:c="http://schemas.openxmlformats.org/drawingml/2006/chart" xmlns:r="http://schemas.openxmlformats.org/officeDocument/2006/relationships" r:id="rId3"/>
          </a:graphicData>
        </a:graphic>
      </p:graphicFrame>
      <p:sp>
        <p:nvSpPr>
          <p:cNvPr id="38" name="CasellaDiTesto 37">
            <a:extLst>
              <a:ext uri="{FF2B5EF4-FFF2-40B4-BE49-F238E27FC236}">
                <a16:creationId xmlns:a16="http://schemas.microsoft.com/office/drawing/2014/main" id="{840FC3CE-91AD-7333-3338-9D254AC8A4A7}"/>
              </a:ext>
            </a:extLst>
          </p:cNvPr>
          <p:cNvSpPr txBox="1"/>
          <p:nvPr/>
        </p:nvSpPr>
        <p:spPr>
          <a:xfrm>
            <a:off x="3389909" y="3202275"/>
            <a:ext cx="508473" cy="353943"/>
          </a:xfrm>
          <a:prstGeom prst="rect">
            <a:avLst/>
          </a:prstGeom>
          <a:noFill/>
        </p:spPr>
        <p:txBody>
          <a:bodyPr wrap="none" rtlCol="0">
            <a:spAutoFit/>
          </a:bodyPr>
          <a:lstStyle/>
          <a:p>
            <a:r>
              <a:rPr lang="it-IT" sz="1700" b="1" dirty="0"/>
              <a:t>EPS</a:t>
            </a:r>
          </a:p>
        </p:txBody>
      </p:sp>
      <p:sp>
        <p:nvSpPr>
          <p:cNvPr id="39" name="CasellaDiTesto 38">
            <a:extLst>
              <a:ext uri="{FF2B5EF4-FFF2-40B4-BE49-F238E27FC236}">
                <a16:creationId xmlns:a16="http://schemas.microsoft.com/office/drawing/2014/main" id="{C4EECDA7-CA9E-526C-D660-68DF18BDF8F6}"/>
              </a:ext>
            </a:extLst>
          </p:cNvPr>
          <p:cNvSpPr txBox="1"/>
          <p:nvPr/>
        </p:nvSpPr>
        <p:spPr>
          <a:xfrm>
            <a:off x="2798724" y="2414614"/>
            <a:ext cx="550151" cy="261610"/>
          </a:xfrm>
          <a:prstGeom prst="rect">
            <a:avLst/>
          </a:prstGeom>
          <a:solidFill>
            <a:srgbClr val="D94149"/>
          </a:solidFill>
          <a:ln>
            <a:solidFill>
              <a:schemeClr val="bg1"/>
            </a:solidFill>
          </a:ln>
        </p:spPr>
        <p:txBody>
          <a:bodyPr wrap="none" rtlCol="0">
            <a:spAutoFit/>
          </a:bodyPr>
          <a:lstStyle/>
          <a:p>
            <a:r>
              <a:rPr lang="it-IT" sz="1100" dirty="0">
                <a:solidFill>
                  <a:schemeClr val="bg1"/>
                </a:solidFill>
              </a:rPr>
              <a:t>donne</a:t>
            </a:r>
          </a:p>
        </p:txBody>
      </p:sp>
      <p:sp>
        <p:nvSpPr>
          <p:cNvPr id="40" name="CasellaDiTesto 39">
            <a:extLst>
              <a:ext uri="{FF2B5EF4-FFF2-40B4-BE49-F238E27FC236}">
                <a16:creationId xmlns:a16="http://schemas.microsoft.com/office/drawing/2014/main" id="{D3620859-D9CF-1F3D-4594-F6FCCEC4F029}"/>
              </a:ext>
            </a:extLst>
          </p:cNvPr>
          <p:cNvSpPr txBox="1"/>
          <p:nvPr/>
        </p:nvSpPr>
        <p:spPr>
          <a:xfrm>
            <a:off x="3923173" y="2410545"/>
            <a:ext cx="582211" cy="261610"/>
          </a:xfrm>
          <a:prstGeom prst="rect">
            <a:avLst/>
          </a:prstGeom>
          <a:solidFill>
            <a:srgbClr val="499EBD"/>
          </a:solidFill>
          <a:ln>
            <a:solidFill>
              <a:schemeClr val="bg1"/>
            </a:solidFill>
          </a:ln>
        </p:spPr>
        <p:txBody>
          <a:bodyPr wrap="none" rtlCol="0">
            <a:spAutoFit/>
          </a:bodyPr>
          <a:lstStyle/>
          <a:p>
            <a:r>
              <a:rPr lang="it-IT" sz="1100" dirty="0">
                <a:solidFill>
                  <a:schemeClr val="bg1"/>
                </a:solidFill>
              </a:rPr>
              <a:t>uomini</a:t>
            </a:r>
          </a:p>
        </p:txBody>
      </p:sp>
      <p:sp>
        <p:nvSpPr>
          <p:cNvPr id="41" name="Freccia in giù 40">
            <a:extLst>
              <a:ext uri="{FF2B5EF4-FFF2-40B4-BE49-F238E27FC236}">
                <a16:creationId xmlns:a16="http://schemas.microsoft.com/office/drawing/2014/main" id="{A46D015D-7F29-C141-A36C-CF8E9039B5CD}"/>
              </a:ext>
            </a:extLst>
          </p:cNvPr>
          <p:cNvSpPr/>
          <p:nvPr/>
        </p:nvSpPr>
        <p:spPr>
          <a:xfrm rot="10800000">
            <a:off x="2179914" y="2299464"/>
            <a:ext cx="622007" cy="3882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a:extLst>
              <a:ext uri="{FF2B5EF4-FFF2-40B4-BE49-F238E27FC236}">
                <a16:creationId xmlns:a16="http://schemas.microsoft.com/office/drawing/2014/main" id="{AD7E8450-88EE-1D08-E56B-83DDADE4B28D}"/>
              </a:ext>
            </a:extLst>
          </p:cNvPr>
          <p:cNvSpPr txBox="1"/>
          <p:nvPr/>
        </p:nvSpPr>
        <p:spPr>
          <a:xfrm>
            <a:off x="2267989" y="2333669"/>
            <a:ext cx="444185" cy="353943"/>
          </a:xfrm>
          <a:prstGeom prst="rect">
            <a:avLst/>
          </a:prstGeom>
          <a:noFill/>
        </p:spPr>
        <p:txBody>
          <a:bodyPr wrap="square" rtlCol="0">
            <a:spAutoFit/>
          </a:bodyPr>
          <a:lstStyle/>
          <a:p>
            <a:r>
              <a:rPr lang="it-IT" sz="1700" b="1" dirty="0">
                <a:solidFill>
                  <a:schemeClr val="bg1"/>
                </a:solidFill>
              </a:rPr>
              <a:t>+4</a:t>
            </a:r>
          </a:p>
        </p:txBody>
      </p:sp>
      <p:sp>
        <p:nvSpPr>
          <p:cNvPr id="43" name="CasellaDiTesto 42">
            <a:extLst>
              <a:ext uri="{FF2B5EF4-FFF2-40B4-BE49-F238E27FC236}">
                <a16:creationId xmlns:a16="http://schemas.microsoft.com/office/drawing/2014/main" id="{45D929F6-7AAE-CD16-4343-8B83D81F1EDB}"/>
              </a:ext>
            </a:extLst>
          </p:cNvPr>
          <p:cNvSpPr txBox="1"/>
          <p:nvPr/>
        </p:nvSpPr>
        <p:spPr>
          <a:xfrm>
            <a:off x="696037" y="2685603"/>
            <a:ext cx="2038649" cy="646331"/>
          </a:xfrm>
          <a:prstGeom prst="rect">
            <a:avLst/>
          </a:prstGeom>
          <a:noFill/>
        </p:spPr>
        <p:txBody>
          <a:bodyPr wrap="square" rtlCol="0">
            <a:spAutoFit/>
          </a:bodyPr>
          <a:lstStyle/>
          <a:p>
            <a:pPr algn="r"/>
            <a:r>
              <a:rPr lang="it-IT" sz="1200" b="1" dirty="0"/>
              <a:t>punti percentuali rispetto al dato EPS 2017 (31%) riportato da </a:t>
            </a:r>
            <a:r>
              <a:rPr lang="it-IT" sz="1200" b="1" dirty="0" err="1"/>
              <a:t>UniParma-CeRS</a:t>
            </a:r>
            <a:endParaRPr lang="it-IT" sz="1200" b="1" dirty="0"/>
          </a:p>
        </p:txBody>
      </p:sp>
      <p:sp>
        <p:nvSpPr>
          <p:cNvPr id="49" name="CasellaDiTesto 48">
            <a:extLst>
              <a:ext uri="{FF2B5EF4-FFF2-40B4-BE49-F238E27FC236}">
                <a16:creationId xmlns:a16="http://schemas.microsoft.com/office/drawing/2014/main" id="{265FE6DA-E83E-D075-6118-AE45CE81E046}"/>
              </a:ext>
            </a:extLst>
          </p:cNvPr>
          <p:cNvSpPr txBox="1"/>
          <p:nvPr/>
        </p:nvSpPr>
        <p:spPr>
          <a:xfrm>
            <a:off x="2640827" y="923731"/>
            <a:ext cx="3785345" cy="723275"/>
          </a:xfrm>
          <a:prstGeom prst="rect">
            <a:avLst/>
          </a:prstGeom>
          <a:noFill/>
        </p:spPr>
        <p:txBody>
          <a:bodyPr wrap="square" rtlCol="0">
            <a:spAutoFit/>
          </a:bodyPr>
          <a:lstStyle/>
          <a:p>
            <a:pPr algn="ctr"/>
            <a:r>
              <a:rPr lang="it-IT" sz="3000" b="1" dirty="0">
                <a:solidFill>
                  <a:srgbClr val="2668B2"/>
                </a:solidFill>
              </a:rPr>
              <a:t>5.504</a:t>
            </a:r>
          </a:p>
          <a:p>
            <a:pPr algn="ctr"/>
            <a:r>
              <a:rPr lang="it-IT" sz="1100" dirty="0"/>
              <a:t>tra Direzioni nazionali e Comitati territoriali*</a:t>
            </a:r>
            <a:endParaRPr lang="it-IT" sz="1200" dirty="0"/>
          </a:p>
        </p:txBody>
      </p:sp>
      <p:sp>
        <p:nvSpPr>
          <p:cNvPr id="25" name="Rettangolo 24">
            <a:extLst>
              <a:ext uri="{FF2B5EF4-FFF2-40B4-BE49-F238E27FC236}">
                <a16:creationId xmlns:a16="http://schemas.microsoft.com/office/drawing/2014/main" id="{113BA91A-2493-8CA9-8402-3FAE1C7E40CE}"/>
              </a:ext>
            </a:extLst>
          </p:cNvPr>
          <p:cNvSpPr/>
          <p:nvPr/>
        </p:nvSpPr>
        <p:spPr>
          <a:xfrm>
            <a:off x="3099548" y="886338"/>
            <a:ext cx="2844052" cy="869281"/>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FFF9161F-FDA9-3584-520F-C40D8F498C54}"/>
              </a:ext>
            </a:extLst>
          </p:cNvPr>
          <p:cNvSpPr txBox="1"/>
          <p:nvPr/>
        </p:nvSpPr>
        <p:spPr>
          <a:xfrm>
            <a:off x="3469258" y="2184850"/>
            <a:ext cx="349776" cy="184666"/>
          </a:xfrm>
          <a:prstGeom prst="rect">
            <a:avLst/>
          </a:prstGeom>
          <a:noFill/>
        </p:spPr>
        <p:txBody>
          <a:bodyPr wrap="none" rtlCol="0">
            <a:spAutoFit/>
          </a:bodyPr>
          <a:lstStyle/>
          <a:p>
            <a:r>
              <a:rPr lang="it-IT" sz="600" i="1" dirty="0"/>
              <a:t>di cui</a:t>
            </a:r>
          </a:p>
        </p:txBody>
      </p:sp>
    </p:spTree>
    <p:extLst>
      <p:ext uri="{BB962C8B-B14F-4D97-AF65-F5344CB8AC3E}">
        <p14:creationId xmlns:p14="http://schemas.microsoft.com/office/powerpoint/2010/main" val="170847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12</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2800" b="1" dirty="0">
                <a:solidFill>
                  <a:srgbClr val="465E82"/>
                </a:solidFill>
                <a:latin typeface="+mn-lt"/>
              </a:rPr>
              <a:t>Collaborazioni in crescita nell’ultimo anno</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In media 4 collaboratori per distaccamento territoriale. Più donne che uomini a tempo indeterminato</a:t>
            </a:r>
          </a:p>
        </p:txBody>
      </p:sp>
      <p:sp>
        <p:nvSpPr>
          <p:cNvPr id="24" name="CasellaDiTesto 23">
            <a:extLst>
              <a:ext uri="{FF2B5EF4-FFF2-40B4-BE49-F238E27FC236}">
                <a16:creationId xmlns:a16="http://schemas.microsoft.com/office/drawing/2014/main" id="{0A68AA0E-7C9D-BD9A-C9DC-B040BB57A2F7}"/>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Dati riferiti al 2021. </a:t>
            </a:r>
          </a:p>
        </p:txBody>
      </p:sp>
      <p:sp>
        <p:nvSpPr>
          <p:cNvPr id="30" name="CasellaDiTesto 29">
            <a:extLst>
              <a:ext uri="{FF2B5EF4-FFF2-40B4-BE49-F238E27FC236}">
                <a16:creationId xmlns:a16="http://schemas.microsoft.com/office/drawing/2014/main" id="{DE05902B-358A-9B53-5A83-748DAF3245C7}"/>
              </a:ext>
            </a:extLst>
          </p:cNvPr>
          <p:cNvSpPr txBox="1"/>
          <p:nvPr/>
        </p:nvSpPr>
        <p:spPr>
          <a:xfrm>
            <a:off x="852373" y="1038712"/>
            <a:ext cx="3785345" cy="1092607"/>
          </a:xfrm>
          <a:prstGeom prst="rect">
            <a:avLst/>
          </a:prstGeom>
          <a:noFill/>
        </p:spPr>
        <p:txBody>
          <a:bodyPr wrap="square" rtlCol="0">
            <a:spAutoFit/>
          </a:bodyPr>
          <a:lstStyle/>
          <a:p>
            <a:r>
              <a:rPr lang="it-IT" sz="3000" b="1" dirty="0">
                <a:solidFill>
                  <a:srgbClr val="2668B2"/>
                </a:solidFill>
              </a:rPr>
              <a:t>6.609</a:t>
            </a:r>
          </a:p>
          <a:p>
            <a:r>
              <a:rPr lang="it-IT" sz="1100" dirty="0"/>
              <a:t>tra Direzioni nazionali e Comitati territoriali*</a:t>
            </a:r>
          </a:p>
          <a:p>
            <a:r>
              <a:rPr lang="it-IT" sz="1200" b="1" u="sng" dirty="0">
                <a:solidFill>
                  <a:srgbClr val="2668B2"/>
                </a:solidFill>
              </a:rPr>
              <a:t>IN MEDIA 10 COLLABORATORI PER SEDE/SEZIONE</a:t>
            </a:r>
          </a:p>
          <a:p>
            <a:endParaRPr lang="it-IT" sz="1200" dirty="0"/>
          </a:p>
        </p:txBody>
      </p:sp>
      <p:sp>
        <p:nvSpPr>
          <p:cNvPr id="34" name="Rettangolo 33">
            <a:extLst>
              <a:ext uri="{FF2B5EF4-FFF2-40B4-BE49-F238E27FC236}">
                <a16:creationId xmlns:a16="http://schemas.microsoft.com/office/drawing/2014/main" id="{F900FBBB-E42D-502C-42DE-53398234D974}"/>
              </a:ext>
            </a:extLst>
          </p:cNvPr>
          <p:cNvSpPr/>
          <p:nvPr/>
        </p:nvSpPr>
        <p:spPr>
          <a:xfrm>
            <a:off x="806822" y="1100709"/>
            <a:ext cx="3798587" cy="869281"/>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9D8BFF81-A081-82C2-F965-2CA4D53B3595}"/>
              </a:ext>
            </a:extLst>
          </p:cNvPr>
          <p:cNvSpPr/>
          <p:nvPr/>
        </p:nvSpPr>
        <p:spPr>
          <a:xfrm>
            <a:off x="818752" y="2027133"/>
            <a:ext cx="3785345" cy="1724593"/>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A6017964-CEF4-96F6-4B51-0B18AFDAAE6A}"/>
              </a:ext>
            </a:extLst>
          </p:cNvPr>
          <p:cNvSpPr txBox="1"/>
          <p:nvPr/>
        </p:nvSpPr>
        <p:spPr>
          <a:xfrm>
            <a:off x="852373" y="3786448"/>
            <a:ext cx="3753036" cy="492443"/>
          </a:xfrm>
          <a:prstGeom prst="rect">
            <a:avLst/>
          </a:prstGeom>
          <a:noFill/>
        </p:spPr>
        <p:txBody>
          <a:bodyPr wrap="square" rtlCol="0">
            <a:spAutoFit/>
          </a:bodyPr>
          <a:lstStyle/>
          <a:p>
            <a:r>
              <a:rPr lang="it-IT" sz="1100" dirty="0"/>
              <a:t>Proiettando il dato sul totale dei 15 EPS</a:t>
            </a:r>
          </a:p>
          <a:p>
            <a:r>
              <a:rPr lang="it-IT" sz="1100" b="1" dirty="0"/>
              <a:t>si stimano circa  </a:t>
            </a:r>
            <a:r>
              <a:rPr lang="it-IT" sz="1500" b="1" dirty="0"/>
              <a:t>16.500</a:t>
            </a:r>
            <a:r>
              <a:rPr lang="it-IT" sz="1100" b="1" dirty="0"/>
              <a:t> collaboratori in tutta Italia al 2021</a:t>
            </a:r>
          </a:p>
        </p:txBody>
      </p:sp>
      <p:graphicFrame>
        <p:nvGraphicFramePr>
          <p:cNvPr id="44" name="Grafico 43">
            <a:extLst>
              <a:ext uri="{FF2B5EF4-FFF2-40B4-BE49-F238E27FC236}">
                <a16:creationId xmlns:a16="http://schemas.microsoft.com/office/drawing/2014/main" id="{964C429B-66ED-6DBD-5DBD-C7133AF31869}"/>
              </a:ext>
            </a:extLst>
          </p:cNvPr>
          <p:cNvGraphicFramePr/>
          <p:nvPr>
            <p:extLst>
              <p:ext uri="{D42A27DB-BD31-4B8C-83A1-F6EECF244321}">
                <p14:modId xmlns:p14="http://schemas.microsoft.com/office/powerpoint/2010/main" val="4103082736"/>
              </p:ext>
            </p:extLst>
          </p:nvPr>
        </p:nvGraphicFramePr>
        <p:xfrm>
          <a:off x="879268" y="2117279"/>
          <a:ext cx="3645669" cy="1587380"/>
        </p:xfrm>
        <a:graphic>
          <a:graphicData uri="http://schemas.openxmlformats.org/drawingml/2006/chart">
            <c:chart xmlns:c="http://schemas.openxmlformats.org/drawingml/2006/chart" xmlns:r="http://schemas.openxmlformats.org/officeDocument/2006/relationships" r:id="rId2"/>
          </a:graphicData>
        </a:graphic>
      </p:graphicFrame>
      <p:sp>
        <p:nvSpPr>
          <p:cNvPr id="5" name="Triangolo isoscele 4">
            <a:extLst>
              <a:ext uri="{FF2B5EF4-FFF2-40B4-BE49-F238E27FC236}">
                <a16:creationId xmlns:a16="http://schemas.microsoft.com/office/drawing/2014/main" id="{690275DE-914A-E846-12B8-9462CB6136ED}"/>
              </a:ext>
            </a:extLst>
          </p:cNvPr>
          <p:cNvSpPr/>
          <p:nvPr/>
        </p:nvSpPr>
        <p:spPr>
          <a:xfrm>
            <a:off x="3980330" y="2783531"/>
            <a:ext cx="147918" cy="13447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958C7DB7-FB99-C0C4-AB99-7A1F7BC9F5E5}"/>
              </a:ext>
            </a:extLst>
          </p:cNvPr>
          <p:cNvSpPr txBox="1"/>
          <p:nvPr/>
        </p:nvSpPr>
        <p:spPr>
          <a:xfrm>
            <a:off x="2393571" y="2902906"/>
            <a:ext cx="1855695" cy="261610"/>
          </a:xfrm>
          <a:prstGeom prst="rect">
            <a:avLst/>
          </a:prstGeom>
          <a:noFill/>
        </p:spPr>
        <p:txBody>
          <a:bodyPr wrap="square" rtlCol="0">
            <a:spAutoFit/>
          </a:bodyPr>
          <a:lstStyle/>
          <a:p>
            <a:pPr algn="r"/>
            <a:r>
              <a:rPr lang="it-IT" sz="1100" b="1" dirty="0">
                <a:solidFill>
                  <a:srgbClr val="008452"/>
                </a:solidFill>
              </a:rPr>
              <a:t>+15% </a:t>
            </a:r>
            <a:r>
              <a:rPr lang="it-IT" sz="1100" b="1" dirty="0"/>
              <a:t>rispetto al 2020</a:t>
            </a:r>
          </a:p>
        </p:txBody>
      </p:sp>
      <p:sp>
        <p:nvSpPr>
          <p:cNvPr id="45" name="Freccia in giù 44">
            <a:extLst>
              <a:ext uri="{FF2B5EF4-FFF2-40B4-BE49-F238E27FC236}">
                <a16:creationId xmlns:a16="http://schemas.microsoft.com/office/drawing/2014/main" id="{3AD77AB8-1D66-5253-9C80-CAEEB650825C}"/>
              </a:ext>
            </a:extLst>
          </p:cNvPr>
          <p:cNvSpPr/>
          <p:nvPr/>
        </p:nvSpPr>
        <p:spPr>
          <a:xfrm rot="16200000">
            <a:off x="4404243" y="1436380"/>
            <a:ext cx="558053" cy="270432"/>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CasellaDiTesto 45">
            <a:extLst>
              <a:ext uri="{FF2B5EF4-FFF2-40B4-BE49-F238E27FC236}">
                <a16:creationId xmlns:a16="http://schemas.microsoft.com/office/drawing/2014/main" id="{AAADF0AF-3159-229F-7318-36343472641D}"/>
              </a:ext>
            </a:extLst>
          </p:cNvPr>
          <p:cNvSpPr txBox="1"/>
          <p:nvPr/>
        </p:nvSpPr>
        <p:spPr>
          <a:xfrm>
            <a:off x="4501657" y="1463188"/>
            <a:ext cx="349776" cy="184666"/>
          </a:xfrm>
          <a:prstGeom prst="rect">
            <a:avLst/>
          </a:prstGeom>
          <a:noFill/>
        </p:spPr>
        <p:txBody>
          <a:bodyPr wrap="none" rtlCol="0">
            <a:spAutoFit/>
          </a:bodyPr>
          <a:lstStyle/>
          <a:p>
            <a:r>
              <a:rPr lang="it-IT" sz="600" i="1" dirty="0"/>
              <a:t>di cui</a:t>
            </a:r>
          </a:p>
        </p:txBody>
      </p:sp>
      <p:sp>
        <p:nvSpPr>
          <p:cNvPr id="48" name="Rettangolo 47">
            <a:extLst>
              <a:ext uri="{FF2B5EF4-FFF2-40B4-BE49-F238E27FC236}">
                <a16:creationId xmlns:a16="http://schemas.microsoft.com/office/drawing/2014/main" id="{F54D17C1-BF3C-3281-CD6B-2344C6137488}"/>
              </a:ext>
            </a:extLst>
          </p:cNvPr>
          <p:cNvSpPr/>
          <p:nvPr/>
        </p:nvSpPr>
        <p:spPr>
          <a:xfrm>
            <a:off x="4926757" y="1112606"/>
            <a:ext cx="1508115" cy="2649083"/>
          </a:xfrm>
          <a:prstGeom prst="rect">
            <a:avLst/>
          </a:prstGeom>
          <a:noFill/>
          <a:ln w="952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a:extLst>
              <a:ext uri="{FF2B5EF4-FFF2-40B4-BE49-F238E27FC236}">
                <a16:creationId xmlns:a16="http://schemas.microsoft.com/office/drawing/2014/main" id="{60379F10-50CE-9782-66DA-A7DB7483B5A2}"/>
              </a:ext>
            </a:extLst>
          </p:cNvPr>
          <p:cNvSpPr txBox="1"/>
          <p:nvPr/>
        </p:nvSpPr>
        <p:spPr>
          <a:xfrm>
            <a:off x="4958513" y="1076048"/>
            <a:ext cx="1462911" cy="569387"/>
          </a:xfrm>
          <a:prstGeom prst="rect">
            <a:avLst/>
          </a:prstGeom>
          <a:noFill/>
        </p:spPr>
        <p:txBody>
          <a:bodyPr wrap="square">
            <a:spAutoFit/>
          </a:bodyPr>
          <a:lstStyle/>
          <a:p>
            <a:pPr algn="ctr"/>
            <a:r>
              <a:rPr lang="it-IT" sz="1900" b="1" i="0" u="none" strike="noStrike" dirty="0">
                <a:solidFill>
                  <a:srgbClr val="000000"/>
                </a:solidFill>
                <a:effectLst/>
                <a:latin typeface="Calibri" panose="020F0502020204030204" pitchFamily="34" charset="0"/>
              </a:rPr>
              <a:t>311 </a:t>
            </a:r>
            <a:r>
              <a:rPr lang="it-IT" sz="1200" b="1" i="0" u="none" strike="noStrike" dirty="0">
                <a:solidFill>
                  <a:srgbClr val="000000"/>
                </a:solidFill>
                <a:effectLst/>
                <a:latin typeface="Calibri" panose="020F0502020204030204" pitchFamily="34" charset="0"/>
              </a:rPr>
              <a:t>TEMPO</a:t>
            </a:r>
          </a:p>
          <a:p>
            <a:pPr algn="ctr"/>
            <a:r>
              <a:rPr lang="it-IT" sz="1200" b="1" i="0" u="none" strike="noStrike" dirty="0">
                <a:solidFill>
                  <a:srgbClr val="000000"/>
                </a:solidFill>
                <a:effectLst/>
                <a:latin typeface="Calibri" panose="020F0502020204030204" pitchFamily="34" charset="0"/>
              </a:rPr>
              <a:t>INDETERMINATO</a:t>
            </a:r>
            <a:endParaRPr lang="it-IT" sz="1200" dirty="0"/>
          </a:p>
        </p:txBody>
      </p:sp>
      <p:sp>
        <p:nvSpPr>
          <p:cNvPr id="52" name="Rettangolo 51">
            <a:extLst>
              <a:ext uri="{FF2B5EF4-FFF2-40B4-BE49-F238E27FC236}">
                <a16:creationId xmlns:a16="http://schemas.microsoft.com/office/drawing/2014/main" id="{D86A0086-5B55-320D-CFEE-DDA1E6BAEBC6}"/>
              </a:ext>
            </a:extLst>
          </p:cNvPr>
          <p:cNvSpPr/>
          <p:nvPr/>
        </p:nvSpPr>
        <p:spPr>
          <a:xfrm>
            <a:off x="6694399" y="1113757"/>
            <a:ext cx="1508115" cy="2646286"/>
          </a:xfrm>
          <a:prstGeom prst="rect">
            <a:avLst/>
          </a:prstGeom>
          <a:noFill/>
          <a:ln w="952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a:extLst>
              <a:ext uri="{FF2B5EF4-FFF2-40B4-BE49-F238E27FC236}">
                <a16:creationId xmlns:a16="http://schemas.microsoft.com/office/drawing/2014/main" id="{C9F7908E-84D6-F5D9-48CA-48B0027F2363}"/>
              </a:ext>
            </a:extLst>
          </p:cNvPr>
          <p:cNvSpPr txBox="1"/>
          <p:nvPr/>
        </p:nvSpPr>
        <p:spPr>
          <a:xfrm>
            <a:off x="6730184" y="1074401"/>
            <a:ext cx="1462911" cy="569387"/>
          </a:xfrm>
          <a:prstGeom prst="rect">
            <a:avLst/>
          </a:prstGeom>
          <a:noFill/>
        </p:spPr>
        <p:txBody>
          <a:bodyPr wrap="square">
            <a:spAutoFit/>
          </a:bodyPr>
          <a:lstStyle/>
          <a:p>
            <a:pPr algn="ctr"/>
            <a:r>
              <a:rPr lang="it-IT" sz="1900" b="1" i="0" u="none" strike="noStrike" dirty="0">
                <a:solidFill>
                  <a:srgbClr val="000000"/>
                </a:solidFill>
                <a:effectLst/>
                <a:latin typeface="Calibri" panose="020F0502020204030204" pitchFamily="34" charset="0"/>
              </a:rPr>
              <a:t>6.298 </a:t>
            </a:r>
            <a:r>
              <a:rPr lang="it-IT" sz="1200" b="1" i="0" u="none" strike="noStrike" dirty="0">
                <a:solidFill>
                  <a:srgbClr val="000000"/>
                </a:solidFill>
                <a:effectLst/>
                <a:latin typeface="Calibri" panose="020F0502020204030204" pitchFamily="34" charset="0"/>
              </a:rPr>
              <a:t>ALTRO INQUADRAMENTO</a:t>
            </a:r>
            <a:endParaRPr lang="it-IT" sz="1200" dirty="0"/>
          </a:p>
        </p:txBody>
      </p:sp>
      <p:graphicFrame>
        <p:nvGraphicFramePr>
          <p:cNvPr id="11" name="Grafico 10">
            <a:extLst>
              <a:ext uri="{FF2B5EF4-FFF2-40B4-BE49-F238E27FC236}">
                <a16:creationId xmlns:a16="http://schemas.microsoft.com/office/drawing/2014/main" id="{DBABB7BD-5CE3-3D41-FF9E-DDC26D68822D}"/>
              </a:ext>
            </a:extLst>
          </p:cNvPr>
          <p:cNvGraphicFramePr/>
          <p:nvPr>
            <p:extLst>
              <p:ext uri="{D42A27DB-BD31-4B8C-83A1-F6EECF244321}">
                <p14:modId xmlns:p14="http://schemas.microsoft.com/office/powerpoint/2010/main" val="2566544330"/>
              </p:ext>
            </p:extLst>
          </p:nvPr>
        </p:nvGraphicFramePr>
        <p:xfrm>
          <a:off x="4998857" y="1197372"/>
          <a:ext cx="1383220" cy="2520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Grafico 54">
            <a:extLst>
              <a:ext uri="{FF2B5EF4-FFF2-40B4-BE49-F238E27FC236}">
                <a16:creationId xmlns:a16="http://schemas.microsoft.com/office/drawing/2014/main" id="{56E91285-2054-0670-6044-3BEF8C8F9924}"/>
              </a:ext>
            </a:extLst>
          </p:cNvPr>
          <p:cNvGraphicFramePr/>
          <p:nvPr>
            <p:extLst>
              <p:ext uri="{D42A27DB-BD31-4B8C-83A1-F6EECF244321}">
                <p14:modId xmlns:p14="http://schemas.microsoft.com/office/powerpoint/2010/main" val="2774032063"/>
              </p:ext>
            </p:extLst>
          </p:nvPr>
        </p:nvGraphicFramePr>
        <p:xfrm>
          <a:off x="6762633" y="1197372"/>
          <a:ext cx="1383220" cy="2524217"/>
        </p:xfrm>
        <a:graphic>
          <a:graphicData uri="http://schemas.openxmlformats.org/drawingml/2006/chart">
            <c:chart xmlns:c="http://schemas.openxmlformats.org/drawingml/2006/chart" xmlns:r="http://schemas.openxmlformats.org/officeDocument/2006/relationships" r:id="rId4"/>
          </a:graphicData>
        </a:graphic>
      </p:graphicFrame>
      <p:sp>
        <p:nvSpPr>
          <p:cNvPr id="17" name="Ovale 16">
            <a:extLst>
              <a:ext uri="{FF2B5EF4-FFF2-40B4-BE49-F238E27FC236}">
                <a16:creationId xmlns:a16="http://schemas.microsoft.com/office/drawing/2014/main" id="{D5FF9E81-53C7-E435-531E-D1B2FADCBBAE}"/>
              </a:ext>
            </a:extLst>
          </p:cNvPr>
          <p:cNvSpPr/>
          <p:nvPr/>
        </p:nvSpPr>
        <p:spPr>
          <a:xfrm>
            <a:off x="5788958" y="2151490"/>
            <a:ext cx="369794" cy="3093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CasellaDiTesto 55">
            <a:extLst>
              <a:ext uri="{FF2B5EF4-FFF2-40B4-BE49-F238E27FC236}">
                <a16:creationId xmlns:a16="http://schemas.microsoft.com/office/drawing/2014/main" id="{EC2350A3-4D42-51C4-4467-22449E02CAD7}"/>
              </a:ext>
            </a:extLst>
          </p:cNvPr>
          <p:cNvSpPr txBox="1"/>
          <p:nvPr/>
        </p:nvSpPr>
        <p:spPr>
          <a:xfrm>
            <a:off x="4899562" y="3807002"/>
            <a:ext cx="3327152" cy="400110"/>
          </a:xfrm>
          <a:prstGeom prst="rect">
            <a:avLst/>
          </a:prstGeom>
          <a:noFill/>
        </p:spPr>
        <p:txBody>
          <a:bodyPr wrap="square" rtlCol="0">
            <a:spAutoFit/>
          </a:bodyPr>
          <a:lstStyle/>
          <a:p>
            <a:pPr algn="ctr"/>
            <a:r>
              <a:rPr lang="it-IT" sz="1000" b="1" dirty="0"/>
              <a:t>Sul totale dei collaboratori degli EPS al 2021,</a:t>
            </a:r>
          </a:p>
          <a:p>
            <a:pPr algn="ctr"/>
            <a:r>
              <a:rPr lang="it-IT" sz="1000" b="1" dirty="0"/>
              <a:t>il </a:t>
            </a:r>
            <a:r>
              <a:rPr lang="it-IT" sz="1000" b="1" dirty="0">
                <a:solidFill>
                  <a:srgbClr val="D94149"/>
                </a:solidFill>
              </a:rPr>
              <a:t>29% è Donna.</a:t>
            </a:r>
          </a:p>
        </p:txBody>
      </p:sp>
    </p:spTree>
    <p:extLst>
      <p:ext uri="{BB962C8B-B14F-4D97-AF65-F5344CB8AC3E}">
        <p14:creationId xmlns:p14="http://schemas.microsoft.com/office/powerpoint/2010/main" val="266646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A6BD23BF-BC75-9A4F-E1E1-EBEF7569F32E}"/>
              </a:ext>
            </a:extLst>
          </p:cNvPr>
          <p:cNvSpPr/>
          <p:nvPr/>
        </p:nvSpPr>
        <p:spPr>
          <a:xfrm>
            <a:off x="6212541" y="1269628"/>
            <a:ext cx="1499412" cy="615162"/>
          </a:xfrm>
          <a:prstGeom prst="rect">
            <a:avLst/>
          </a:prstGeom>
          <a:solidFill>
            <a:schemeClr val="bg1">
              <a:lumMod val="95000"/>
            </a:schemeClr>
          </a:solid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8" name="Grafico 77">
            <a:extLst>
              <a:ext uri="{FF2B5EF4-FFF2-40B4-BE49-F238E27FC236}">
                <a16:creationId xmlns:a16="http://schemas.microsoft.com/office/drawing/2014/main" id="{18F43C7E-CF68-0A03-2E59-D75D0B1301FB}"/>
              </a:ext>
            </a:extLst>
          </p:cNvPr>
          <p:cNvGraphicFramePr/>
          <p:nvPr>
            <p:extLst>
              <p:ext uri="{D42A27DB-BD31-4B8C-83A1-F6EECF244321}">
                <p14:modId xmlns:p14="http://schemas.microsoft.com/office/powerpoint/2010/main" val="1237591573"/>
              </p:ext>
            </p:extLst>
          </p:nvPr>
        </p:nvGraphicFramePr>
        <p:xfrm>
          <a:off x="1253938" y="1452028"/>
          <a:ext cx="6636124" cy="1712694"/>
        </p:xfrm>
        <a:graphic>
          <a:graphicData uri="http://schemas.openxmlformats.org/drawingml/2006/chart">
            <c:chart xmlns:c="http://schemas.openxmlformats.org/drawingml/2006/chart" xmlns:r="http://schemas.openxmlformats.org/officeDocument/2006/relationships" r:id="rId2"/>
          </a:graphicData>
        </a:graphic>
      </p:graphicFrame>
      <p:sp>
        <p:nvSpPr>
          <p:cNvPr id="88" name="CasellaDiTesto 87">
            <a:extLst>
              <a:ext uri="{FF2B5EF4-FFF2-40B4-BE49-F238E27FC236}">
                <a16:creationId xmlns:a16="http://schemas.microsoft.com/office/drawing/2014/main" id="{5EC7EAB5-1FBB-7CFC-6414-5011689B2C07}"/>
              </a:ext>
            </a:extLst>
          </p:cNvPr>
          <p:cNvSpPr txBox="1"/>
          <p:nvPr/>
        </p:nvSpPr>
        <p:spPr>
          <a:xfrm>
            <a:off x="381722" y="3255584"/>
            <a:ext cx="4190279" cy="1092607"/>
          </a:xfrm>
          <a:prstGeom prst="rect">
            <a:avLst/>
          </a:prstGeom>
          <a:noFill/>
        </p:spPr>
        <p:txBody>
          <a:bodyPr wrap="square" rtlCol="0">
            <a:spAutoFit/>
          </a:bodyPr>
          <a:lstStyle/>
          <a:p>
            <a:pPr algn="ctr"/>
            <a:r>
              <a:rPr lang="it-IT" sz="1800" b="1" dirty="0">
                <a:solidFill>
                  <a:srgbClr val="2668B2"/>
                </a:solidFill>
              </a:rPr>
              <a:t>circa</a:t>
            </a:r>
            <a:r>
              <a:rPr lang="it-IT" sz="3000" b="1" dirty="0">
                <a:solidFill>
                  <a:srgbClr val="2668B2"/>
                </a:solidFill>
              </a:rPr>
              <a:t> </a:t>
            </a:r>
            <a:r>
              <a:rPr lang="it-IT" sz="2600" b="1" dirty="0">
                <a:solidFill>
                  <a:srgbClr val="2668B2"/>
                </a:solidFill>
              </a:rPr>
              <a:t>300mila </a:t>
            </a:r>
            <a:r>
              <a:rPr lang="it-IT" sz="1800" b="1" dirty="0">
                <a:solidFill>
                  <a:srgbClr val="2668B2"/>
                </a:solidFill>
              </a:rPr>
              <a:t>tesserati dirigenti </a:t>
            </a:r>
          </a:p>
          <a:p>
            <a:pPr algn="ctr"/>
            <a:r>
              <a:rPr lang="it-IT" sz="1100" dirty="0"/>
              <a:t>di associazioni e società sportive (ASD/SSD)*</a:t>
            </a:r>
          </a:p>
          <a:p>
            <a:pPr algn="ctr"/>
            <a:r>
              <a:rPr lang="it-IT" sz="1200" b="1" u="sng" dirty="0">
                <a:solidFill>
                  <a:srgbClr val="2668B2"/>
                </a:solidFill>
              </a:rPr>
              <a:t>IN MEDIA 3 DIRIGENTI PER SOCIETÀ AFFILIATA</a:t>
            </a:r>
          </a:p>
          <a:p>
            <a:pPr algn="ctr"/>
            <a:endParaRPr lang="it-IT" sz="1200" dirty="0"/>
          </a:p>
        </p:txBody>
      </p:sp>
      <p:sp>
        <p:nvSpPr>
          <p:cNvPr id="14" name="Segnaposto numero diapositiva 13"/>
          <p:cNvSpPr>
            <a:spLocks noGrp="1"/>
          </p:cNvSpPr>
          <p:nvPr>
            <p:ph type="sldNum" sz="quarter" idx="12"/>
          </p:nvPr>
        </p:nvSpPr>
        <p:spPr/>
        <p:txBody>
          <a:bodyPr/>
          <a:lstStyle/>
          <a:p>
            <a:fld id="{CEC07F19-866A-D549-94C6-C4D9AC2AB9CF}" type="slidenum">
              <a:rPr lang="it-IT" smtClean="0"/>
              <a:pPr/>
              <a:t>13</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fontScale="92500"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Organizzazioni sportive affiliate in calo dal 2019</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300mila tessere provengono dai dirigenti societari. Miglior bilanciamento di genere rispetto alle FSN/DSA</a:t>
            </a:r>
          </a:p>
        </p:txBody>
      </p:sp>
      <p:sp>
        <p:nvSpPr>
          <p:cNvPr id="77" name="Rettangolo 76">
            <a:extLst>
              <a:ext uri="{FF2B5EF4-FFF2-40B4-BE49-F238E27FC236}">
                <a16:creationId xmlns:a16="http://schemas.microsoft.com/office/drawing/2014/main" id="{658BA8E7-D116-B616-5DE1-7DB4160FE17F}"/>
              </a:ext>
            </a:extLst>
          </p:cNvPr>
          <p:cNvSpPr/>
          <p:nvPr/>
        </p:nvSpPr>
        <p:spPr>
          <a:xfrm>
            <a:off x="1253938" y="934905"/>
            <a:ext cx="6636124" cy="2155935"/>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CasellaDiTesto 78">
            <a:extLst>
              <a:ext uri="{FF2B5EF4-FFF2-40B4-BE49-F238E27FC236}">
                <a16:creationId xmlns:a16="http://schemas.microsoft.com/office/drawing/2014/main" id="{5AD2F15F-A8D8-7D01-55E8-22ED4DC6BD4B}"/>
              </a:ext>
            </a:extLst>
          </p:cNvPr>
          <p:cNvSpPr txBox="1"/>
          <p:nvPr/>
        </p:nvSpPr>
        <p:spPr>
          <a:xfrm>
            <a:off x="2295059" y="979300"/>
            <a:ext cx="4448639" cy="415498"/>
          </a:xfrm>
          <a:prstGeom prst="rect">
            <a:avLst/>
          </a:prstGeom>
          <a:noFill/>
        </p:spPr>
        <p:txBody>
          <a:bodyPr wrap="square" rtlCol="0">
            <a:spAutoFit/>
          </a:bodyPr>
          <a:lstStyle/>
          <a:p>
            <a:pPr algn="ctr"/>
            <a:r>
              <a:rPr lang="it-IT" sz="1050" b="1" dirty="0"/>
              <a:t>Andamento del totale di società/organizzazioni sportive affiliate (ASD/SSD) agli EPS (2017-2021) </a:t>
            </a:r>
            <a:r>
              <a:rPr lang="it-IT" sz="800" dirty="0"/>
              <a:t>Valori approssimati alle migliaia</a:t>
            </a:r>
          </a:p>
        </p:txBody>
      </p:sp>
      <p:sp>
        <p:nvSpPr>
          <p:cNvPr id="80" name="CasellaDiTesto 79">
            <a:extLst>
              <a:ext uri="{FF2B5EF4-FFF2-40B4-BE49-F238E27FC236}">
                <a16:creationId xmlns:a16="http://schemas.microsoft.com/office/drawing/2014/main" id="{63DC5035-2BFA-A4B3-7929-DA836F0A614B}"/>
              </a:ext>
            </a:extLst>
          </p:cNvPr>
          <p:cNvSpPr txBox="1"/>
          <p:nvPr/>
        </p:nvSpPr>
        <p:spPr>
          <a:xfrm>
            <a:off x="0" y="4437196"/>
            <a:ext cx="9144000"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dirty="0"/>
              <a:t>Ricostruzione SWG a partire dalle autodichiarazioni ad SWG da parte di AICS, ACSI, ASI, CSEN, CSI, UISP, US ACLI e dai dati pubblici di bilancio di ciascun EPS.</a:t>
            </a:r>
          </a:p>
        </p:txBody>
      </p:sp>
      <p:graphicFrame>
        <p:nvGraphicFramePr>
          <p:cNvPr id="83" name="Tabella 17">
            <a:extLst>
              <a:ext uri="{FF2B5EF4-FFF2-40B4-BE49-F238E27FC236}">
                <a16:creationId xmlns:a16="http://schemas.microsoft.com/office/drawing/2014/main" id="{47074B4E-DC05-64EA-B9E0-C1D07DB6E383}"/>
              </a:ext>
            </a:extLst>
          </p:cNvPr>
          <p:cNvGraphicFramePr>
            <a:graphicFrameLocks noGrp="1"/>
          </p:cNvGraphicFramePr>
          <p:nvPr>
            <p:extLst>
              <p:ext uri="{D42A27DB-BD31-4B8C-83A1-F6EECF244321}">
                <p14:modId xmlns:p14="http://schemas.microsoft.com/office/powerpoint/2010/main" val="1163506677"/>
              </p:ext>
            </p:extLst>
          </p:nvPr>
        </p:nvGraphicFramePr>
        <p:xfrm>
          <a:off x="1391771" y="2261011"/>
          <a:ext cx="6367184" cy="304800"/>
        </p:xfrm>
        <a:graphic>
          <a:graphicData uri="http://schemas.openxmlformats.org/drawingml/2006/table">
            <a:tbl>
              <a:tblPr firstRow="1" bandRow="1">
                <a:tableStyleId>{5C22544A-7EE6-4342-B048-85BDC9FD1C3A}</a:tableStyleId>
              </a:tblPr>
              <a:tblGrid>
                <a:gridCol w="1591796">
                  <a:extLst>
                    <a:ext uri="{9D8B030D-6E8A-4147-A177-3AD203B41FA5}">
                      <a16:colId xmlns:a16="http://schemas.microsoft.com/office/drawing/2014/main" val="13035757"/>
                    </a:ext>
                  </a:extLst>
                </a:gridCol>
                <a:gridCol w="1591796">
                  <a:extLst>
                    <a:ext uri="{9D8B030D-6E8A-4147-A177-3AD203B41FA5}">
                      <a16:colId xmlns:a16="http://schemas.microsoft.com/office/drawing/2014/main" val="4151106390"/>
                    </a:ext>
                  </a:extLst>
                </a:gridCol>
                <a:gridCol w="1591796">
                  <a:extLst>
                    <a:ext uri="{9D8B030D-6E8A-4147-A177-3AD203B41FA5}">
                      <a16:colId xmlns:a16="http://schemas.microsoft.com/office/drawing/2014/main" val="2347538099"/>
                    </a:ext>
                  </a:extLst>
                </a:gridCol>
                <a:gridCol w="1591796">
                  <a:extLst>
                    <a:ext uri="{9D8B030D-6E8A-4147-A177-3AD203B41FA5}">
                      <a16:colId xmlns:a16="http://schemas.microsoft.com/office/drawing/2014/main" val="3210311299"/>
                    </a:ext>
                  </a:extLst>
                </a:gridCol>
              </a:tblGrid>
              <a:tr h="185420">
                <a:tc>
                  <a:txBody>
                    <a:bodyPr/>
                    <a:lstStyle/>
                    <a:p>
                      <a:pPr algn="ctr"/>
                      <a:r>
                        <a:rPr lang="it-IT" sz="1400" i="1" dirty="0">
                          <a:solidFill>
                            <a:schemeClr val="tx1"/>
                          </a:solidFill>
                        </a:rPr>
                        <a:t>79%</a:t>
                      </a:r>
                    </a:p>
                  </a:txBody>
                  <a:tcPr anchor="ctr">
                    <a:solidFill>
                      <a:schemeClr val="bg1">
                        <a:lumMod val="95000"/>
                      </a:schemeClr>
                    </a:solidFill>
                  </a:tcPr>
                </a:tc>
                <a:tc>
                  <a:txBody>
                    <a:bodyPr/>
                    <a:lstStyle/>
                    <a:p>
                      <a:pPr algn="ctr"/>
                      <a:r>
                        <a:rPr lang="it-IT" sz="1400" i="1" dirty="0">
                          <a:solidFill>
                            <a:schemeClr val="tx1"/>
                          </a:solidFill>
                        </a:rPr>
                        <a:t>78%</a:t>
                      </a:r>
                    </a:p>
                  </a:txBody>
                  <a:tcPr anchor="ctr">
                    <a:solidFill>
                      <a:schemeClr val="bg1">
                        <a:lumMod val="95000"/>
                      </a:schemeClr>
                    </a:solidFill>
                  </a:tcPr>
                </a:tc>
                <a:tc>
                  <a:txBody>
                    <a:bodyPr/>
                    <a:lstStyle/>
                    <a:p>
                      <a:pPr algn="ctr"/>
                      <a:r>
                        <a:rPr lang="it-IT" sz="1400" i="1" dirty="0">
                          <a:solidFill>
                            <a:schemeClr val="tx1"/>
                          </a:solidFill>
                        </a:rPr>
                        <a:t>80%</a:t>
                      </a:r>
                    </a:p>
                  </a:txBody>
                  <a:tcPr anchor="ctr">
                    <a:solidFill>
                      <a:schemeClr val="bg1">
                        <a:lumMod val="95000"/>
                      </a:schemeClr>
                    </a:solidFill>
                  </a:tcPr>
                </a:tc>
                <a:tc>
                  <a:txBody>
                    <a:bodyPr/>
                    <a:lstStyle/>
                    <a:p>
                      <a:pPr algn="ctr"/>
                      <a:r>
                        <a:rPr lang="it-IT" sz="1400" i="1" dirty="0">
                          <a:solidFill>
                            <a:schemeClr val="tx1"/>
                          </a:solidFill>
                        </a:rPr>
                        <a:t>82%</a:t>
                      </a:r>
                    </a:p>
                  </a:txBody>
                  <a:tcPr anchor="ctr">
                    <a:solidFill>
                      <a:schemeClr val="bg1">
                        <a:lumMod val="95000"/>
                      </a:schemeClr>
                    </a:solidFill>
                  </a:tcPr>
                </a:tc>
                <a:extLst>
                  <a:ext uri="{0D108BD9-81ED-4DB2-BD59-A6C34878D82A}">
                    <a16:rowId xmlns:a16="http://schemas.microsoft.com/office/drawing/2014/main" val="2169107885"/>
                  </a:ext>
                </a:extLst>
              </a:tr>
            </a:tbl>
          </a:graphicData>
        </a:graphic>
      </p:graphicFrame>
      <p:sp>
        <p:nvSpPr>
          <p:cNvPr id="84" name="CasellaDiTesto 83">
            <a:extLst>
              <a:ext uri="{FF2B5EF4-FFF2-40B4-BE49-F238E27FC236}">
                <a16:creationId xmlns:a16="http://schemas.microsoft.com/office/drawing/2014/main" id="{1089F067-8325-6D6B-DF24-C8FC07CEBC58}"/>
              </a:ext>
            </a:extLst>
          </p:cNvPr>
          <p:cNvSpPr txBox="1"/>
          <p:nvPr/>
        </p:nvSpPr>
        <p:spPr>
          <a:xfrm>
            <a:off x="6722" y="2138079"/>
            <a:ext cx="1163176" cy="646331"/>
          </a:xfrm>
          <a:prstGeom prst="rect">
            <a:avLst/>
          </a:prstGeom>
          <a:noFill/>
        </p:spPr>
        <p:txBody>
          <a:bodyPr wrap="square" rtlCol="0">
            <a:spAutoFit/>
          </a:bodyPr>
          <a:lstStyle/>
          <a:p>
            <a:pPr algn="r"/>
            <a:r>
              <a:rPr lang="it-IT" sz="900" b="1" dirty="0"/>
              <a:t>% ASD/SSD</a:t>
            </a:r>
          </a:p>
          <a:p>
            <a:pPr algn="r"/>
            <a:r>
              <a:rPr lang="it-IT" sz="900" b="1" dirty="0"/>
              <a:t>rispetto al totale delle affiliate</a:t>
            </a:r>
          </a:p>
          <a:p>
            <a:pPr algn="r"/>
            <a:r>
              <a:rPr lang="it-IT" sz="900" i="1" dirty="0"/>
              <a:t>[stima SWG]</a:t>
            </a:r>
          </a:p>
        </p:txBody>
      </p:sp>
      <p:sp>
        <p:nvSpPr>
          <p:cNvPr id="89" name="Rettangolo 88">
            <a:extLst>
              <a:ext uri="{FF2B5EF4-FFF2-40B4-BE49-F238E27FC236}">
                <a16:creationId xmlns:a16="http://schemas.microsoft.com/office/drawing/2014/main" id="{27F43542-4DF1-1C8D-BE96-4C10B1886EDB}"/>
              </a:ext>
            </a:extLst>
          </p:cNvPr>
          <p:cNvSpPr/>
          <p:nvPr/>
        </p:nvSpPr>
        <p:spPr>
          <a:xfrm>
            <a:off x="369795" y="3317581"/>
            <a:ext cx="4202206" cy="869281"/>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a:extLst>
              <a:ext uri="{FF2B5EF4-FFF2-40B4-BE49-F238E27FC236}">
                <a16:creationId xmlns:a16="http://schemas.microsoft.com/office/drawing/2014/main" id="{13465BFA-895D-5E46-4D48-F6654498862A}"/>
              </a:ext>
            </a:extLst>
          </p:cNvPr>
          <p:cNvSpPr/>
          <p:nvPr/>
        </p:nvSpPr>
        <p:spPr>
          <a:xfrm>
            <a:off x="4471145" y="3543185"/>
            <a:ext cx="450476" cy="490817"/>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43A59FCD-0C2F-FBE6-F542-2C5B342C29FB}"/>
              </a:ext>
            </a:extLst>
          </p:cNvPr>
          <p:cNvSpPr txBox="1"/>
          <p:nvPr/>
        </p:nvSpPr>
        <p:spPr>
          <a:xfrm>
            <a:off x="4444249" y="3670747"/>
            <a:ext cx="434734" cy="230832"/>
          </a:xfrm>
          <a:prstGeom prst="rect">
            <a:avLst/>
          </a:prstGeom>
          <a:noFill/>
        </p:spPr>
        <p:txBody>
          <a:bodyPr wrap="none" rtlCol="0">
            <a:spAutoFit/>
          </a:bodyPr>
          <a:lstStyle/>
          <a:p>
            <a:r>
              <a:rPr lang="it-IT" sz="900" dirty="0"/>
              <a:t>di cui</a:t>
            </a:r>
          </a:p>
        </p:txBody>
      </p:sp>
      <p:graphicFrame>
        <p:nvGraphicFramePr>
          <p:cNvPr id="90" name="Grafico 89">
            <a:extLst>
              <a:ext uri="{FF2B5EF4-FFF2-40B4-BE49-F238E27FC236}">
                <a16:creationId xmlns:a16="http://schemas.microsoft.com/office/drawing/2014/main" id="{A1E87FF7-3085-6FB1-926C-4843D7CAA4B0}"/>
              </a:ext>
            </a:extLst>
          </p:cNvPr>
          <p:cNvGraphicFramePr/>
          <p:nvPr>
            <p:extLst>
              <p:ext uri="{D42A27DB-BD31-4B8C-83A1-F6EECF244321}">
                <p14:modId xmlns:p14="http://schemas.microsoft.com/office/powerpoint/2010/main" val="3555507055"/>
              </p:ext>
            </p:extLst>
          </p:nvPr>
        </p:nvGraphicFramePr>
        <p:xfrm>
          <a:off x="4696382" y="3134629"/>
          <a:ext cx="2121277" cy="1200121"/>
        </p:xfrm>
        <a:graphic>
          <a:graphicData uri="http://schemas.openxmlformats.org/drawingml/2006/chart">
            <c:chart xmlns:c="http://schemas.openxmlformats.org/drawingml/2006/chart" xmlns:r="http://schemas.openxmlformats.org/officeDocument/2006/relationships" r:id="rId3"/>
          </a:graphicData>
        </a:graphic>
      </p:graphicFrame>
      <p:sp>
        <p:nvSpPr>
          <p:cNvPr id="91" name="CasellaDiTesto 90">
            <a:extLst>
              <a:ext uri="{FF2B5EF4-FFF2-40B4-BE49-F238E27FC236}">
                <a16:creationId xmlns:a16="http://schemas.microsoft.com/office/drawing/2014/main" id="{F4ECA2B9-E0B4-D2BC-A387-228702FA45E1}"/>
              </a:ext>
            </a:extLst>
          </p:cNvPr>
          <p:cNvSpPr txBox="1"/>
          <p:nvPr/>
        </p:nvSpPr>
        <p:spPr>
          <a:xfrm>
            <a:off x="4950163" y="3175185"/>
            <a:ext cx="453970" cy="215444"/>
          </a:xfrm>
          <a:prstGeom prst="rect">
            <a:avLst/>
          </a:prstGeom>
          <a:solidFill>
            <a:srgbClr val="D94149"/>
          </a:solidFill>
          <a:ln>
            <a:solidFill>
              <a:schemeClr val="bg1"/>
            </a:solidFill>
          </a:ln>
        </p:spPr>
        <p:txBody>
          <a:bodyPr wrap="none" rtlCol="0">
            <a:spAutoFit/>
          </a:bodyPr>
          <a:lstStyle/>
          <a:p>
            <a:r>
              <a:rPr lang="it-IT" sz="800" dirty="0">
                <a:solidFill>
                  <a:schemeClr val="bg1"/>
                </a:solidFill>
              </a:rPr>
              <a:t>donne</a:t>
            </a:r>
          </a:p>
        </p:txBody>
      </p:sp>
      <p:sp>
        <p:nvSpPr>
          <p:cNvPr id="92" name="CasellaDiTesto 91">
            <a:extLst>
              <a:ext uri="{FF2B5EF4-FFF2-40B4-BE49-F238E27FC236}">
                <a16:creationId xmlns:a16="http://schemas.microsoft.com/office/drawing/2014/main" id="{77504965-A2CA-EBB0-7FD5-E52DC6B97E3E}"/>
              </a:ext>
            </a:extLst>
          </p:cNvPr>
          <p:cNvSpPr txBox="1"/>
          <p:nvPr/>
        </p:nvSpPr>
        <p:spPr>
          <a:xfrm>
            <a:off x="6105416" y="4074153"/>
            <a:ext cx="478016" cy="215444"/>
          </a:xfrm>
          <a:prstGeom prst="rect">
            <a:avLst/>
          </a:prstGeom>
          <a:solidFill>
            <a:srgbClr val="499EBD"/>
          </a:solidFill>
          <a:ln>
            <a:solidFill>
              <a:schemeClr val="bg1"/>
            </a:solidFill>
          </a:ln>
        </p:spPr>
        <p:txBody>
          <a:bodyPr wrap="none" rtlCol="0">
            <a:spAutoFit/>
          </a:bodyPr>
          <a:lstStyle/>
          <a:p>
            <a:r>
              <a:rPr lang="it-IT" sz="800" dirty="0">
                <a:solidFill>
                  <a:schemeClr val="bg1"/>
                </a:solidFill>
              </a:rPr>
              <a:t>uomini</a:t>
            </a:r>
          </a:p>
        </p:txBody>
      </p:sp>
      <p:sp>
        <p:nvSpPr>
          <p:cNvPr id="95" name="CasellaDiTesto 94">
            <a:extLst>
              <a:ext uri="{FF2B5EF4-FFF2-40B4-BE49-F238E27FC236}">
                <a16:creationId xmlns:a16="http://schemas.microsoft.com/office/drawing/2014/main" id="{00C7C032-E147-771B-4F4E-DFAAD424E658}"/>
              </a:ext>
            </a:extLst>
          </p:cNvPr>
          <p:cNvSpPr txBox="1"/>
          <p:nvPr/>
        </p:nvSpPr>
        <p:spPr>
          <a:xfrm>
            <a:off x="5404133" y="3502841"/>
            <a:ext cx="701283" cy="507831"/>
          </a:xfrm>
          <a:prstGeom prst="rect">
            <a:avLst/>
          </a:prstGeom>
          <a:noFill/>
        </p:spPr>
        <p:txBody>
          <a:bodyPr wrap="square" rtlCol="0">
            <a:spAutoFit/>
          </a:bodyPr>
          <a:lstStyle/>
          <a:p>
            <a:pPr algn="ctr"/>
            <a:r>
              <a:rPr lang="it-IT" sz="900" b="1" dirty="0"/>
              <a:t>DIRIGENTI SOCIETARI EPS</a:t>
            </a:r>
          </a:p>
        </p:txBody>
      </p:sp>
      <p:graphicFrame>
        <p:nvGraphicFramePr>
          <p:cNvPr id="96" name="Grafico 95">
            <a:extLst>
              <a:ext uri="{FF2B5EF4-FFF2-40B4-BE49-F238E27FC236}">
                <a16:creationId xmlns:a16="http://schemas.microsoft.com/office/drawing/2014/main" id="{B8F00D42-BDF6-9667-9E80-A5C718F719D1}"/>
              </a:ext>
            </a:extLst>
          </p:cNvPr>
          <p:cNvGraphicFramePr/>
          <p:nvPr>
            <p:extLst>
              <p:ext uri="{D42A27DB-BD31-4B8C-83A1-F6EECF244321}">
                <p14:modId xmlns:p14="http://schemas.microsoft.com/office/powerpoint/2010/main" val="3808842886"/>
              </p:ext>
            </p:extLst>
          </p:nvPr>
        </p:nvGraphicFramePr>
        <p:xfrm>
          <a:off x="6623134" y="3148070"/>
          <a:ext cx="2121277" cy="1200121"/>
        </p:xfrm>
        <a:graphic>
          <a:graphicData uri="http://schemas.openxmlformats.org/drawingml/2006/chart">
            <c:chart xmlns:c="http://schemas.openxmlformats.org/drawingml/2006/chart" xmlns:r="http://schemas.openxmlformats.org/officeDocument/2006/relationships" r:id="rId4"/>
          </a:graphicData>
        </a:graphic>
      </p:graphicFrame>
      <p:sp>
        <p:nvSpPr>
          <p:cNvPr id="99" name="CasellaDiTesto 98">
            <a:extLst>
              <a:ext uri="{FF2B5EF4-FFF2-40B4-BE49-F238E27FC236}">
                <a16:creationId xmlns:a16="http://schemas.microsoft.com/office/drawing/2014/main" id="{7727C486-C8CE-6483-3DA9-077DD71BAFE7}"/>
              </a:ext>
            </a:extLst>
          </p:cNvPr>
          <p:cNvSpPr txBox="1"/>
          <p:nvPr/>
        </p:nvSpPr>
        <p:spPr>
          <a:xfrm>
            <a:off x="7330885" y="3516282"/>
            <a:ext cx="701283" cy="507831"/>
          </a:xfrm>
          <a:prstGeom prst="rect">
            <a:avLst/>
          </a:prstGeom>
          <a:noFill/>
        </p:spPr>
        <p:txBody>
          <a:bodyPr wrap="square" rtlCol="0">
            <a:spAutoFit/>
          </a:bodyPr>
          <a:lstStyle/>
          <a:p>
            <a:pPr algn="ctr"/>
            <a:r>
              <a:rPr lang="it-IT" sz="900" b="1" dirty="0"/>
              <a:t>DIRIGENTI SOCIETARI FSN/DSA</a:t>
            </a:r>
          </a:p>
        </p:txBody>
      </p:sp>
      <p:sp>
        <p:nvSpPr>
          <p:cNvPr id="100" name="Rettangolo 99">
            <a:extLst>
              <a:ext uri="{FF2B5EF4-FFF2-40B4-BE49-F238E27FC236}">
                <a16:creationId xmlns:a16="http://schemas.microsoft.com/office/drawing/2014/main" id="{ADEE52A1-1F66-F82F-172B-7C47EACDBEAE}"/>
              </a:ext>
            </a:extLst>
          </p:cNvPr>
          <p:cNvSpPr/>
          <p:nvPr/>
        </p:nvSpPr>
        <p:spPr>
          <a:xfrm>
            <a:off x="6857361" y="3134629"/>
            <a:ext cx="1777167" cy="1208971"/>
          </a:xfrm>
          <a:prstGeom prst="rect">
            <a:avLst/>
          </a:prstGeom>
          <a:solidFill>
            <a:schemeClr val="bg1">
              <a:alpha val="5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riangolo isoscele 24">
            <a:extLst>
              <a:ext uri="{FF2B5EF4-FFF2-40B4-BE49-F238E27FC236}">
                <a16:creationId xmlns:a16="http://schemas.microsoft.com/office/drawing/2014/main" id="{0A9DDA9D-11C5-49D8-D512-1D077B948A21}"/>
              </a:ext>
            </a:extLst>
          </p:cNvPr>
          <p:cNvSpPr/>
          <p:nvPr/>
        </p:nvSpPr>
        <p:spPr>
          <a:xfrm rot="10800000">
            <a:off x="7321988" y="1620251"/>
            <a:ext cx="72000" cy="720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63653411-D355-9125-32AD-158B9DA8DBBD}"/>
              </a:ext>
            </a:extLst>
          </p:cNvPr>
          <p:cNvSpPr txBox="1"/>
          <p:nvPr/>
        </p:nvSpPr>
        <p:spPr>
          <a:xfrm>
            <a:off x="6878236" y="1229388"/>
            <a:ext cx="927848" cy="400110"/>
          </a:xfrm>
          <a:prstGeom prst="rect">
            <a:avLst/>
          </a:prstGeom>
          <a:noFill/>
        </p:spPr>
        <p:txBody>
          <a:bodyPr wrap="square" rtlCol="0">
            <a:spAutoFit/>
          </a:bodyPr>
          <a:lstStyle/>
          <a:p>
            <a:pPr algn="ctr"/>
            <a:r>
              <a:rPr lang="it-IT" sz="1100" b="1" dirty="0">
                <a:solidFill>
                  <a:schemeClr val="accent2"/>
                </a:solidFill>
              </a:rPr>
              <a:t>-3</a:t>
            </a:r>
            <a:r>
              <a:rPr lang="it-IT" sz="900" b="1" dirty="0">
                <a:solidFill>
                  <a:schemeClr val="accent2"/>
                </a:solidFill>
              </a:rPr>
              <a:t>%</a:t>
            </a:r>
            <a:r>
              <a:rPr lang="it-IT" sz="1100" b="1" dirty="0">
                <a:solidFill>
                  <a:schemeClr val="accent2"/>
                </a:solidFill>
              </a:rPr>
              <a:t> </a:t>
            </a:r>
            <a:r>
              <a:rPr lang="it-IT" sz="900" b="1" dirty="0"/>
              <a:t>rispetto</a:t>
            </a:r>
          </a:p>
          <a:p>
            <a:pPr algn="ctr"/>
            <a:r>
              <a:rPr lang="it-IT" sz="900" b="1" dirty="0"/>
              <a:t>al 2020</a:t>
            </a:r>
          </a:p>
        </p:txBody>
      </p:sp>
      <p:sp>
        <p:nvSpPr>
          <p:cNvPr id="30" name="Triangolo isoscele 29">
            <a:extLst>
              <a:ext uri="{FF2B5EF4-FFF2-40B4-BE49-F238E27FC236}">
                <a16:creationId xmlns:a16="http://schemas.microsoft.com/office/drawing/2014/main" id="{42F28E4F-A761-C2EB-C286-E9727C297545}"/>
              </a:ext>
            </a:extLst>
          </p:cNvPr>
          <p:cNvSpPr/>
          <p:nvPr/>
        </p:nvSpPr>
        <p:spPr>
          <a:xfrm rot="10800000">
            <a:off x="6546788" y="1615831"/>
            <a:ext cx="108000" cy="108000"/>
          </a:xfrm>
          <a:prstGeom prst="triangle">
            <a:avLst/>
          </a:prstGeom>
          <a:solidFill>
            <a:srgbClr val="D94149"/>
          </a:solidFill>
          <a:ln>
            <a:solidFill>
              <a:srgbClr val="D94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id="{01AA32A2-7146-A4B0-75F6-AD8444F6E969}"/>
              </a:ext>
            </a:extLst>
          </p:cNvPr>
          <p:cNvSpPr txBox="1"/>
          <p:nvPr/>
        </p:nvSpPr>
        <p:spPr>
          <a:xfrm>
            <a:off x="6139036" y="1240796"/>
            <a:ext cx="927848" cy="400110"/>
          </a:xfrm>
          <a:prstGeom prst="rect">
            <a:avLst/>
          </a:prstGeom>
          <a:noFill/>
        </p:spPr>
        <p:txBody>
          <a:bodyPr wrap="square" rtlCol="0">
            <a:spAutoFit/>
          </a:bodyPr>
          <a:lstStyle/>
          <a:p>
            <a:pPr algn="ctr"/>
            <a:r>
              <a:rPr lang="it-IT" sz="1100" b="1" dirty="0">
                <a:solidFill>
                  <a:srgbClr val="D94149"/>
                </a:solidFill>
              </a:rPr>
              <a:t>-6</a:t>
            </a:r>
            <a:r>
              <a:rPr lang="it-IT" sz="900" b="1" dirty="0">
                <a:solidFill>
                  <a:srgbClr val="D94149"/>
                </a:solidFill>
              </a:rPr>
              <a:t>%</a:t>
            </a:r>
            <a:r>
              <a:rPr lang="it-IT" sz="1100" b="1" dirty="0">
                <a:solidFill>
                  <a:srgbClr val="D94149"/>
                </a:solidFill>
              </a:rPr>
              <a:t> </a:t>
            </a:r>
            <a:r>
              <a:rPr lang="it-IT" sz="900" b="1" dirty="0"/>
              <a:t>rispetto</a:t>
            </a:r>
          </a:p>
          <a:p>
            <a:pPr algn="ctr"/>
            <a:r>
              <a:rPr lang="it-IT" sz="900" b="1" dirty="0"/>
              <a:t>al 2019</a:t>
            </a:r>
          </a:p>
        </p:txBody>
      </p:sp>
    </p:spTree>
    <p:extLst>
      <p:ext uri="{BB962C8B-B14F-4D97-AF65-F5344CB8AC3E}">
        <p14:creationId xmlns:p14="http://schemas.microsoft.com/office/powerpoint/2010/main" val="268619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342221EB-28D4-F477-82EC-313DB75C6DC5}"/>
              </a:ext>
            </a:extLst>
          </p:cNvPr>
          <p:cNvSpPr/>
          <p:nvPr/>
        </p:nvSpPr>
        <p:spPr>
          <a:xfrm>
            <a:off x="6279776" y="1325501"/>
            <a:ext cx="1557663" cy="740367"/>
          </a:xfrm>
          <a:prstGeom prst="rect">
            <a:avLst/>
          </a:prstGeom>
          <a:solidFill>
            <a:schemeClr val="bg1">
              <a:lumMod val="95000"/>
            </a:schemeClr>
          </a:solid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4" name="Grafico 63">
            <a:extLst>
              <a:ext uri="{FF2B5EF4-FFF2-40B4-BE49-F238E27FC236}">
                <a16:creationId xmlns:a16="http://schemas.microsoft.com/office/drawing/2014/main" id="{DA765A83-95C7-2734-3798-9A4FE09759E9}"/>
              </a:ext>
            </a:extLst>
          </p:cNvPr>
          <p:cNvGraphicFramePr/>
          <p:nvPr>
            <p:extLst>
              <p:ext uri="{D42A27DB-BD31-4B8C-83A1-F6EECF244321}">
                <p14:modId xmlns:p14="http://schemas.microsoft.com/office/powerpoint/2010/main" val="185174745"/>
              </p:ext>
            </p:extLst>
          </p:nvPr>
        </p:nvGraphicFramePr>
        <p:xfrm>
          <a:off x="1201316" y="979301"/>
          <a:ext cx="6636124" cy="1913026"/>
        </p:xfrm>
        <a:graphic>
          <a:graphicData uri="http://schemas.openxmlformats.org/drawingml/2006/chart">
            <c:chart xmlns:c="http://schemas.openxmlformats.org/drawingml/2006/chart" xmlns:r="http://schemas.openxmlformats.org/officeDocument/2006/relationships" r:id="rId2"/>
          </a:graphicData>
        </a:graphic>
      </p:graphicFrame>
      <p:sp>
        <p:nvSpPr>
          <p:cNvPr id="14" name="Segnaposto numero diapositiva 13"/>
          <p:cNvSpPr>
            <a:spLocks noGrp="1"/>
          </p:cNvSpPr>
          <p:nvPr>
            <p:ph type="sldNum" sz="quarter" idx="12"/>
          </p:nvPr>
        </p:nvSpPr>
        <p:spPr/>
        <p:txBody>
          <a:bodyPr/>
          <a:lstStyle/>
          <a:p>
            <a:fld id="{CEC07F19-866A-D549-94C6-C4D9AC2AB9CF}" type="slidenum">
              <a:rPr lang="it-IT" smtClean="0"/>
              <a:pPr/>
              <a:t>14</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fontScale="92500"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Soci individuali: rallenta il brusco calo visto nel 2020</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Sul totale dei praticanti entro l’ordinamento sportivo, più di 6 su 10 sono tesserati EPS </a:t>
            </a:r>
          </a:p>
        </p:txBody>
      </p:sp>
      <p:sp>
        <p:nvSpPr>
          <p:cNvPr id="63" name="Rettangolo 62">
            <a:extLst>
              <a:ext uri="{FF2B5EF4-FFF2-40B4-BE49-F238E27FC236}">
                <a16:creationId xmlns:a16="http://schemas.microsoft.com/office/drawing/2014/main" id="{E797B24E-32DA-A4FC-870F-1C4C7787E8CC}"/>
              </a:ext>
            </a:extLst>
          </p:cNvPr>
          <p:cNvSpPr/>
          <p:nvPr/>
        </p:nvSpPr>
        <p:spPr>
          <a:xfrm>
            <a:off x="995082" y="934905"/>
            <a:ext cx="6999194" cy="2155935"/>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CasellaDiTesto 64">
            <a:extLst>
              <a:ext uri="{FF2B5EF4-FFF2-40B4-BE49-F238E27FC236}">
                <a16:creationId xmlns:a16="http://schemas.microsoft.com/office/drawing/2014/main" id="{5625C8D1-1F54-2493-77BA-1D877BA8460F}"/>
              </a:ext>
            </a:extLst>
          </p:cNvPr>
          <p:cNvSpPr txBox="1"/>
          <p:nvPr/>
        </p:nvSpPr>
        <p:spPr>
          <a:xfrm>
            <a:off x="2295059" y="979300"/>
            <a:ext cx="4448639" cy="377026"/>
          </a:xfrm>
          <a:prstGeom prst="rect">
            <a:avLst/>
          </a:prstGeom>
          <a:noFill/>
        </p:spPr>
        <p:txBody>
          <a:bodyPr wrap="square" rtlCol="0">
            <a:spAutoFit/>
          </a:bodyPr>
          <a:lstStyle/>
          <a:p>
            <a:pPr algn="ctr"/>
            <a:r>
              <a:rPr lang="it-IT" sz="1050" b="1" dirty="0"/>
              <a:t>Andamento del totale dei soci (individuali) tesserati agli EPS (2017-2021) </a:t>
            </a:r>
            <a:r>
              <a:rPr lang="it-IT" sz="800" dirty="0"/>
              <a:t>Valori approssimati alle migliaia</a:t>
            </a:r>
          </a:p>
        </p:txBody>
      </p:sp>
      <p:sp>
        <p:nvSpPr>
          <p:cNvPr id="66" name="CasellaDiTesto 65">
            <a:extLst>
              <a:ext uri="{FF2B5EF4-FFF2-40B4-BE49-F238E27FC236}">
                <a16:creationId xmlns:a16="http://schemas.microsoft.com/office/drawing/2014/main" id="{754DDCF5-64B3-5745-2537-AA625DE1EA6A}"/>
              </a:ext>
            </a:extLst>
          </p:cNvPr>
          <p:cNvSpPr txBox="1"/>
          <p:nvPr/>
        </p:nvSpPr>
        <p:spPr>
          <a:xfrm>
            <a:off x="-1" y="2844041"/>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dirty="0"/>
              <a:t>Ricostruzione SWG a partire dai dati Coni 2019 e 2020, dai dati </a:t>
            </a:r>
            <a:r>
              <a:rPr lang="it-IT" sz="800" dirty="0" err="1"/>
              <a:t>UniParma-CeRS</a:t>
            </a:r>
            <a:r>
              <a:rPr lang="it-IT" sz="800" dirty="0"/>
              <a:t> 2017 e dalle autodichiarazioni ad SWG da parte di AICS, ACSI ASI, CSEN, CSI, UISP, US ACLI.</a:t>
            </a:r>
          </a:p>
        </p:txBody>
      </p:sp>
      <p:sp>
        <p:nvSpPr>
          <p:cNvPr id="67" name="Triangolo isoscele 66">
            <a:extLst>
              <a:ext uri="{FF2B5EF4-FFF2-40B4-BE49-F238E27FC236}">
                <a16:creationId xmlns:a16="http://schemas.microsoft.com/office/drawing/2014/main" id="{BD56F397-B23E-4191-0FCA-E7052BBA437C}"/>
              </a:ext>
            </a:extLst>
          </p:cNvPr>
          <p:cNvSpPr/>
          <p:nvPr/>
        </p:nvSpPr>
        <p:spPr>
          <a:xfrm rot="10800000">
            <a:off x="7443017" y="1694214"/>
            <a:ext cx="72000" cy="7200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asellaDiTesto 67">
            <a:extLst>
              <a:ext uri="{FF2B5EF4-FFF2-40B4-BE49-F238E27FC236}">
                <a16:creationId xmlns:a16="http://schemas.microsoft.com/office/drawing/2014/main" id="{4ACE1455-9433-007C-78C6-2946F0F644F5}"/>
              </a:ext>
            </a:extLst>
          </p:cNvPr>
          <p:cNvSpPr txBox="1"/>
          <p:nvPr/>
        </p:nvSpPr>
        <p:spPr>
          <a:xfrm>
            <a:off x="6999265" y="1303351"/>
            <a:ext cx="927848" cy="400110"/>
          </a:xfrm>
          <a:prstGeom prst="rect">
            <a:avLst/>
          </a:prstGeom>
          <a:noFill/>
        </p:spPr>
        <p:txBody>
          <a:bodyPr wrap="square" rtlCol="0">
            <a:spAutoFit/>
          </a:bodyPr>
          <a:lstStyle/>
          <a:p>
            <a:pPr algn="ctr"/>
            <a:r>
              <a:rPr lang="it-IT" sz="1100" b="1" dirty="0">
                <a:solidFill>
                  <a:schemeClr val="accent2"/>
                </a:solidFill>
              </a:rPr>
              <a:t>-3</a:t>
            </a:r>
            <a:r>
              <a:rPr lang="it-IT" sz="900" b="1" dirty="0">
                <a:solidFill>
                  <a:schemeClr val="accent2"/>
                </a:solidFill>
              </a:rPr>
              <a:t>%</a:t>
            </a:r>
            <a:r>
              <a:rPr lang="it-IT" sz="1100" b="1" dirty="0">
                <a:solidFill>
                  <a:schemeClr val="accent2"/>
                </a:solidFill>
              </a:rPr>
              <a:t> </a:t>
            </a:r>
            <a:r>
              <a:rPr lang="it-IT" sz="900" b="1" dirty="0"/>
              <a:t>rispetto</a:t>
            </a:r>
          </a:p>
          <a:p>
            <a:pPr algn="ctr"/>
            <a:r>
              <a:rPr lang="it-IT" sz="900" b="1" dirty="0"/>
              <a:t>al 2020</a:t>
            </a:r>
          </a:p>
        </p:txBody>
      </p:sp>
      <p:graphicFrame>
        <p:nvGraphicFramePr>
          <p:cNvPr id="17" name="Tabella 17">
            <a:extLst>
              <a:ext uri="{FF2B5EF4-FFF2-40B4-BE49-F238E27FC236}">
                <a16:creationId xmlns:a16="http://schemas.microsoft.com/office/drawing/2014/main" id="{31C3F965-A529-E360-4F13-276F34146B70}"/>
              </a:ext>
            </a:extLst>
          </p:cNvPr>
          <p:cNvGraphicFramePr>
            <a:graphicFrameLocks noGrp="1"/>
          </p:cNvGraphicFramePr>
          <p:nvPr/>
        </p:nvGraphicFramePr>
        <p:xfrm>
          <a:off x="1134034" y="3235922"/>
          <a:ext cx="6703405" cy="304800"/>
        </p:xfrm>
        <a:graphic>
          <a:graphicData uri="http://schemas.openxmlformats.org/drawingml/2006/table">
            <a:tbl>
              <a:tblPr firstRow="1" bandRow="1">
                <a:tableStyleId>{5C22544A-7EE6-4342-B048-85BDC9FD1C3A}</a:tableStyleId>
              </a:tblPr>
              <a:tblGrid>
                <a:gridCol w="1340681">
                  <a:extLst>
                    <a:ext uri="{9D8B030D-6E8A-4147-A177-3AD203B41FA5}">
                      <a16:colId xmlns:a16="http://schemas.microsoft.com/office/drawing/2014/main" val="4218595936"/>
                    </a:ext>
                  </a:extLst>
                </a:gridCol>
                <a:gridCol w="1340681">
                  <a:extLst>
                    <a:ext uri="{9D8B030D-6E8A-4147-A177-3AD203B41FA5}">
                      <a16:colId xmlns:a16="http://schemas.microsoft.com/office/drawing/2014/main" val="13035757"/>
                    </a:ext>
                  </a:extLst>
                </a:gridCol>
                <a:gridCol w="1340681">
                  <a:extLst>
                    <a:ext uri="{9D8B030D-6E8A-4147-A177-3AD203B41FA5}">
                      <a16:colId xmlns:a16="http://schemas.microsoft.com/office/drawing/2014/main" val="4151106390"/>
                    </a:ext>
                  </a:extLst>
                </a:gridCol>
                <a:gridCol w="1340681">
                  <a:extLst>
                    <a:ext uri="{9D8B030D-6E8A-4147-A177-3AD203B41FA5}">
                      <a16:colId xmlns:a16="http://schemas.microsoft.com/office/drawing/2014/main" val="2347538099"/>
                    </a:ext>
                  </a:extLst>
                </a:gridCol>
                <a:gridCol w="1340681">
                  <a:extLst>
                    <a:ext uri="{9D8B030D-6E8A-4147-A177-3AD203B41FA5}">
                      <a16:colId xmlns:a16="http://schemas.microsoft.com/office/drawing/2014/main" val="3210311299"/>
                    </a:ext>
                  </a:extLst>
                </a:gridCol>
              </a:tblGrid>
              <a:tr h="185420">
                <a:tc>
                  <a:txBody>
                    <a:bodyPr/>
                    <a:lstStyle/>
                    <a:p>
                      <a:pPr algn="ctr"/>
                      <a:r>
                        <a:rPr lang="it-IT" sz="1400" i="1" dirty="0">
                          <a:solidFill>
                            <a:schemeClr val="tx1"/>
                          </a:solidFill>
                        </a:rPr>
                        <a:t>65</a:t>
                      </a:r>
                    </a:p>
                  </a:txBody>
                  <a:tcPr anchor="ctr">
                    <a:solidFill>
                      <a:schemeClr val="bg1">
                        <a:lumMod val="95000"/>
                      </a:schemeClr>
                    </a:solidFill>
                  </a:tcPr>
                </a:tc>
                <a:tc>
                  <a:txBody>
                    <a:bodyPr/>
                    <a:lstStyle/>
                    <a:p>
                      <a:pPr algn="ctr"/>
                      <a:r>
                        <a:rPr lang="it-IT" sz="1400" i="1" dirty="0">
                          <a:solidFill>
                            <a:schemeClr val="tx1"/>
                          </a:solidFill>
                        </a:rPr>
                        <a:t>66</a:t>
                      </a:r>
                    </a:p>
                  </a:txBody>
                  <a:tcPr anchor="ctr">
                    <a:solidFill>
                      <a:schemeClr val="bg1">
                        <a:lumMod val="95000"/>
                      </a:schemeClr>
                    </a:solidFill>
                  </a:tcPr>
                </a:tc>
                <a:tc>
                  <a:txBody>
                    <a:bodyPr/>
                    <a:lstStyle/>
                    <a:p>
                      <a:pPr algn="ctr"/>
                      <a:r>
                        <a:rPr lang="it-IT" sz="1400" i="1" dirty="0">
                          <a:solidFill>
                            <a:schemeClr val="tx1"/>
                          </a:solidFill>
                        </a:rPr>
                        <a:t>70</a:t>
                      </a:r>
                    </a:p>
                  </a:txBody>
                  <a:tcPr anchor="ctr">
                    <a:solidFill>
                      <a:schemeClr val="bg1">
                        <a:lumMod val="95000"/>
                      </a:schemeClr>
                    </a:solidFill>
                  </a:tcPr>
                </a:tc>
                <a:tc>
                  <a:txBody>
                    <a:bodyPr/>
                    <a:lstStyle/>
                    <a:p>
                      <a:pPr algn="ctr"/>
                      <a:r>
                        <a:rPr lang="it-IT" sz="1400" i="1" dirty="0">
                          <a:solidFill>
                            <a:schemeClr val="tx1"/>
                          </a:solidFill>
                        </a:rPr>
                        <a:t>61</a:t>
                      </a:r>
                    </a:p>
                  </a:txBody>
                  <a:tcPr anchor="ctr">
                    <a:solidFill>
                      <a:schemeClr val="bg1">
                        <a:lumMod val="95000"/>
                      </a:schemeClr>
                    </a:solidFill>
                  </a:tcPr>
                </a:tc>
                <a:tc>
                  <a:txBody>
                    <a:bodyPr/>
                    <a:lstStyle/>
                    <a:p>
                      <a:pPr algn="ctr"/>
                      <a:r>
                        <a:rPr lang="it-IT" sz="1400" i="1" dirty="0">
                          <a:solidFill>
                            <a:schemeClr val="tx1"/>
                          </a:solidFill>
                        </a:rPr>
                        <a:t>62</a:t>
                      </a:r>
                    </a:p>
                  </a:txBody>
                  <a:tcPr anchor="ctr">
                    <a:solidFill>
                      <a:schemeClr val="bg1">
                        <a:lumMod val="95000"/>
                      </a:schemeClr>
                    </a:solidFill>
                  </a:tcPr>
                </a:tc>
                <a:extLst>
                  <a:ext uri="{0D108BD9-81ED-4DB2-BD59-A6C34878D82A}">
                    <a16:rowId xmlns:a16="http://schemas.microsoft.com/office/drawing/2014/main" val="2169107885"/>
                  </a:ext>
                </a:extLst>
              </a:tr>
            </a:tbl>
          </a:graphicData>
        </a:graphic>
      </p:graphicFrame>
      <p:sp>
        <p:nvSpPr>
          <p:cNvPr id="19" name="CasellaDiTesto 18">
            <a:extLst>
              <a:ext uri="{FF2B5EF4-FFF2-40B4-BE49-F238E27FC236}">
                <a16:creationId xmlns:a16="http://schemas.microsoft.com/office/drawing/2014/main" id="{7551F001-EBCA-F942-6644-5473A152325A}"/>
              </a:ext>
            </a:extLst>
          </p:cNvPr>
          <p:cNvSpPr txBox="1"/>
          <p:nvPr/>
        </p:nvSpPr>
        <p:spPr>
          <a:xfrm>
            <a:off x="-168094" y="3112990"/>
            <a:ext cx="1306562" cy="507831"/>
          </a:xfrm>
          <a:prstGeom prst="rect">
            <a:avLst/>
          </a:prstGeom>
          <a:noFill/>
        </p:spPr>
        <p:txBody>
          <a:bodyPr wrap="square" rtlCol="0">
            <a:spAutoFit/>
          </a:bodyPr>
          <a:lstStyle/>
          <a:p>
            <a:pPr algn="r"/>
            <a:r>
              <a:rPr lang="it-IT" sz="900" b="1" dirty="0"/>
              <a:t>MEDIA SOCI PER SOCIETÀ SPORTIVA AFFILIATA</a:t>
            </a:r>
          </a:p>
        </p:txBody>
      </p:sp>
      <p:sp>
        <p:nvSpPr>
          <p:cNvPr id="69" name="CasellaDiTesto 68">
            <a:extLst>
              <a:ext uri="{FF2B5EF4-FFF2-40B4-BE49-F238E27FC236}">
                <a16:creationId xmlns:a16="http://schemas.microsoft.com/office/drawing/2014/main" id="{B714EE01-292C-CFFD-62A6-AAB4C9B0EC02}"/>
              </a:ext>
            </a:extLst>
          </p:cNvPr>
          <p:cNvSpPr txBox="1"/>
          <p:nvPr/>
        </p:nvSpPr>
        <p:spPr>
          <a:xfrm>
            <a:off x="7815725" y="3211284"/>
            <a:ext cx="1306562" cy="369332"/>
          </a:xfrm>
          <a:prstGeom prst="rect">
            <a:avLst/>
          </a:prstGeom>
          <a:noFill/>
        </p:spPr>
        <p:txBody>
          <a:bodyPr wrap="square" rtlCol="0">
            <a:spAutoFit/>
          </a:bodyPr>
          <a:lstStyle/>
          <a:p>
            <a:r>
              <a:rPr lang="it-IT" sz="900" i="1" dirty="0"/>
              <a:t>Andamento</a:t>
            </a:r>
          </a:p>
          <a:p>
            <a:r>
              <a:rPr lang="it-IT" sz="900" i="1" dirty="0"/>
              <a:t>201-2021</a:t>
            </a:r>
          </a:p>
        </p:txBody>
      </p:sp>
      <p:sp>
        <p:nvSpPr>
          <p:cNvPr id="70" name="Rettangolo 69">
            <a:extLst>
              <a:ext uri="{FF2B5EF4-FFF2-40B4-BE49-F238E27FC236}">
                <a16:creationId xmlns:a16="http://schemas.microsoft.com/office/drawing/2014/main" id="{3A7C2EC7-040D-6576-A63A-D5D92BA2CD10}"/>
              </a:ext>
            </a:extLst>
          </p:cNvPr>
          <p:cNvSpPr/>
          <p:nvPr/>
        </p:nvSpPr>
        <p:spPr>
          <a:xfrm>
            <a:off x="995082" y="3680749"/>
            <a:ext cx="6999194" cy="882226"/>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8BF29821-0A11-9D75-03F0-386D69DB4D8D}"/>
              </a:ext>
            </a:extLst>
          </p:cNvPr>
          <p:cNvSpPr txBox="1"/>
          <p:nvPr/>
        </p:nvSpPr>
        <p:spPr>
          <a:xfrm>
            <a:off x="6091299" y="4334275"/>
            <a:ext cx="1904689" cy="230832"/>
          </a:xfrm>
          <a:prstGeom prst="rect">
            <a:avLst/>
          </a:prstGeom>
          <a:noFill/>
        </p:spPr>
        <p:txBody>
          <a:bodyPr wrap="none" rtlCol="0">
            <a:spAutoFit/>
          </a:bodyPr>
          <a:lstStyle/>
          <a:p>
            <a:r>
              <a:rPr lang="it-IT" sz="900" i="1" dirty="0"/>
              <a:t>Elaborazione SWG su dati Coni 2020</a:t>
            </a:r>
          </a:p>
        </p:txBody>
      </p:sp>
      <p:sp>
        <p:nvSpPr>
          <p:cNvPr id="71" name="CasellaDiTesto 70">
            <a:extLst>
              <a:ext uri="{FF2B5EF4-FFF2-40B4-BE49-F238E27FC236}">
                <a16:creationId xmlns:a16="http://schemas.microsoft.com/office/drawing/2014/main" id="{2EC0F318-42A2-299E-7100-B564D8BC3FBD}"/>
              </a:ext>
            </a:extLst>
          </p:cNvPr>
          <p:cNvSpPr txBox="1"/>
          <p:nvPr/>
        </p:nvSpPr>
        <p:spPr>
          <a:xfrm>
            <a:off x="995079" y="3680612"/>
            <a:ext cx="6999193" cy="307777"/>
          </a:xfrm>
          <a:prstGeom prst="rect">
            <a:avLst/>
          </a:prstGeom>
          <a:noFill/>
        </p:spPr>
        <p:txBody>
          <a:bodyPr wrap="square">
            <a:spAutoFit/>
          </a:bodyPr>
          <a:lstStyle/>
          <a:p>
            <a:pPr algn="ctr"/>
            <a:r>
              <a:rPr lang="it-IT" sz="1200" dirty="0"/>
              <a:t>Al 2020, rispetto al totale di </a:t>
            </a:r>
            <a:r>
              <a:rPr lang="it-IT" b="1" dirty="0"/>
              <a:t>11,8 mln di</a:t>
            </a:r>
            <a:r>
              <a:rPr lang="it-IT" sz="1200" dirty="0"/>
              <a:t> praticanti iscritti a una FSN,DSA e/o EPS</a:t>
            </a:r>
          </a:p>
        </p:txBody>
      </p:sp>
      <p:sp>
        <p:nvSpPr>
          <p:cNvPr id="72" name="Ovale 71">
            <a:extLst>
              <a:ext uri="{FF2B5EF4-FFF2-40B4-BE49-F238E27FC236}">
                <a16:creationId xmlns:a16="http://schemas.microsoft.com/office/drawing/2014/main" id="{A5FC81B1-3AAD-E4BB-BE3A-BD516E70B5D9}"/>
              </a:ext>
            </a:extLst>
          </p:cNvPr>
          <p:cNvSpPr/>
          <p:nvPr/>
        </p:nvSpPr>
        <p:spPr>
          <a:xfrm>
            <a:off x="2610445" y="3917560"/>
            <a:ext cx="576000" cy="576000"/>
          </a:xfrm>
          <a:prstGeom prst="ellipse">
            <a:avLst/>
          </a:prstGeom>
          <a:solidFill>
            <a:srgbClr val="0084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CasellaDiTesto 72">
            <a:extLst>
              <a:ext uri="{FF2B5EF4-FFF2-40B4-BE49-F238E27FC236}">
                <a16:creationId xmlns:a16="http://schemas.microsoft.com/office/drawing/2014/main" id="{0F949D09-FD8A-0FA2-8AEA-2D701E54BA6B}"/>
              </a:ext>
            </a:extLst>
          </p:cNvPr>
          <p:cNvSpPr txBox="1"/>
          <p:nvPr/>
        </p:nvSpPr>
        <p:spPr>
          <a:xfrm>
            <a:off x="2598543" y="3988404"/>
            <a:ext cx="634180" cy="430887"/>
          </a:xfrm>
          <a:prstGeom prst="rect">
            <a:avLst/>
          </a:prstGeom>
          <a:noFill/>
        </p:spPr>
        <p:txBody>
          <a:bodyPr wrap="square" rtlCol="0">
            <a:spAutoFit/>
          </a:bodyPr>
          <a:lstStyle/>
          <a:p>
            <a:r>
              <a:rPr lang="it-IT" sz="2200" b="1" dirty="0">
                <a:solidFill>
                  <a:schemeClr val="bg1"/>
                </a:solidFill>
              </a:rPr>
              <a:t>64</a:t>
            </a:r>
            <a:r>
              <a:rPr lang="it-IT" sz="1500" b="1" dirty="0">
                <a:solidFill>
                  <a:schemeClr val="bg1"/>
                </a:solidFill>
              </a:rPr>
              <a:t>%</a:t>
            </a:r>
          </a:p>
        </p:txBody>
      </p:sp>
      <p:sp>
        <p:nvSpPr>
          <p:cNvPr id="74" name="CasellaDiTesto 73">
            <a:extLst>
              <a:ext uri="{FF2B5EF4-FFF2-40B4-BE49-F238E27FC236}">
                <a16:creationId xmlns:a16="http://schemas.microsoft.com/office/drawing/2014/main" id="{0F34A0E1-2CC5-F308-053C-604083037A4F}"/>
              </a:ext>
            </a:extLst>
          </p:cNvPr>
          <p:cNvSpPr txBox="1"/>
          <p:nvPr/>
        </p:nvSpPr>
        <p:spPr>
          <a:xfrm>
            <a:off x="847165" y="4067851"/>
            <a:ext cx="3328142" cy="276999"/>
          </a:xfrm>
          <a:prstGeom prst="rect">
            <a:avLst/>
          </a:prstGeom>
          <a:noFill/>
        </p:spPr>
        <p:txBody>
          <a:bodyPr wrap="square">
            <a:spAutoFit/>
          </a:bodyPr>
          <a:lstStyle/>
          <a:p>
            <a:pPr algn="ctr"/>
            <a:r>
              <a:rPr lang="it-IT" sz="1200" b="1" dirty="0">
                <a:solidFill>
                  <a:srgbClr val="008452"/>
                </a:solidFill>
              </a:rPr>
              <a:t>il       </a:t>
            </a:r>
          </a:p>
        </p:txBody>
      </p:sp>
      <p:sp>
        <p:nvSpPr>
          <p:cNvPr id="75" name="CasellaDiTesto 74">
            <a:extLst>
              <a:ext uri="{FF2B5EF4-FFF2-40B4-BE49-F238E27FC236}">
                <a16:creationId xmlns:a16="http://schemas.microsoft.com/office/drawing/2014/main" id="{A26D7406-3958-604D-1EED-69C1898E570F}"/>
              </a:ext>
            </a:extLst>
          </p:cNvPr>
          <p:cNvSpPr txBox="1"/>
          <p:nvPr/>
        </p:nvSpPr>
        <p:spPr>
          <a:xfrm>
            <a:off x="3166272" y="4065719"/>
            <a:ext cx="4001579" cy="276999"/>
          </a:xfrm>
          <a:prstGeom prst="rect">
            <a:avLst/>
          </a:prstGeom>
          <a:noFill/>
        </p:spPr>
        <p:txBody>
          <a:bodyPr wrap="square">
            <a:spAutoFit/>
          </a:bodyPr>
          <a:lstStyle/>
          <a:p>
            <a:r>
              <a:rPr lang="it-IT" sz="1200" b="1" dirty="0">
                <a:solidFill>
                  <a:srgbClr val="008452"/>
                </a:solidFill>
              </a:rPr>
              <a:t>risultava affiliato ad un Ente di Promozione Sportiva       </a:t>
            </a:r>
          </a:p>
        </p:txBody>
      </p:sp>
      <p:sp>
        <p:nvSpPr>
          <p:cNvPr id="3" name="CasellaDiTesto 2">
            <a:extLst>
              <a:ext uri="{FF2B5EF4-FFF2-40B4-BE49-F238E27FC236}">
                <a16:creationId xmlns:a16="http://schemas.microsoft.com/office/drawing/2014/main" id="{70E854E8-718E-3C4E-BB07-A9CF24F7EEDF}"/>
              </a:ext>
            </a:extLst>
          </p:cNvPr>
          <p:cNvSpPr txBox="1"/>
          <p:nvPr/>
        </p:nvSpPr>
        <p:spPr>
          <a:xfrm>
            <a:off x="5525311" y="2186860"/>
            <a:ext cx="492443" cy="184666"/>
          </a:xfrm>
          <a:prstGeom prst="rect">
            <a:avLst/>
          </a:prstGeom>
          <a:noFill/>
        </p:spPr>
        <p:txBody>
          <a:bodyPr wrap="none" rtlCol="0">
            <a:spAutoFit/>
          </a:bodyPr>
          <a:lstStyle/>
          <a:p>
            <a:r>
              <a:rPr lang="it-IT" sz="600" dirty="0">
                <a:solidFill>
                  <a:schemeClr val="bg1">
                    <a:lumMod val="65000"/>
                  </a:schemeClr>
                </a:solidFill>
              </a:rPr>
              <a:t>Dato Coni</a:t>
            </a:r>
          </a:p>
        </p:txBody>
      </p:sp>
      <p:sp>
        <p:nvSpPr>
          <p:cNvPr id="27" name="CasellaDiTesto 26">
            <a:extLst>
              <a:ext uri="{FF2B5EF4-FFF2-40B4-BE49-F238E27FC236}">
                <a16:creationId xmlns:a16="http://schemas.microsoft.com/office/drawing/2014/main" id="{F784F94C-37EE-0F4D-80E8-F6E807749FAF}"/>
              </a:ext>
            </a:extLst>
          </p:cNvPr>
          <p:cNvSpPr txBox="1"/>
          <p:nvPr/>
        </p:nvSpPr>
        <p:spPr>
          <a:xfrm>
            <a:off x="4273156" y="1809928"/>
            <a:ext cx="492443" cy="184666"/>
          </a:xfrm>
          <a:prstGeom prst="rect">
            <a:avLst/>
          </a:prstGeom>
          <a:noFill/>
        </p:spPr>
        <p:txBody>
          <a:bodyPr wrap="none" rtlCol="0">
            <a:spAutoFit/>
          </a:bodyPr>
          <a:lstStyle/>
          <a:p>
            <a:r>
              <a:rPr lang="it-IT" sz="600" dirty="0">
                <a:solidFill>
                  <a:schemeClr val="bg1">
                    <a:lumMod val="65000"/>
                  </a:schemeClr>
                </a:solidFill>
              </a:rPr>
              <a:t>Dato Coni</a:t>
            </a:r>
          </a:p>
        </p:txBody>
      </p:sp>
      <p:sp>
        <p:nvSpPr>
          <p:cNvPr id="28" name="CasellaDiTesto 27">
            <a:extLst>
              <a:ext uri="{FF2B5EF4-FFF2-40B4-BE49-F238E27FC236}">
                <a16:creationId xmlns:a16="http://schemas.microsoft.com/office/drawing/2014/main" id="{002701B0-5EAD-7743-8907-44A52C7B8078}"/>
              </a:ext>
            </a:extLst>
          </p:cNvPr>
          <p:cNvSpPr txBox="1"/>
          <p:nvPr/>
        </p:nvSpPr>
        <p:spPr>
          <a:xfrm>
            <a:off x="1546172" y="2163371"/>
            <a:ext cx="843501" cy="184666"/>
          </a:xfrm>
          <a:prstGeom prst="rect">
            <a:avLst/>
          </a:prstGeom>
          <a:noFill/>
        </p:spPr>
        <p:txBody>
          <a:bodyPr wrap="none" rtlCol="0">
            <a:spAutoFit/>
          </a:bodyPr>
          <a:lstStyle/>
          <a:p>
            <a:r>
              <a:rPr lang="it-IT" sz="600" dirty="0">
                <a:solidFill>
                  <a:schemeClr val="bg1">
                    <a:lumMod val="65000"/>
                  </a:schemeClr>
                </a:solidFill>
              </a:rPr>
              <a:t>Dato </a:t>
            </a:r>
            <a:r>
              <a:rPr lang="it-IT" sz="600" dirty="0" err="1">
                <a:solidFill>
                  <a:schemeClr val="bg1">
                    <a:lumMod val="65000"/>
                  </a:schemeClr>
                </a:solidFill>
              </a:rPr>
              <a:t>UniParma-CeRS</a:t>
            </a:r>
            <a:endParaRPr lang="it-IT" sz="600" dirty="0">
              <a:solidFill>
                <a:schemeClr val="bg1">
                  <a:lumMod val="65000"/>
                </a:schemeClr>
              </a:solidFill>
            </a:endParaRPr>
          </a:p>
        </p:txBody>
      </p:sp>
      <p:sp>
        <p:nvSpPr>
          <p:cNvPr id="29" name="CasellaDiTesto 28">
            <a:extLst>
              <a:ext uri="{FF2B5EF4-FFF2-40B4-BE49-F238E27FC236}">
                <a16:creationId xmlns:a16="http://schemas.microsoft.com/office/drawing/2014/main" id="{47832FC0-08F6-0D4F-99E5-25451D37513D}"/>
              </a:ext>
            </a:extLst>
          </p:cNvPr>
          <p:cNvSpPr txBox="1"/>
          <p:nvPr/>
        </p:nvSpPr>
        <p:spPr>
          <a:xfrm>
            <a:off x="2856367" y="2014049"/>
            <a:ext cx="760144" cy="184666"/>
          </a:xfrm>
          <a:prstGeom prst="rect">
            <a:avLst/>
          </a:prstGeom>
          <a:noFill/>
        </p:spPr>
        <p:txBody>
          <a:bodyPr wrap="none" rtlCol="0">
            <a:spAutoFit/>
          </a:bodyPr>
          <a:lstStyle/>
          <a:p>
            <a:r>
              <a:rPr lang="it-IT" sz="600" dirty="0">
                <a:solidFill>
                  <a:schemeClr val="bg1">
                    <a:lumMod val="65000"/>
                  </a:schemeClr>
                </a:solidFill>
              </a:rPr>
              <a:t>Dato stimato SWG</a:t>
            </a:r>
          </a:p>
        </p:txBody>
      </p:sp>
      <p:sp>
        <p:nvSpPr>
          <p:cNvPr id="11" name="Triangolo isoscele 10">
            <a:extLst>
              <a:ext uri="{FF2B5EF4-FFF2-40B4-BE49-F238E27FC236}">
                <a16:creationId xmlns:a16="http://schemas.microsoft.com/office/drawing/2014/main" id="{490E7F3B-40FD-FAC9-C8C2-C3B0390A56F4}"/>
              </a:ext>
            </a:extLst>
          </p:cNvPr>
          <p:cNvSpPr/>
          <p:nvPr/>
        </p:nvSpPr>
        <p:spPr>
          <a:xfrm rot="10800000">
            <a:off x="6600791" y="1687322"/>
            <a:ext cx="144000" cy="144000"/>
          </a:xfrm>
          <a:prstGeom prst="triangle">
            <a:avLst/>
          </a:prstGeom>
          <a:solidFill>
            <a:srgbClr val="D94149"/>
          </a:solidFill>
          <a:ln>
            <a:solidFill>
              <a:srgbClr val="D94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D5A89E17-BF76-A2BE-9EA8-2072EE67E416}"/>
              </a:ext>
            </a:extLst>
          </p:cNvPr>
          <p:cNvSpPr txBox="1"/>
          <p:nvPr/>
        </p:nvSpPr>
        <p:spPr>
          <a:xfrm>
            <a:off x="6229039" y="1307943"/>
            <a:ext cx="927848" cy="400110"/>
          </a:xfrm>
          <a:prstGeom prst="rect">
            <a:avLst/>
          </a:prstGeom>
          <a:noFill/>
        </p:spPr>
        <p:txBody>
          <a:bodyPr wrap="square" rtlCol="0">
            <a:spAutoFit/>
          </a:bodyPr>
          <a:lstStyle/>
          <a:p>
            <a:pPr algn="ctr"/>
            <a:r>
              <a:rPr lang="it-IT" sz="1100" b="1" dirty="0">
                <a:solidFill>
                  <a:srgbClr val="D94149"/>
                </a:solidFill>
              </a:rPr>
              <a:t>-17</a:t>
            </a:r>
            <a:r>
              <a:rPr lang="it-IT" sz="900" b="1" dirty="0">
                <a:solidFill>
                  <a:srgbClr val="D94149"/>
                </a:solidFill>
              </a:rPr>
              <a:t>%</a:t>
            </a:r>
            <a:r>
              <a:rPr lang="it-IT" sz="1100" b="1" dirty="0">
                <a:solidFill>
                  <a:srgbClr val="D94149"/>
                </a:solidFill>
              </a:rPr>
              <a:t> </a:t>
            </a:r>
            <a:r>
              <a:rPr lang="it-IT" sz="900" b="1" dirty="0"/>
              <a:t>rispetto</a:t>
            </a:r>
          </a:p>
          <a:p>
            <a:pPr algn="ctr"/>
            <a:r>
              <a:rPr lang="it-IT" sz="900" b="1" dirty="0"/>
              <a:t>al 2019</a:t>
            </a:r>
          </a:p>
        </p:txBody>
      </p:sp>
    </p:spTree>
    <p:extLst>
      <p:ext uri="{BB962C8B-B14F-4D97-AF65-F5344CB8AC3E}">
        <p14:creationId xmlns:p14="http://schemas.microsoft.com/office/powerpoint/2010/main" val="343319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15</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2800" b="1" dirty="0">
                <a:solidFill>
                  <a:srgbClr val="465E82"/>
                </a:solidFill>
                <a:latin typeface="+mn-lt"/>
              </a:rPr>
              <a:t>Profilo demografico dei praticanti tesserati</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Più giovani rispetto al totale degli sportivi italiani, ma più adulti rispetto ai tesserati FSN/DSA</a:t>
            </a:r>
          </a:p>
        </p:txBody>
      </p:sp>
      <p:sp>
        <p:nvSpPr>
          <p:cNvPr id="24" name="CasellaDiTesto 23">
            <a:extLst>
              <a:ext uri="{FF2B5EF4-FFF2-40B4-BE49-F238E27FC236}">
                <a16:creationId xmlns:a16="http://schemas.microsoft.com/office/drawing/2014/main" id="{0A68AA0E-7C9D-BD9A-C9DC-B040BB57A2F7}"/>
              </a:ext>
            </a:extLst>
          </p:cNvPr>
          <p:cNvSpPr txBox="1"/>
          <p:nvPr/>
        </p:nvSpPr>
        <p:spPr>
          <a:xfrm>
            <a:off x="-1" y="2924731"/>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US ACLI. Dati riferiti al 2021. </a:t>
            </a:r>
          </a:p>
        </p:txBody>
      </p:sp>
      <p:graphicFrame>
        <p:nvGraphicFramePr>
          <p:cNvPr id="30" name="Grafico 29">
            <a:extLst>
              <a:ext uri="{FF2B5EF4-FFF2-40B4-BE49-F238E27FC236}">
                <a16:creationId xmlns:a16="http://schemas.microsoft.com/office/drawing/2014/main" id="{EEAF9AC2-1DEB-B3DE-4606-20A669EB68F4}"/>
              </a:ext>
            </a:extLst>
          </p:cNvPr>
          <p:cNvGraphicFramePr/>
          <p:nvPr>
            <p:extLst>
              <p:ext uri="{D42A27DB-BD31-4B8C-83A1-F6EECF244321}">
                <p14:modId xmlns:p14="http://schemas.microsoft.com/office/powerpoint/2010/main" val="823940040"/>
              </p:ext>
            </p:extLst>
          </p:nvPr>
        </p:nvGraphicFramePr>
        <p:xfrm>
          <a:off x="569440" y="927402"/>
          <a:ext cx="2868217" cy="1712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Grafico 33">
            <a:extLst>
              <a:ext uri="{FF2B5EF4-FFF2-40B4-BE49-F238E27FC236}">
                <a16:creationId xmlns:a16="http://schemas.microsoft.com/office/drawing/2014/main" id="{DDC488CA-2DFF-4FC6-4E92-AA100B3E99BF}"/>
              </a:ext>
            </a:extLst>
          </p:cNvPr>
          <p:cNvGraphicFramePr/>
          <p:nvPr/>
        </p:nvGraphicFramePr>
        <p:xfrm>
          <a:off x="5855211" y="927402"/>
          <a:ext cx="2868217" cy="1712593"/>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a:extLst>
              <a:ext uri="{FF2B5EF4-FFF2-40B4-BE49-F238E27FC236}">
                <a16:creationId xmlns:a16="http://schemas.microsoft.com/office/drawing/2014/main" id="{00A40F8F-8CB4-C231-0923-FC1AD47DB2E0}"/>
              </a:ext>
            </a:extLst>
          </p:cNvPr>
          <p:cNvSpPr txBox="1"/>
          <p:nvPr/>
        </p:nvSpPr>
        <p:spPr>
          <a:xfrm>
            <a:off x="1497291" y="1603733"/>
            <a:ext cx="995082" cy="338554"/>
          </a:xfrm>
          <a:prstGeom prst="rect">
            <a:avLst/>
          </a:prstGeom>
          <a:noFill/>
        </p:spPr>
        <p:txBody>
          <a:bodyPr wrap="square" rtlCol="0">
            <a:spAutoFit/>
          </a:bodyPr>
          <a:lstStyle/>
          <a:p>
            <a:pPr algn="ctr"/>
            <a:r>
              <a:rPr lang="it-IT" sz="800" b="1" dirty="0"/>
              <a:t>DISTRIBUZIONE PER FASCIA D’ETÀ</a:t>
            </a:r>
          </a:p>
        </p:txBody>
      </p:sp>
      <p:sp>
        <p:nvSpPr>
          <p:cNvPr id="35" name="CasellaDiTesto 34">
            <a:extLst>
              <a:ext uri="{FF2B5EF4-FFF2-40B4-BE49-F238E27FC236}">
                <a16:creationId xmlns:a16="http://schemas.microsoft.com/office/drawing/2014/main" id="{FC49E96E-84DC-D2A5-ED40-44BF93B3A921}"/>
              </a:ext>
            </a:extLst>
          </p:cNvPr>
          <p:cNvSpPr txBox="1"/>
          <p:nvPr/>
        </p:nvSpPr>
        <p:spPr>
          <a:xfrm>
            <a:off x="6783063" y="1621145"/>
            <a:ext cx="995082" cy="338554"/>
          </a:xfrm>
          <a:prstGeom prst="rect">
            <a:avLst/>
          </a:prstGeom>
          <a:noFill/>
        </p:spPr>
        <p:txBody>
          <a:bodyPr wrap="square" rtlCol="0">
            <a:spAutoFit/>
          </a:bodyPr>
          <a:lstStyle/>
          <a:p>
            <a:pPr algn="ctr"/>
            <a:r>
              <a:rPr lang="it-IT" sz="800" b="1" dirty="0"/>
              <a:t>DISTRIBUZIONE PER GENERE</a:t>
            </a:r>
          </a:p>
        </p:txBody>
      </p:sp>
      <p:sp>
        <p:nvSpPr>
          <p:cNvPr id="37" name="CasellaDiTesto 36">
            <a:extLst>
              <a:ext uri="{FF2B5EF4-FFF2-40B4-BE49-F238E27FC236}">
                <a16:creationId xmlns:a16="http://schemas.microsoft.com/office/drawing/2014/main" id="{6611D681-7D0F-7D87-1C0E-38D159C463FC}"/>
              </a:ext>
            </a:extLst>
          </p:cNvPr>
          <p:cNvSpPr txBox="1"/>
          <p:nvPr/>
        </p:nvSpPr>
        <p:spPr>
          <a:xfrm>
            <a:off x="6232912" y="1054607"/>
            <a:ext cx="486030" cy="230832"/>
          </a:xfrm>
          <a:prstGeom prst="rect">
            <a:avLst/>
          </a:prstGeom>
          <a:solidFill>
            <a:srgbClr val="D94149"/>
          </a:solidFill>
          <a:ln>
            <a:solidFill>
              <a:schemeClr val="bg1"/>
            </a:solidFill>
          </a:ln>
        </p:spPr>
        <p:txBody>
          <a:bodyPr wrap="none" rtlCol="0">
            <a:spAutoFit/>
          </a:bodyPr>
          <a:lstStyle/>
          <a:p>
            <a:r>
              <a:rPr lang="it-IT" sz="900" dirty="0">
                <a:solidFill>
                  <a:schemeClr val="bg1"/>
                </a:solidFill>
              </a:rPr>
              <a:t>donne</a:t>
            </a:r>
          </a:p>
        </p:txBody>
      </p:sp>
      <p:sp>
        <p:nvSpPr>
          <p:cNvPr id="44" name="CasellaDiTesto 43">
            <a:extLst>
              <a:ext uri="{FF2B5EF4-FFF2-40B4-BE49-F238E27FC236}">
                <a16:creationId xmlns:a16="http://schemas.microsoft.com/office/drawing/2014/main" id="{0FE856E9-D5EC-C871-21F8-F70954DC258C}"/>
              </a:ext>
            </a:extLst>
          </p:cNvPr>
          <p:cNvSpPr txBox="1"/>
          <p:nvPr/>
        </p:nvSpPr>
        <p:spPr>
          <a:xfrm>
            <a:off x="7778145" y="2298247"/>
            <a:ext cx="514885" cy="230832"/>
          </a:xfrm>
          <a:prstGeom prst="rect">
            <a:avLst/>
          </a:prstGeom>
          <a:solidFill>
            <a:srgbClr val="499EBD"/>
          </a:solidFill>
          <a:ln>
            <a:solidFill>
              <a:schemeClr val="bg1"/>
            </a:solidFill>
          </a:ln>
        </p:spPr>
        <p:txBody>
          <a:bodyPr wrap="none" rtlCol="0">
            <a:spAutoFit/>
          </a:bodyPr>
          <a:lstStyle/>
          <a:p>
            <a:r>
              <a:rPr lang="it-IT" sz="900" dirty="0">
                <a:solidFill>
                  <a:schemeClr val="bg1"/>
                </a:solidFill>
              </a:rPr>
              <a:t>uomini</a:t>
            </a:r>
          </a:p>
        </p:txBody>
      </p:sp>
      <p:sp>
        <p:nvSpPr>
          <p:cNvPr id="45" name="CasellaDiTesto 44">
            <a:extLst>
              <a:ext uri="{FF2B5EF4-FFF2-40B4-BE49-F238E27FC236}">
                <a16:creationId xmlns:a16="http://schemas.microsoft.com/office/drawing/2014/main" id="{AC8EC83E-9FDE-AAC8-4DD8-68DF2646C66B}"/>
              </a:ext>
            </a:extLst>
          </p:cNvPr>
          <p:cNvSpPr txBox="1"/>
          <p:nvPr/>
        </p:nvSpPr>
        <p:spPr>
          <a:xfrm>
            <a:off x="2492373" y="988831"/>
            <a:ext cx="622286" cy="230832"/>
          </a:xfrm>
          <a:prstGeom prst="rect">
            <a:avLst/>
          </a:prstGeom>
          <a:solidFill>
            <a:srgbClr val="2668B2"/>
          </a:solidFill>
          <a:ln>
            <a:solidFill>
              <a:schemeClr val="bg1"/>
            </a:solidFill>
          </a:ln>
        </p:spPr>
        <p:txBody>
          <a:bodyPr wrap="none" rtlCol="0">
            <a:spAutoFit/>
          </a:bodyPr>
          <a:lstStyle/>
          <a:p>
            <a:r>
              <a:rPr lang="it-IT" sz="900" dirty="0">
                <a:solidFill>
                  <a:schemeClr val="bg1"/>
                </a:solidFill>
              </a:rPr>
              <a:t>3-10 anni</a:t>
            </a:r>
          </a:p>
        </p:txBody>
      </p:sp>
      <p:sp>
        <p:nvSpPr>
          <p:cNvPr id="46" name="CasellaDiTesto 45">
            <a:extLst>
              <a:ext uri="{FF2B5EF4-FFF2-40B4-BE49-F238E27FC236}">
                <a16:creationId xmlns:a16="http://schemas.microsoft.com/office/drawing/2014/main" id="{A70C4881-CB23-1791-84A9-BA34FEC1BE8B}"/>
              </a:ext>
            </a:extLst>
          </p:cNvPr>
          <p:cNvSpPr txBox="1"/>
          <p:nvPr/>
        </p:nvSpPr>
        <p:spPr>
          <a:xfrm>
            <a:off x="2842267" y="1513270"/>
            <a:ext cx="679994" cy="230832"/>
          </a:xfrm>
          <a:prstGeom prst="rect">
            <a:avLst/>
          </a:prstGeom>
          <a:solidFill>
            <a:srgbClr val="D94149"/>
          </a:solidFill>
          <a:ln>
            <a:solidFill>
              <a:schemeClr val="bg1"/>
            </a:solidFill>
          </a:ln>
        </p:spPr>
        <p:txBody>
          <a:bodyPr wrap="none" rtlCol="0">
            <a:spAutoFit/>
          </a:bodyPr>
          <a:lstStyle/>
          <a:p>
            <a:r>
              <a:rPr lang="it-IT" sz="900" dirty="0">
                <a:solidFill>
                  <a:schemeClr val="bg1"/>
                </a:solidFill>
              </a:rPr>
              <a:t>11-19 anni</a:t>
            </a:r>
          </a:p>
        </p:txBody>
      </p:sp>
      <p:sp>
        <p:nvSpPr>
          <p:cNvPr id="48" name="CasellaDiTesto 47">
            <a:extLst>
              <a:ext uri="{FF2B5EF4-FFF2-40B4-BE49-F238E27FC236}">
                <a16:creationId xmlns:a16="http://schemas.microsoft.com/office/drawing/2014/main" id="{88457F80-8642-F8F0-D012-CF10EC6FB0FC}"/>
              </a:ext>
            </a:extLst>
          </p:cNvPr>
          <p:cNvSpPr txBox="1"/>
          <p:nvPr/>
        </p:nvSpPr>
        <p:spPr>
          <a:xfrm>
            <a:off x="2332755" y="2447552"/>
            <a:ext cx="705642" cy="230832"/>
          </a:xfrm>
          <a:prstGeom prst="rect">
            <a:avLst/>
          </a:prstGeom>
          <a:solidFill>
            <a:srgbClr val="008452"/>
          </a:solidFill>
          <a:ln>
            <a:solidFill>
              <a:schemeClr val="bg1"/>
            </a:solidFill>
          </a:ln>
        </p:spPr>
        <p:txBody>
          <a:bodyPr wrap="none" rtlCol="0">
            <a:spAutoFit/>
          </a:bodyPr>
          <a:lstStyle/>
          <a:p>
            <a:r>
              <a:rPr lang="it-IT" sz="900" dirty="0">
                <a:solidFill>
                  <a:schemeClr val="bg1"/>
                </a:solidFill>
              </a:rPr>
              <a:t>20-34 anni</a:t>
            </a:r>
          </a:p>
        </p:txBody>
      </p:sp>
      <p:sp>
        <p:nvSpPr>
          <p:cNvPr id="50" name="CasellaDiTesto 49">
            <a:extLst>
              <a:ext uri="{FF2B5EF4-FFF2-40B4-BE49-F238E27FC236}">
                <a16:creationId xmlns:a16="http://schemas.microsoft.com/office/drawing/2014/main" id="{3C7A785D-9B75-B70C-D606-CD2678CCDDDB}"/>
              </a:ext>
            </a:extLst>
          </p:cNvPr>
          <p:cNvSpPr txBox="1"/>
          <p:nvPr/>
        </p:nvSpPr>
        <p:spPr>
          <a:xfrm>
            <a:off x="745455" y="2250841"/>
            <a:ext cx="679994" cy="230832"/>
          </a:xfrm>
          <a:prstGeom prst="rect">
            <a:avLst/>
          </a:prstGeom>
          <a:solidFill>
            <a:srgbClr val="499EBD"/>
          </a:solidFill>
          <a:ln>
            <a:solidFill>
              <a:schemeClr val="bg1"/>
            </a:solidFill>
          </a:ln>
        </p:spPr>
        <p:txBody>
          <a:bodyPr wrap="none" rtlCol="0">
            <a:spAutoFit/>
          </a:bodyPr>
          <a:lstStyle/>
          <a:p>
            <a:r>
              <a:rPr lang="it-IT" sz="900" dirty="0">
                <a:solidFill>
                  <a:schemeClr val="bg1"/>
                </a:solidFill>
              </a:rPr>
              <a:t>35-59 anni</a:t>
            </a:r>
          </a:p>
        </p:txBody>
      </p:sp>
      <p:sp>
        <p:nvSpPr>
          <p:cNvPr id="51" name="CasellaDiTesto 50">
            <a:extLst>
              <a:ext uri="{FF2B5EF4-FFF2-40B4-BE49-F238E27FC236}">
                <a16:creationId xmlns:a16="http://schemas.microsoft.com/office/drawing/2014/main" id="{A847F57F-9E64-91E9-B0D6-3E8C2568F684}"/>
              </a:ext>
            </a:extLst>
          </p:cNvPr>
          <p:cNvSpPr txBox="1"/>
          <p:nvPr/>
        </p:nvSpPr>
        <p:spPr>
          <a:xfrm>
            <a:off x="634848" y="1079273"/>
            <a:ext cx="790601" cy="230832"/>
          </a:xfrm>
          <a:prstGeom prst="rect">
            <a:avLst/>
          </a:prstGeom>
          <a:solidFill>
            <a:schemeClr val="bg1">
              <a:lumMod val="65000"/>
            </a:schemeClr>
          </a:solidFill>
          <a:ln>
            <a:solidFill>
              <a:schemeClr val="bg1"/>
            </a:solidFill>
          </a:ln>
        </p:spPr>
        <p:txBody>
          <a:bodyPr wrap="none" rtlCol="0">
            <a:spAutoFit/>
          </a:bodyPr>
          <a:lstStyle/>
          <a:p>
            <a:r>
              <a:rPr lang="it-IT" sz="900" dirty="0">
                <a:solidFill>
                  <a:schemeClr val="bg1"/>
                </a:solidFill>
              </a:rPr>
              <a:t>60 anni o più</a:t>
            </a:r>
          </a:p>
        </p:txBody>
      </p:sp>
      <p:sp>
        <p:nvSpPr>
          <p:cNvPr id="52" name="Freccia in giù 51">
            <a:extLst>
              <a:ext uri="{FF2B5EF4-FFF2-40B4-BE49-F238E27FC236}">
                <a16:creationId xmlns:a16="http://schemas.microsoft.com/office/drawing/2014/main" id="{D1A4EEDC-35C2-6D58-A94E-EB871712CD35}"/>
              </a:ext>
            </a:extLst>
          </p:cNvPr>
          <p:cNvSpPr/>
          <p:nvPr/>
        </p:nvSpPr>
        <p:spPr>
          <a:xfrm rot="10800000">
            <a:off x="5892746" y="1202070"/>
            <a:ext cx="528609" cy="35737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a:extLst>
              <a:ext uri="{FF2B5EF4-FFF2-40B4-BE49-F238E27FC236}">
                <a16:creationId xmlns:a16="http://schemas.microsoft.com/office/drawing/2014/main" id="{1FEFDB61-0C23-EA3D-576B-F76D7A05AB94}"/>
              </a:ext>
            </a:extLst>
          </p:cNvPr>
          <p:cNvSpPr txBox="1"/>
          <p:nvPr/>
        </p:nvSpPr>
        <p:spPr>
          <a:xfrm>
            <a:off x="5954664" y="1236275"/>
            <a:ext cx="444185" cy="323165"/>
          </a:xfrm>
          <a:prstGeom prst="rect">
            <a:avLst/>
          </a:prstGeom>
          <a:noFill/>
        </p:spPr>
        <p:txBody>
          <a:bodyPr wrap="square" rtlCol="0">
            <a:spAutoFit/>
          </a:bodyPr>
          <a:lstStyle/>
          <a:p>
            <a:r>
              <a:rPr lang="it-IT" sz="1500" b="1" dirty="0">
                <a:solidFill>
                  <a:schemeClr val="bg1"/>
                </a:solidFill>
              </a:rPr>
              <a:t>+3</a:t>
            </a:r>
          </a:p>
        </p:txBody>
      </p:sp>
      <p:sp>
        <p:nvSpPr>
          <p:cNvPr id="54" name="CasellaDiTesto 53">
            <a:extLst>
              <a:ext uri="{FF2B5EF4-FFF2-40B4-BE49-F238E27FC236}">
                <a16:creationId xmlns:a16="http://schemas.microsoft.com/office/drawing/2014/main" id="{336C7B16-F5B2-8512-824C-1092240D87D6}"/>
              </a:ext>
            </a:extLst>
          </p:cNvPr>
          <p:cNvSpPr txBox="1"/>
          <p:nvPr/>
        </p:nvSpPr>
        <p:spPr>
          <a:xfrm>
            <a:off x="4794738" y="1554589"/>
            <a:ext cx="1579555" cy="646331"/>
          </a:xfrm>
          <a:prstGeom prst="rect">
            <a:avLst/>
          </a:prstGeom>
          <a:noFill/>
        </p:spPr>
        <p:txBody>
          <a:bodyPr wrap="square" rtlCol="0">
            <a:spAutoFit/>
          </a:bodyPr>
          <a:lstStyle/>
          <a:p>
            <a:pPr algn="r"/>
            <a:r>
              <a:rPr lang="it-IT" sz="900" b="1" dirty="0"/>
              <a:t>punti percentuali rispetto al Dato Coni 2020 sulla quota femminile tra i tesserati individuali a FSN/DSA</a:t>
            </a:r>
          </a:p>
        </p:txBody>
      </p:sp>
      <p:sp>
        <p:nvSpPr>
          <p:cNvPr id="8" name="Ovale 7">
            <a:extLst>
              <a:ext uri="{FF2B5EF4-FFF2-40B4-BE49-F238E27FC236}">
                <a16:creationId xmlns:a16="http://schemas.microsoft.com/office/drawing/2014/main" id="{96E5FDD7-BD88-F906-010F-2741B52E649F}"/>
              </a:ext>
            </a:extLst>
          </p:cNvPr>
          <p:cNvSpPr/>
          <p:nvPr/>
        </p:nvSpPr>
        <p:spPr>
          <a:xfrm>
            <a:off x="3027310" y="1801052"/>
            <a:ext cx="576000" cy="576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asellaDiTesto 54">
            <a:extLst>
              <a:ext uri="{FF2B5EF4-FFF2-40B4-BE49-F238E27FC236}">
                <a16:creationId xmlns:a16="http://schemas.microsoft.com/office/drawing/2014/main" id="{65306794-32A3-3E03-E4B8-65E5921D3B1C}"/>
              </a:ext>
            </a:extLst>
          </p:cNvPr>
          <p:cNvSpPr txBox="1"/>
          <p:nvPr/>
        </p:nvSpPr>
        <p:spPr>
          <a:xfrm>
            <a:off x="3015408" y="1871896"/>
            <a:ext cx="634180" cy="430887"/>
          </a:xfrm>
          <a:prstGeom prst="rect">
            <a:avLst/>
          </a:prstGeom>
          <a:noFill/>
        </p:spPr>
        <p:txBody>
          <a:bodyPr wrap="square" rtlCol="0">
            <a:spAutoFit/>
          </a:bodyPr>
          <a:lstStyle/>
          <a:p>
            <a:r>
              <a:rPr lang="it-IT" sz="2200" b="1" dirty="0">
                <a:solidFill>
                  <a:schemeClr val="bg1"/>
                </a:solidFill>
              </a:rPr>
              <a:t>72</a:t>
            </a:r>
            <a:r>
              <a:rPr lang="it-IT" sz="1500" b="1" dirty="0">
                <a:solidFill>
                  <a:schemeClr val="bg1"/>
                </a:solidFill>
              </a:rPr>
              <a:t>%</a:t>
            </a:r>
          </a:p>
        </p:txBody>
      </p:sp>
      <p:sp>
        <p:nvSpPr>
          <p:cNvPr id="9" name="CasellaDiTesto 8">
            <a:extLst>
              <a:ext uri="{FF2B5EF4-FFF2-40B4-BE49-F238E27FC236}">
                <a16:creationId xmlns:a16="http://schemas.microsoft.com/office/drawing/2014/main" id="{8A9FDA58-D694-CC39-5BAF-2611F6BAE1BF}"/>
              </a:ext>
            </a:extLst>
          </p:cNvPr>
          <p:cNvSpPr txBox="1"/>
          <p:nvPr/>
        </p:nvSpPr>
        <p:spPr>
          <a:xfrm>
            <a:off x="3558639" y="1825981"/>
            <a:ext cx="763728" cy="577081"/>
          </a:xfrm>
          <a:prstGeom prst="rect">
            <a:avLst/>
          </a:prstGeom>
          <a:noFill/>
        </p:spPr>
        <p:txBody>
          <a:bodyPr wrap="square" rtlCol="0">
            <a:spAutoFit/>
          </a:bodyPr>
          <a:lstStyle/>
          <a:p>
            <a:r>
              <a:rPr lang="it-IT" sz="1050" b="1" dirty="0"/>
              <a:t>TOTALE OVER 20ENNI</a:t>
            </a:r>
          </a:p>
        </p:txBody>
      </p:sp>
      <p:sp>
        <p:nvSpPr>
          <p:cNvPr id="56" name="CasellaDiTesto 55">
            <a:extLst>
              <a:ext uri="{FF2B5EF4-FFF2-40B4-BE49-F238E27FC236}">
                <a16:creationId xmlns:a16="http://schemas.microsoft.com/office/drawing/2014/main" id="{C5AD2E38-299D-3C5F-D88F-AFE939A288B6}"/>
              </a:ext>
            </a:extLst>
          </p:cNvPr>
          <p:cNvSpPr txBox="1"/>
          <p:nvPr/>
        </p:nvSpPr>
        <p:spPr>
          <a:xfrm>
            <a:off x="3019756" y="2378160"/>
            <a:ext cx="3521523" cy="507831"/>
          </a:xfrm>
          <a:prstGeom prst="rect">
            <a:avLst/>
          </a:prstGeom>
          <a:noFill/>
        </p:spPr>
        <p:txBody>
          <a:bodyPr wrap="square" rtlCol="0">
            <a:spAutoFit/>
          </a:bodyPr>
          <a:lstStyle/>
          <a:p>
            <a:r>
              <a:rPr lang="it-IT" sz="900" b="1" dirty="0"/>
              <a:t>I dati Coni 2020 parlano di una quota di tesserati individuali maggiorenni pari al 46%. </a:t>
            </a:r>
            <a:r>
              <a:rPr lang="it-IT" sz="900" b="1" u="sng" dirty="0"/>
              <a:t>Gli EPS dunque favoriscono maggiormente la partecipazione delle fasce più adulte rispetto alle FSN/DSA</a:t>
            </a:r>
          </a:p>
        </p:txBody>
      </p:sp>
      <p:sp>
        <p:nvSpPr>
          <p:cNvPr id="57" name="Rettangolo 56">
            <a:extLst>
              <a:ext uri="{FF2B5EF4-FFF2-40B4-BE49-F238E27FC236}">
                <a16:creationId xmlns:a16="http://schemas.microsoft.com/office/drawing/2014/main" id="{739EE124-410A-8D9F-ECE4-CEAC6AF3C0EA}"/>
              </a:ext>
            </a:extLst>
          </p:cNvPr>
          <p:cNvSpPr/>
          <p:nvPr/>
        </p:nvSpPr>
        <p:spPr>
          <a:xfrm>
            <a:off x="460358" y="3231506"/>
            <a:ext cx="3983896" cy="1421378"/>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52AE2A43-6E6C-18D3-8C09-F6BE43533E3D}"/>
              </a:ext>
            </a:extLst>
          </p:cNvPr>
          <p:cNvSpPr/>
          <p:nvPr/>
        </p:nvSpPr>
        <p:spPr>
          <a:xfrm>
            <a:off x="4544494" y="3227970"/>
            <a:ext cx="3983896" cy="877193"/>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8F1BC1D2-27CB-38E4-20B7-DD3C8E2A0C8C}"/>
              </a:ext>
            </a:extLst>
          </p:cNvPr>
          <p:cNvSpPr txBox="1"/>
          <p:nvPr/>
        </p:nvSpPr>
        <p:spPr>
          <a:xfrm>
            <a:off x="460358" y="4456385"/>
            <a:ext cx="3983896" cy="200055"/>
          </a:xfrm>
          <a:prstGeom prst="rect">
            <a:avLst/>
          </a:prstGeom>
          <a:noFill/>
        </p:spPr>
        <p:txBody>
          <a:bodyPr wrap="square" rtlCol="0">
            <a:spAutoFit/>
          </a:bodyPr>
          <a:lstStyle/>
          <a:p>
            <a:pPr algn="ctr"/>
            <a:r>
              <a:rPr lang="it-IT" sz="700" dirty="0"/>
              <a:t>Variazioni rispetto ai dati Istat 2021 sui </a:t>
            </a:r>
            <a:r>
              <a:rPr lang="it-IT" sz="700" b="1" dirty="0"/>
              <a:t>praticanti sport in modo continuativo o saltuario</a:t>
            </a:r>
          </a:p>
        </p:txBody>
      </p:sp>
      <p:graphicFrame>
        <p:nvGraphicFramePr>
          <p:cNvPr id="11" name="Tabella 16">
            <a:extLst>
              <a:ext uri="{FF2B5EF4-FFF2-40B4-BE49-F238E27FC236}">
                <a16:creationId xmlns:a16="http://schemas.microsoft.com/office/drawing/2014/main" id="{DA9A61DD-0A85-472F-EB20-210C03E08919}"/>
              </a:ext>
            </a:extLst>
          </p:cNvPr>
          <p:cNvGraphicFramePr>
            <a:graphicFrameLocks noGrp="1"/>
          </p:cNvGraphicFramePr>
          <p:nvPr>
            <p:extLst>
              <p:ext uri="{D42A27DB-BD31-4B8C-83A1-F6EECF244321}">
                <p14:modId xmlns:p14="http://schemas.microsoft.com/office/powerpoint/2010/main" val="1014522884"/>
              </p:ext>
            </p:extLst>
          </p:nvPr>
        </p:nvGraphicFramePr>
        <p:xfrm>
          <a:off x="699243" y="3276537"/>
          <a:ext cx="3534002" cy="1154430"/>
        </p:xfrm>
        <a:graphic>
          <a:graphicData uri="http://schemas.openxmlformats.org/drawingml/2006/table">
            <a:tbl>
              <a:tblPr firstRow="1" bandRow="1">
                <a:tableStyleId>{5C22544A-7EE6-4342-B048-85BDC9FD1C3A}</a:tableStyleId>
              </a:tblPr>
              <a:tblGrid>
                <a:gridCol w="992850">
                  <a:extLst>
                    <a:ext uri="{9D8B030D-6E8A-4147-A177-3AD203B41FA5}">
                      <a16:colId xmlns:a16="http://schemas.microsoft.com/office/drawing/2014/main" val="1527142122"/>
                    </a:ext>
                  </a:extLst>
                </a:gridCol>
                <a:gridCol w="1270576">
                  <a:extLst>
                    <a:ext uri="{9D8B030D-6E8A-4147-A177-3AD203B41FA5}">
                      <a16:colId xmlns:a16="http://schemas.microsoft.com/office/drawing/2014/main" val="3145583293"/>
                    </a:ext>
                  </a:extLst>
                </a:gridCol>
                <a:gridCol w="1270576">
                  <a:extLst>
                    <a:ext uri="{9D8B030D-6E8A-4147-A177-3AD203B41FA5}">
                      <a16:colId xmlns:a16="http://schemas.microsoft.com/office/drawing/2014/main" val="793776623"/>
                    </a:ext>
                  </a:extLst>
                </a:gridCol>
              </a:tblGrid>
              <a:tr h="190510">
                <a:tc>
                  <a:txBody>
                    <a:bodyPr/>
                    <a:lstStyle/>
                    <a:p>
                      <a:pPr algn="l" fontAlgn="b"/>
                      <a:endParaRPr lang="it-IT" sz="11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it-IT" sz="1200" b="0" i="0" u="none" strike="noStrike" dirty="0">
                          <a:solidFill>
                            <a:schemeClr val="bg1"/>
                          </a:solidFill>
                          <a:effectLst/>
                          <a:latin typeface="Calibri" panose="020F0502020204030204" pitchFamily="34" charset="0"/>
                        </a:rPr>
                        <a:t>Tesserati EPS</a:t>
                      </a:r>
                    </a:p>
                  </a:txBody>
                  <a:tcPr marL="9525" marR="9525" marT="9525" marB="0" anchor="ctr">
                    <a:solidFill>
                      <a:schemeClr val="tx1"/>
                    </a:solidFill>
                  </a:tcPr>
                </a:tc>
                <a:tc>
                  <a:txBody>
                    <a:bodyPr/>
                    <a:lstStyle/>
                    <a:p>
                      <a:pPr algn="ctr" fontAlgn="b"/>
                      <a:r>
                        <a:rPr lang="it-IT" sz="1200" b="0" i="0" u="none" strike="noStrike" dirty="0">
                          <a:solidFill>
                            <a:schemeClr val="bg1"/>
                          </a:solidFill>
                          <a:effectLst/>
                          <a:latin typeface="Calibri" panose="020F0502020204030204" pitchFamily="34" charset="0"/>
                        </a:rPr>
                        <a:t>Tot. sportivi italiani</a:t>
                      </a:r>
                    </a:p>
                  </a:txBody>
                  <a:tcPr marL="9525" marR="9525" marT="9525" marB="0" anchor="ctr">
                    <a:solidFill>
                      <a:schemeClr val="tx1"/>
                    </a:solidFill>
                  </a:tcPr>
                </a:tc>
                <a:extLst>
                  <a:ext uri="{0D108BD9-81ED-4DB2-BD59-A6C34878D82A}">
                    <a16:rowId xmlns:a16="http://schemas.microsoft.com/office/drawing/2014/main" val="3669164860"/>
                  </a:ext>
                </a:extLst>
              </a:tr>
              <a:tr h="190510">
                <a:tc>
                  <a:txBody>
                    <a:bodyPr/>
                    <a:lstStyle/>
                    <a:p>
                      <a:pPr algn="l" fontAlgn="b"/>
                      <a:r>
                        <a:rPr lang="it-IT" sz="1200" b="0" i="0" u="none" strike="noStrike" dirty="0">
                          <a:solidFill>
                            <a:srgbClr val="000000"/>
                          </a:solidFill>
                          <a:effectLst/>
                          <a:latin typeface="Calibri" panose="020F0502020204030204" pitchFamily="34" charset="0"/>
                        </a:rPr>
                        <a:t>3-10 anni</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14%</a:t>
                      </a:r>
                    </a:p>
                  </a:txBody>
                  <a:tcPr marL="9525" marR="9525" marT="9525" marB="0" anchor="b">
                    <a:solidFill>
                      <a:schemeClr val="bg1">
                        <a:lumMod val="8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8%</a:t>
                      </a:r>
                    </a:p>
                  </a:txBody>
                  <a:tcPr marL="9525" marR="9525" marT="9525" marB="0" anchor="b">
                    <a:solidFill>
                      <a:schemeClr val="bg1">
                        <a:lumMod val="95000"/>
                      </a:schemeClr>
                    </a:solidFill>
                  </a:tcPr>
                </a:tc>
                <a:extLst>
                  <a:ext uri="{0D108BD9-81ED-4DB2-BD59-A6C34878D82A}">
                    <a16:rowId xmlns:a16="http://schemas.microsoft.com/office/drawing/2014/main" val="1224632274"/>
                  </a:ext>
                </a:extLst>
              </a:tr>
              <a:tr h="190510">
                <a:tc>
                  <a:txBody>
                    <a:bodyPr/>
                    <a:lstStyle/>
                    <a:p>
                      <a:pPr algn="l" fontAlgn="b"/>
                      <a:r>
                        <a:rPr lang="it-IT" sz="1200" b="0" i="0" u="none" strike="noStrike" dirty="0">
                          <a:solidFill>
                            <a:srgbClr val="000000"/>
                          </a:solidFill>
                          <a:effectLst/>
                          <a:latin typeface="Calibri" panose="020F0502020204030204" pitchFamily="34" charset="0"/>
                        </a:rPr>
                        <a:t>11-19 anni</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15%</a:t>
                      </a:r>
                    </a:p>
                  </a:txBody>
                  <a:tcPr marL="9525"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14%</a:t>
                      </a:r>
                    </a:p>
                  </a:txBody>
                  <a:tcPr marL="9525" marR="9525" marT="9525" marB="0" anchor="b">
                    <a:solidFill>
                      <a:schemeClr val="bg1">
                        <a:lumMod val="95000"/>
                      </a:schemeClr>
                    </a:solidFill>
                  </a:tcPr>
                </a:tc>
                <a:extLst>
                  <a:ext uri="{0D108BD9-81ED-4DB2-BD59-A6C34878D82A}">
                    <a16:rowId xmlns:a16="http://schemas.microsoft.com/office/drawing/2014/main" val="2984668116"/>
                  </a:ext>
                </a:extLst>
              </a:tr>
              <a:tr h="190510">
                <a:tc>
                  <a:txBody>
                    <a:bodyPr/>
                    <a:lstStyle/>
                    <a:p>
                      <a:pPr algn="l" fontAlgn="b"/>
                      <a:r>
                        <a:rPr lang="it-IT" sz="1200" b="0" i="0" u="none" strike="noStrike" dirty="0">
                          <a:solidFill>
                            <a:srgbClr val="000000"/>
                          </a:solidFill>
                          <a:effectLst/>
                          <a:latin typeface="Calibri" panose="020F0502020204030204" pitchFamily="34" charset="0"/>
                        </a:rPr>
                        <a:t>20-34 anni</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23%</a:t>
                      </a:r>
                    </a:p>
                  </a:txBody>
                  <a:tcPr marL="9525"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23%</a:t>
                      </a:r>
                    </a:p>
                  </a:txBody>
                  <a:tcPr marL="9525" marR="9525" marT="9525" marB="0" anchor="b">
                    <a:solidFill>
                      <a:schemeClr val="bg1">
                        <a:lumMod val="95000"/>
                      </a:schemeClr>
                    </a:solidFill>
                  </a:tcPr>
                </a:tc>
                <a:extLst>
                  <a:ext uri="{0D108BD9-81ED-4DB2-BD59-A6C34878D82A}">
                    <a16:rowId xmlns:a16="http://schemas.microsoft.com/office/drawing/2014/main" val="1488686143"/>
                  </a:ext>
                </a:extLst>
              </a:tr>
              <a:tr h="190510">
                <a:tc>
                  <a:txBody>
                    <a:bodyPr/>
                    <a:lstStyle/>
                    <a:p>
                      <a:pPr algn="l" fontAlgn="b"/>
                      <a:r>
                        <a:rPr lang="it-IT" sz="1200" b="0" i="0" u="none" strike="noStrike" dirty="0">
                          <a:solidFill>
                            <a:srgbClr val="000000"/>
                          </a:solidFill>
                          <a:effectLst/>
                          <a:latin typeface="Calibri" panose="020F0502020204030204" pitchFamily="34" charset="0"/>
                        </a:rPr>
                        <a:t>35-59 anni</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32%</a:t>
                      </a:r>
                    </a:p>
                  </a:txBody>
                  <a:tcPr marL="9525"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40%</a:t>
                      </a:r>
                    </a:p>
                  </a:txBody>
                  <a:tcPr marL="9525" marR="9525" marT="9525" marB="0" anchor="b">
                    <a:solidFill>
                      <a:schemeClr val="bg1">
                        <a:lumMod val="85000"/>
                      </a:schemeClr>
                    </a:solidFill>
                  </a:tcPr>
                </a:tc>
                <a:extLst>
                  <a:ext uri="{0D108BD9-81ED-4DB2-BD59-A6C34878D82A}">
                    <a16:rowId xmlns:a16="http://schemas.microsoft.com/office/drawing/2014/main" val="2153167499"/>
                  </a:ext>
                </a:extLst>
              </a:tr>
              <a:tr h="190510">
                <a:tc>
                  <a:txBody>
                    <a:bodyPr/>
                    <a:lstStyle/>
                    <a:p>
                      <a:pPr algn="l" fontAlgn="b"/>
                      <a:r>
                        <a:rPr lang="it-IT" sz="1200" b="0" i="0" u="none" strike="noStrike" dirty="0">
                          <a:solidFill>
                            <a:srgbClr val="000000"/>
                          </a:solidFill>
                          <a:effectLst/>
                          <a:latin typeface="Calibri" panose="020F0502020204030204" pitchFamily="34" charset="0"/>
                        </a:rPr>
                        <a:t>60 anni o più</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16%</a:t>
                      </a:r>
                    </a:p>
                  </a:txBody>
                  <a:tcPr marL="9525"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15%</a:t>
                      </a:r>
                    </a:p>
                  </a:txBody>
                  <a:tcPr marL="9525" marR="9525" marT="9525" marB="0" anchor="b">
                    <a:solidFill>
                      <a:schemeClr val="bg1">
                        <a:lumMod val="95000"/>
                      </a:schemeClr>
                    </a:solidFill>
                  </a:tcPr>
                </a:tc>
                <a:extLst>
                  <a:ext uri="{0D108BD9-81ED-4DB2-BD59-A6C34878D82A}">
                    <a16:rowId xmlns:a16="http://schemas.microsoft.com/office/drawing/2014/main" val="2150312074"/>
                  </a:ext>
                </a:extLst>
              </a:tr>
            </a:tbl>
          </a:graphicData>
        </a:graphic>
      </p:graphicFrame>
      <p:sp>
        <p:nvSpPr>
          <p:cNvPr id="60" name="CasellaDiTesto 59">
            <a:extLst>
              <a:ext uri="{FF2B5EF4-FFF2-40B4-BE49-F238E27FC236}">
                <a16:creationId xmlns:a16="http://schemas.microsoft.com/office/drawing/2014/main" id="{038A6B49-57E1-D5AC-385D-FD5F22AC5CF7}"/>
              </a:ext>
            </a:extLst>
          </p:cNvPr>
          <p:cNvSpPr txBox="1"/>
          <p:nvPr/>
        </p:nvSpPr>
        <p:spPr>
          <a:xfrm>
            <a:off x="4526843" y="3905108"/>
            <a:ext cx="3983896" cy="200055"/>
          </a:xfrm>
          <a:prstGeom prst="rect">
            <a:avLst/>
          </a:prstGeom>
          <a:noFill/>
        </p:spPr>
        <p:txBody>
          <a:bodyPr wrap="square" rtlCol="0">
            <a:spAutoFit/>
          </a:bodyPr>
          <a:lstStyle/>
          <a:p>
            <a:pPr algn="ctr"/>
            <a:r>
              <a:rPr lang="it-IT" sz="700" dirty="0"/>
              <a:t>Variazioni rispetto ai dati Istat 2021 sui </a:t>
            </a:r>
            <a:r>
              <a:rPr lang="it-IT" sz="700" b="1" dirty="0"/>
              <a:t>praticanti sport in modo continuativo o saltuario</a:t>
            </a:r>
          </a:p>
        </p:txBody>
      </p:sp>
      <p:graphicFrame>
        <p:nvGraphicFramePr>
          <p:cNvPr id="61" name="Tabella 16">
            <a:extLst>
              <a:ext uri="{FF2B5EF4-FFF2-40B4-BE49-F238E27FC236}">
                <a16:creationId xmlns:a16="http://schemas.microsoft.com/office/drawing/2014/main" id="{38EF687E-98D2-EFB9-47FC-33CFAD7129CB}"/>
              </a:ext>
            </a:extLst>
          </p:cNvPr>
          <p:cNvGraphicFramePr>
            <a:graphicFrameLocks noGrp="1"/>
          </p:cNvGraphicFramePr>
          <p:nvPr>
            <p:extLst>
              <p:ext uri="{D42A27DB-BD31-4B8C-83A1-F6EECF244321}">
                <p14:modId xmlns:p14="http://schemas.microsoft.com/office/powerpoint/2010/main" val="3837922568"/>
              </p:ext>
            </p:extLst>
          </p:nvPr>
        </p:nvGraphicFramePr>
        <p:xfrm>
          <a:off x="4765728" y="3276595"/>
          <a:ext cx="3534002" cy="577215"/>
        </p:xfrm>
        <a:graphic>
          <a:graphicData uri="http://schemas.openxmlformats.org/drawingml/2006/table">
            <a:tbl>
              <a:tblPr firstRow="1" bandRow="1">
                <a:tableStyleId>{5C22544A-7EE6-4342-B048-85BDC9FD1C3A}</a:tableStyleId>
              </a:tblPr>
              <a:tblGrid>
                <a:gridCol w="992850">
                  <a:extLst>
                    <a:ext uri="{9D8B030D-6E8A-4147-A177-3AD203B41FA5}">
                      <a16:colId xmlns:a16="http://schemas.microsoft.com/office/drawing/2014/main" val="1527142122"/>
                    </a:ext>
                  </a:extLst>
                </a:gridCol>
                <a:gridCol w="1270576">
                  <a:extLst>
                    <a:ext uri="{9D8B030D-6E8A-4147-A177-3AD203B41FA5}">
                      <a16:colId xmlns:a16="http://schemas.microsoft.com/office/drawing/2014/main" val="3145583293"/>
                    </a:ext>
                  </a:extLst>
                </a:gridCol>
                <a:gridCol w="1270576">
                  <a:extLst>
                    <a:ext uri="{9D8B030D-6E8A-4147-A177-3AD203B41FA5}">
                      <a16:colId xmlns:a16="http://schemas.microsoft.com/office/drawing/2014/main" val="793776623"/>
                    </a:ext>
                  </a:extLst>
                </a:gridCol>
              </a:tblGrid>
              <a:tr h="190510">
                <a:tc>
                  <a:txBody>
                    <a:bodyPr/>
                    <a:lstStyle/>
                    <a:p>
                      <a:pPr algn="l" fontAlgn="b"/>
                      <a:endParaRPr lang="it-IT" sz="1100" b="0" i="0" u="none" strike="noStrike" dirty="0">
                        <a:solidFill>
                          <a:schemeClr val="bg1"/>
                        </a:solidFill>
                        <a:effectLst/>
                        <a:latin typeface="Calibri" panose="020F0502020204030204" pitchFamily="34" charset="0"/>
                      </a:endParaRPr>
                    </a:p>
                  </a:txBody>
                  <a:tcPr marL="9525" marR="9525" marT="9525" marB="0" anchor="b">
                    <a:solidFill>
                      <a:schemeClr val="tx1"/>
                    </a:solidFill>
                  </a:tcPr>
                </a:tc>
                <a:tc>
                  <a:txBody>
                    <a:bodyPr/>
                    <a:lstStyle/>
                    <a:p>
                      <a:pPr algn="ctr" fontAlgn="b"/>
                      <a:r>
                        <a:rPr lang="it-IT" sz="1200" b="0" i="0" u="none" strike="noStrike" dirty="0">
                          <a:solidFill>
                            <a:schemeClr val="bg1"/>
                          </a:solidFill>
                          <a:effectLst/>
                          <a:latin typeface="Calibri" panose="020F0502020204030204" pitchFamily="34" charset="0"/>
                        </a:rPr>
                        <a:t>Tesserati EPS</a:t>
                      </a:r>
                    </a:p>
                  </a:txBody>
                  <a:tcPr marL="9525" marR="9525" marT="9525" marB="0" anchor="ctr">
                    <a:solidFill>
                      <a:schemeClr val="tx1"/>
                    </a:solidFill>
                  </a:tcPr>
                </a:tc>
                <a:tc>
                  <a:txBody>
                    <a:bodyPr/>
                    <a:lstStyle/>
                    <a:p>
                      <a:pPr algn="ctr" fontAlgn="b"/>
                      <a:r>
                        <a:rPr lang="it-IT" sz="1200" b="0" i="0" u="none" strike="noStrike" dirty="0">
                          <a:solidFill>
                            <a:schemeClr val="bg1"/>
                          </a:solidFill>
                          <a:effectLst/>
                          <a:latin typeface="Calibri" panose="020F0502020204030204" pitchFamily="34" charset="0"/>
                        </a:rPr>
                        <a:t>Tot. sportivi italiani</a:t>
                      </a:r>
                    </a:p>
                  </a:txBody>
                  <a:tcPr marL="9525" marR="9525" marT="9525" marB="0" anchor="ctr">
                    <a:solidFill>
                      <a:schemeClr val="tx1"/>
                    </a:solidFill>
                  </a:tcPr>
                </a:tc>
                <a:extLst>
                  <a:ext uri="{0D108BD9-81ED-4DB2-BD59-A6C34878D82A}">
                    <a16:rowId xmlns:a16="http://schemas.microsoft.com/office/drawing/2014/main" val="3669164860"/>
                  </a:ext>
                </a:extLst>
              </a:tr>
              <a:tr h="190510">
                <a:tc>
                  <a:txBody>
                    <a:bodyPr/>
                    <a:lstStyle/>
                    <a:p>
                      <a:pPr algn="l" fontAlgn="b"/>
                      <a:r>
                        <a:rPr lang="it-IT" sz="1200" b="0" i="0" u="none" strike="noStrike" dirty="0">
                          <a:solidFill>
                            <a:srgbClr val="000000"/>
                          </a:solidFill>
                          <a:effectLst/>
                          <a:latin typeface="Calibri" panose="020F0502020204030204" pitchFamily="34" charset="0"/>
                        </a:rPr>
                        <a:t>uomini</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69%</a:t>
                      </a:r>
                    </a:p>
                  </a:txBody>
                  <a:tcPr marL="9525" marR="9525" marT="9525" marB="0" anchor="b">
                    <a:solidFill>
                      <a:schemeClr val="bg1">
                        <a:lumMod val="85000"/>
                      </a:schemeClr>
                    </a:solidFill>
                  </a:tcPr>
                </a:tc>
                <a:tc>
                  <a:txBody>
                    <a:bodyPr/>
                    <a:lstStyle/>
                    <a:p>
                      <a:pPr marL="0" algn="ctr" defTabSz="685644" rtl="0" eaLnBrk="1" fontAlgn="b" latinLnBrk="0" hangingPunct="1"/>
                      <a:r>
                        <a:rPr lang="it-IT" sz="1200" b="0" i="0" u="none" strike="noStrike" kern="1200" dirty="0">
                          <a:solidFill>
                            <a:srgbClr val="000000"/>
                          </a:solidFill>
                          <a:effectLst/>
                          <a:latin typeface="Calibri" panose="020F0502020204030204" pitchFamily="34" charset="0"/>
                          <a:ea typeface="+mn-ea"/>
                          <a:cs typeface="+mn-cs"/>
                        </a:rPr>
                        <a:t>56%</a:t>
                      </a:r>
                    </a:p>
                  </a:txBody>
                  <a:tcPr marL="9525" marR="9525" marT="9525" marB="0" anchor="b">
                    <a:solidFill>
                      <a:schemeClr val="bg1">
                        <a:lumMod val="95000"/>
                      </a:schemeClr>
                    </a:solidFill>
                  </a:tcPr>
                </a:tc>
                <a:extLst>
                  <a:ext uri="{0D108BD9-81ED-4DB2-BD59-A6C34878D82A}">
                    <a16:rowId xmlns:a16="http://schemas.microsoft.com/office/drawing/2014/main" val="1224632274"/>
                  </a:ext>
                </a:extLst>
              </a:tr>
              <a:tr h="190510">
                <a:tc>
                  <a:txBody>
                    <a:bodyPr/>
                    <a:lstStyle/>
                    <a:p>
                      <a:pPr algn="l" fontAlgn="b"/>
                      <a:r>
                        <a:rPr lang="it-IT" sz="1200" b="0" i="0" u="none" strike="noStrike" dirty="0">
                          <a:solidFill>
                            <a:srgbClr val="000000"/>
                          </a:solidFill>
                          <a:effectLst/>
                          <a:latin typeface="Calibri" panose="020F0502020204030204" pitchFamily="34" charset="0"/>
                        </a:rPr>
                        <a:t>donne</a:t>
                      </a:r>
                    </a:p>
                  </a:txBody>
                  <a:tcPr marL="108000" marR="9525" marT="9525" marB="0" anchor="b">
                    <a:solidFill>
                      <a:schemeClr val="bg1">
                        <a:lumMod val="95000"/>
                      </a:schemeClr>
                    </a:solidFill>
                  </a:tcPr>
                </a:tc>
                <a:tc>
                  <a:txBody>
                    <a:bodyPr/>
                    <a:lstStyle/>
                    <a:p>
                      <a:pPr algn="ctr" fontAlgn="b"/>
                      <a:r>
                        <a:rPr lang="it-IT" sz="1200" b="0" i="0" u="none" strike="noStrike" dirty="0">
                          <a:solidFill>
                            <a:srgbClr val="000000"/>
                          </a:solidFill>
                          <a:effectLst/>
                          <a:latin typeface="Calibri" panose="020F0502020204030204" pitchFamily="34" charset="0"/>
                        </a:rPr>
                        <a:t>31%</a:t>
                      </a:r>
                    </a:p>
                  </a:txBody>
                  <a:tcPr marL="9525" marR="9525" marT="9525" marB="0" anchor="b">
                    <a:solidFill>
                      <a:schemeClr val="bg1">
                        <a:lumMod val="95000"/>
                      </a:schemeClr>
                    </a:solidFill>
                  </a:tcPr>
                </a:tc>
                <a:tc>
                  <a:txBody>
                    <a:bodyPr/>
                    <a:lstStyle/>
                    <a:p>
                      <a:pPr marL="0" algn="ctr" defTabSz="685644" rtl="0" eaLnBrk="1" fontAlgn="b" latinLnBrk="0" hangingPunct="1"/>
                      <a:r>
                        <a:rPr lang="it-IT" sz="1200" b="0" i="0" u="none" strike="noStrike" kern="1200" dirty="0">
                          <a:solidFill>
                            <a:srgbClr val="000000"/>
                          </a:solidFill>
                          <a:effectLst/>
                          <a:latin typeface="Calibri" panose="020F0502020204030204" pitchFamily="34" charset="0"/>
                          <a:ea typeface="+mn-ea"/>
                          <a:cs typeface="+mn-cs"/>
                        </a:rPr>
                        <a:t>44%</a:t>
                      </a:r>
                    </a:p>
                  </a:txBody>
                  <a:tcPr marL="9525" marR="9525" marT="9525" marB="0" anchor="b">
                    <a:solidFill>
                      <a:schemeClr val="bg1">
                        <a:lumMod val="85000"/>
                      </a:schemeClr>
                    </a:solidFill>
                  </a:tcPr>
                </a:tc>
                <a:extLst>
                  <a:ext uri="{0D108BD9-81ED-4DB2-BD59-A6C34878D82A}">
                    <a16:rowId xmlns:a16="http://schemas.microsoft.com/office/drawing/2014/main" val="2984668116"/>
                  </a:ext>
                </a:extLst>
              </a:tr>
            </a:tbl>
          </a:graphicData>
        </a:graphic>
      </p:graphicFrame>
      <p:sp>
        <p:nvSpPr>
          <p:cNvPr id="38" name="Freccia in giù 51">
            <a:extLst>
              <a:ext uri="{FF2B5EF4-FFF2-40B4-BE49-F238E27FC236}">
                <a16:creationId xmlns:a16="http://schemas.microsoft.com/office/drawing/2014/main" id="{7BA808C1-5DFF-754E-967E-FB07153D254B}"/>
              </a:ext>
            </a:extLst>
          </p:cNvPr>
          <p:cNvSpPr/>
          <p:nvPr/>
        </p:nvSpPr>
        <p:spPr>
          <a:xfrm rot="10800000">
            <a:off x="2492373" y="3491078"/>
            <a:ext cx="272392" cy="16121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in giù 51">
            <a:extLst>
              <a:ext uri="{FF2B5EF4-FFF2-40B4-BE49-F238E27FC236}">
                <a16:creationId xmlns:a16="http://schemas.microsoft.com/office/drawing/2014/main" id="{36C57993-0153-8E44-804F-998D27073D86}"/>
              </a:ext>
            </a:extLst>
          </p:cNvPr>
          <p:cNvSpPr/>
          <p:nvPr/>
        </p:nvSpPr>
        <p:spPr>
          <a:xfrm rot="10800000">
            <a:off x="6582746" y="3487597"/>
            <a:ext cx="272392" cy="16121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id="{C97E3198-FA5A-B54C-946E-49B9B4A2FAA4}"/>
              </a:ext>
            </a:extLst>
          </p:cNvPr>
          <p:cNvSpPr txBox="1"/>
          <p:nvPr/>
        </p:nvSpPr>
        <p:spPr>
          <a:xfrm>
            <a:off x="4494283" y="4096923"/>
            <a:ext cx="4326987" cy="646331"/>
          </a:xfrm>
          <a:prstGeom prst="rect">
            <a:avLst/>
          </a:prstGeom>
          <a:noFill/>
        </p:spPr>
        <p:txBody>
          <a:bodyPr wrap="square" rtlCol="0">
            <a:spAutoFit/>
          </a:bodyPr>
          <a:lstStyle/>
          <a:p>
            <a:r>
              <a:rPr lang="it-IT" sz="900" dirty="0"/>
              <a:t>Da recenti ricerche condotte da SWG emerge come </a:t>
            </a:r>
            <a:r>
              <a:rPr lang="it-IT" sz="900" b="1" dirty="0"/>
              <a:t>gli uomini tendano più delle donne a praticare sport in modo organizzato</a:t>
            </a:r>
            <a:r>
              <a:rPr lang="it-IT" sz="900" dirty="0"/>
              <a:t>, ovvero con riferimento a un’organizzazione o contesto sportivo strutturato (quali ad esempio le ASD/SSD affiliate agli EPS). Un dato che incide fortemente sulla composizione di genere dei tesserati.</a:t>
            </a:r>
          </a:p>
        </p:txBody>
      </p:sp>
      <p:sp>
        <p:nvSpPr>
          <p:cNvPr id="41" name="Freccia in giù 51">
            <a:extLst>
              <a:ext uri="{FF2B5EF4-FFF2-40B4-BE49-F238E27FC236}">
                <a16:creationId xmlns:a16="http://schemas.microsoft.com/office/drawing/2014/main" id="{F888BD51-E8F5-FE4A-9B7F-CD80BEC482B9}"/>
              </a:ext>
            </a:extLst>
          </p:cNvPr>
          <p:cNvSpPr/>
          <p:nvPr/>
        </p:nvSpPr>
        <p:spPr>
          <a:xfrm rot="10800000">
            <a:off x="3753726" y="4063464"/>
            <a:ext cx="272392" cy="16121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in giù 51">
            <a:extLst>
              <a:ext uri="{FF2B5EF4-FFF2-40B4-BE49-F238E27FC236}">
                <a16:creationId xmlns:a16="http://schemas.microsoft.com/office/drawing/2014/main" id="{64642B9B-EBC0-0F4D-8240-BA9E8ECDC814}"/>
              </a:ext>
            </a:extLst>
          </p:cNvPr>
          <p:cNvSpPr/>
          <p:nvPr/>
        </p:nvSpPr>
        <p:spPr>
          <a:xfrm rot="10800000">
            <a:off x="7815715" y="3673646"/>
            <a:ext cx="272392" cy="16121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323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16</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884878"/>
          </a:xfrm>
          <a:prstGeom prst="rect">
            <a:avLst/>
          </a:prstGeom>
        </p:spPr>
        <p:txBody>
          <a:bodyPr lIns="91429" tIns="45714" rIns="91429" bIns="45714">
            <a:normAutofit fontScale="925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L’offerta sportiva del Sistema EPS</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Oltre 180mila eventi sportivi organizzati nel 2021. Si arresta la contrazione registrata negli anni precedenti</a:t>
            </a:r>
          </a:p>
        </p:txBody>
      </p:sp>
      <p:graphicFrame>
        <p:nvGraphicFramePr>
          <p:cNvPr id="40" name="Grafico 39">
            <a:extLst>
              <a:ext uri="{FF2B5EF4-FFF2-40B4-BE49-F238E27FC236}">
                <a16:creationId xmlns:a16="http://schemas.microsoft.com/office/drawing/2014/main" id="{97440966-B7C6-B0A5-6DFA-09B37F2567A4}"/>
              </a:ext>
            </a:extLst>
          </p:cNvPr>
          <p:cNvGraphicFramePr/>
          <p:nvPr>
            <p:extLst>
              <p:ext uri="{D42A27DB-BD31-4B8C-83A1-F6EECF244321}">
                <p14:modId xmlns:p14="http://schemas.microsoft.com/office/powerpoint/2010/main" val="4188865180"/>
              </p:ext>
            </p:extLst>
          </p:nvPr>
        </p:nvGraphicFramePr>
        <p:xfrm>
          <a:off x="702851" y="2144731"/>
          <a:ext cx="3095947" cy="1836352"/>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a:extLst>
              <a:ext uri="{FF2B5EF4-FFF2-40B4-BE49-F238E27FC236}">
                <a16:creationId xmlns:a16="http://schemas.microsoft.com/office/drawing/2014/main" id="{3B56DA16-59A9-3949-099F-5C78A2887336}"/>
              </a:ext>
            </a:extLst>
          </p:cNvPr>
          <p:cNvSpPr txBox="1"/>
          <p:nvPr/>
        </p:nvSpPr>
        <p:spPr>
          <a:xfrm>
            <a:off x="1122229" y="1029744"/>
            <a:ext cx="2220801" cy="923330"/>
          </a:xfrm>
          <a:prstGeom prst="rect">
            <a:avLst/>
          </a:prstGeom>
          <a:noFill/>
        </p:spPr>
        <p:txBody>
          <a:bodyPr wrap="none" rtlCol="0">
            <a:spAutoFit/>
          </a:bodyPr>
          <a:lstStyle/>
          <a:p>
            <a:pPr algn="ctr"/>
            <a:r>
              <a:rPr lang="it-IT" sz="3000" b="1" dirty="0">
                <a:solidFill>
                  <a:srgbClr val="2668B2"/>
                </a:solidFill>
              </a:rPr>
              <a:t>84.845</a:t>
            </a:r>
          </a:p>
          <a:p>
            <a:pPr algn="ctr"/>
            <a:r>
              <a:rPr lang="it-IT" sz="1200" dirty="0"/>
              <a:t>eventi e manifestazioni sportive</a:t>
            </a:r>
          </a:p>
          <a:p>
            <a:pPr algn="ctr"/>
            <a:r>
              <a:rPr lang="it-IT" sz="1200" dirty="0"/>
              <a:t>organizzati nel 2021*</a:t>
            </a:r>
          </a:p>
        </p:txBody>
      </p:sp>
      <p:sp>
        <p:nvSpPr>
          <p:cNvPr id="7" name="CasellaDiTesto 6">
            <a:extLst>
              <a:ext uri="{FF2B5EF4-FFF2-40B4-BE49-F238E27FC236}">
                <a16:creationId xmlns:a16="http://schemas.microsoft.com/office/drawing/2014/main" id="{A1483904-1B39-6283-C80D-EDCAC6D91AD7}"/>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US ACLI. Dati riferiti al 2021. </a:t>
            </a:r>
          </a:p>
        </p:txBody>
      </p:sp>
      <p:sp>
        <p:nvSpPr>
          <p:cNvPr id="8" name="Rettangolo 7">
            <a:extLst>
              <a:ext uri="{FF2B5EF4-FFF2-40B4-BE49-F238E27FC236}">
                <a16:creationId xmlns:a16="http://schemas.microsoft.com/office/drawing/2014/main" id="{0F4FA5D3-9983-91AB-39A6-7F84D213CD0E}"/>
              </a:ext>
            </a:extLst>
          </p:cNvPr>
          <p:cNvSpPr/>
          <p:nvPr/>
        </p:nvSpPr>
        <p:spPr>
          <a:xfrm>
            <a:off x="961470" y="1042574"/>
            <a:ext cx="2534770" cy="317980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a:extLst>
              <a:ext uri="{FF2B5EF4-FFF2-40B4-BE49-F238E27FC236}">
                <a16:creationId xmlns:a16="http://schemas.microsoft.com/office/drawing/2014/main" id="{DD03F2B0-B142-1730-CD43-80F1D2F220EA}"/>
              </a:ext>
            </a:extLst>
          </p:cNvPr>
          <p:cNvSpPr txBox="1"/>
          <p:nvPr/>
        </p:nvSpPr>
        <p:spPr>
          <a:xfrm>
            <a:off x="2826350" y="3571923"/>
            <a:ext cx="996363" cy="276999"/>
          </a:xfrm>
          <a:prstGeom prst="rect">
            <a:avLst/>
          </a:prstGeom>
          <a:solidFill>
            <a:srgbClr val="008452"/>
          </a:solidFill>
          <a:ln>
            <a:solidFill>
              <a:schemeClr val="bg1"/>
            </a:solidFill>
          </a:ln>
        </p:spPr>
        <p:txBody>
          <a:bodyPr wrap="none" rtlCol="0">
            <a:spAutoFit/>
          </a:bodyPr>
          <a:lstStyle/>
          <a:p>
            <a:r>
              <a:rPr lang="it-IT" sz="1200" b="1" dirty="0">
                <a:solidFill>
                  <a:schemeClr val="bg1"/>
                </a:solidFill>
              </a:rPr>
              <a:t>tornei e gare</a:t>
            </a:r>
          </a:p>
        </p:txBody>
      </p:sp>
      <p:sp>
        <p:nvSpPr>
          <p:cNvPr id="43" name="CasellaDiTesto 42">
            <a:extLst>
              <a:ext uri="{FF2B5EF4-FFF2-40B4-BE49-F238E27FC236}">
                <a16:creationId xmlns:a16="http://schemas.microsoft.com/office/drawing/2014/main" id="{A705AF2D-4921-1716-A6B3-B367F25DFCBC}"/>
              </a:ext>
            </a:extLst>
          </p:cNvPr>
          <p:cNvSpPr txBox="1"/>
          <p:nvPr/>
        </p:nvSpPr>
        <p:spPr>
          <a:xfrm>
            <a:off x="258170" y="2298774"/>
            <a:ext cx="1396151" cy="276999"/>
          </a:xfrm>
          <a:prstGeom prst="rect">
            <a:avLst/>
          </a:prstGeom>
          <a:solidFill>
            <a:srgbClr val="8CBA84"/>
          </a:solidFill>
          <a:ln>
            <a:solidFill>
              <a:schemeClr val="bg1"/>
            </a:solidFill>
          </a:ln>
        </p:spPr>
        <p:txBody>
          <a:bodyPr wrap="none" rtlCol="0">
            <a:spAutoFit/>
          </a:bodyPr>
          <a:lstStyle/>
          <a:p>
            <a:r>
              <a:rPr lang="it-IT" sz="1200" b="1" dirty="0">
                <a:solidFill>
                  <a:schemeClr val="bg1"/>
                </a:solidFill>
              </a:rPr>
              <a:t>altri eventi sportivi</a:t>
            </a:r>
          </a:p>
        </p:txBody>
      </p:sp>
      <p:sp>
        <p:nvSpPr>
          <p:cNvPr id="44" name="CasellaDiTesto 43">
            <a:extLst>
              <a:ext uri="{FF2B5EF4-FFF2-40B4-BE49-F238E27FC236}">
                <a16:creationId xmlns:a16="http://schemas.microsoft.com/office/drawing/2014/main" id="{C507B446-19D9-7541-A9A5-2D7C61E862CE}"/>
              </a:ext>
            </a:extLst>
          </p:cNvPr>
          <p:cNvSpPr txBox="1"/>
          <p:nvPr/>
        </p:nvSpPr>
        <p:spPr>
          <a:xfrm>
            <a:off x="2557931" y="3815302"/>
            <a:ext cx="760144" cy="338554"/>
          </a:xfrm>
          <a:prstGeom prst="rect">
            <a:avLst/>
          </a:prstGeom>
          <a:noFill/>
          <a:ln>
            <a:noFill/>
          </a:ln>
        </p:spPr>
        <p:txBody>
          <a:bodyPr wrap="none" rtlCol="0">
            <a:spAutoFit/>
          </a:bodyPr>
          <a:lstStyle/>
          <a:p>
            <a:r>
              <a:rPr lang="it-IT" sz="1600" b="1" dirty="0">
                <a:solidFill>
                  <a:srgbClr val="008452"/>
                </a:solidFill>
              </a:rPr>
              <a:t>72.119</a:t>
            </a:r>
          </a:p>
        </p:txBody>
      </p:sp>
      <p:sp>
        <p:nvSpPr>
          <p:cNvPr id="45" name="CasellaDiTesto 44">
            <a:extLst>
              <a:ext uri="{FF2B5EF4-FFF2-40B4-BE49-F238E27FC236}">
                <a16:creationId xmlns:a16="http://schemas.microsoft.com/office/drawing/2014/main" id="{E3603CBF-4220-9A5F-4CBE-3651294B526D}"/>
              </a:ext>
            </a:extLst>
          </p:cNvPr>
          <p:cNvSpPr txBox="1"/>
          <p:nvPr/>
        </p:nvSpPr>
        <p:spPr>
          <a:xfrm>
            <a:off x="1177368" y="1998724"/>
            <a:ext cx="760144" cy="338554"/>
          </a:xfrm>
          <a:prstGeom prst="rect">
            <a:avLst/>
          </a:prstGeom>
          <a:noFill/>
          <a:ln>
            <a:noFill/>
          </a:ln>
        </p:spPr>
        <p:txBody>
          <a:bodyPr wrap="none" rtlCol="0">
            <a:spAutoFit/>
          </a:bodyPr>
          <a:lstStyle/>
          <a:p>
            <a:r>
              <a:rPr lang="it-IT" sz="1600" b="1" dirty="0">
                <a:solidFill>
                  <a:srgbClr val="8CBA84"/>
                </a:solidFill>
              </a:rPr>
              <a:t>12.726</a:t>
            </a:r>
          </a:p>
        </p:txBody>
      </p:sp>
      <p:sp>
        <p:nvSpPr>
          <p:cNvPr id="46" name="Rettangolo 45">
            <a:extLst>
              <a:ext uri="{FF2B5EF4-FFF2-40B4-BE49-F238E27FC236}">
                <a16:creationId xmlns:a16="http://schemas.microsoft.com/office/drawing/2014/main" id="{2AD43B36-28C2-CE37-2DB0-7634736F60D9}"/>
              </a:ext>
            </a:extLst>
          </p:cNvPr>
          <p:cNvSpPr/>
          <p:nvPr/>
        </p:nvSpPr>
        <p:spPr>
          <a:xfrm>
            <a:off x="3848193" y="1038970"/>
            <a:ext cx="4448638" cy="1930894"/>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8" name="Grafico 47">
            <a:extLst>
              <a:ext uri="{FF2B5EF4-FFF2-40B4-BE49-F238E27FC236}">
                <a16:creationId xmlns:a16="http://schemas.microsoft.com/office/drawing/2014/main" id="{A718C30B-EA30-3AF3-5AE5-98A117CC6B36}"/>
              </a:ext>
            </a:extLst>
          </p:cNvPr>
          <p:cNvGraphicFramePr/>
          <p:nvPr>
            <p:extLst>
              <p:ext uri="{D42A27DB-BD31-4B8C-83A1-F6EECF244321}">
                <p14:modId xmlns:p14="http://schemas.microsoft.com/office/powerpoint/2010/main" val="1027815742"/>
              </p:ext>
            </p:extLst>
          </p:nvPr>
        </p:nvGraphicFramePr>
        <p:xfrm>
          <a:off x="3915591" y="1373257"/>
          <a:ext cx="4286945" cy="158738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E52D189D-E785-B06B-688C-135B99BB9C88}"/>
              </a:ext>
            </a:extLst>
          </p:cNvPr>
          <p:cNvSpPr txBox="1"/>
          <p:nvPr/>
        </p:nvSpPr>
        <p:spPr>
          <a:xfrm>
            <a:off x="3848192" y="1083364"/>
            <a:ext cx="4448639" cy="400110"/>
          </a:xfrm>
          <a:prstGeom prst="rect">
            <a:avLst/>
          </a:prstGeom>
          <a:noFill/>
        </p:spPr>
        <p:txBody>
          <a:bodyPr wrap="square" rtlCol="0">
            <a:spAutoFit/>
          </a:bodyPr>
          <a:lstStyle/>
          <a:p>
            <a:pPr algn="ctr"/>
            <a:r>
              <a:rPr lang="it-IT" sz="1000" b="1" dirty="0"/>
              <a:t>Andamento del totale di eventi e manifestazioni sportive organizzate</a:t>
            </a:r>
          </a:p>
          <a:p>
            <a:pPr algn="ctr"/>
            <a:r>
              <a:rPr lang="it-IT" sz="1000" b="1" dirty="0"/>
              <a:t>(2017-2021)</a:t>
            </a:r>
          </a:p>
        </p:txBody>
      </p:sp>
      <p:sp>
        <p:nvSpPr>
          <p:cNvPr id="10" name="CasellaDiTesto 9">
            <a:extLst>
              <a:ext uri="{FF2B5EF4-FFF2-40B4-BE49-F238E27FC236}">
                <a16:creationId xmlns:a16="http://schemas.microsoft.com/office/drawing/2014/main" id="{AB7B1C22-7C1A-7D1C-5131-C7FA3C64D7E8}"/>
              </a:ext>
            </a:extLst>
          </p:cNvPr>
          <p:cNvSpPr txBox="1"/>
          <p:nvPr/>
        </p:nvSpPr>
        <p:spPr>
          <a:xfrm>
            <a:off x="3848192" y="3042121"/>
            <a:ext cx="4448639" cy="1138773"/>
          </a:xfrm>
          <a:prstGeom prst="rect">
            <a:avLst/>
          </a:prstGeom>
          <a:noFill/>
        </p:spPr>
        <p:txBody>
          <a:bodyPr wrap="square" rtlCol="0">
            <a:spAutoFit/>
          </a:bodyPr>
          <a:lstStyle/>
          <a:p>
            <a:pPr algn="r"/>
            <a:r>
              <a:rPr lang="it-IT" sz="1000" i="1" dirty="0"/>
              <a:t>277.447 eventi organizzati nel 2017 dai 7 Enti partecipanti, per una proiezione di circa 600.000 sul totale dei 15 EPS (dato in linea con precedenti indagini).</a:t>
            </a:r>
          </a:p>
          <a:p>
            <a:pPr algn="r"/>
            <a:endParaRPr lang="it-IT" sz="1000" dirty="0"/>
          </a:p>
          <a:p>
            <a:pPr algn="r"/>
            <a:endParaRPr lang="it-IT" sz="1000" dirty="0"/>
          </a:p>
          <a:p>
            <a:pPr algn="r"/>
            <a:r>
              <a:rPr lang="it-IT" sz="1000" dirty="0"/>
              <a:t>Secondo lo stesso criterio di calcolo, sul totale dei 15 EPS si stimano oltre </a:t>
            </a:r>
          </a:p>
          <a:p>
            <a:pPr algn="r"/>
            <a:r>
              <a:rPr lang="it-IT" sz="1800" b="1" dirty="0"/>
              <a:t>184.000</a:t>
            </a:r>
            <a:r>
              <a:rPr lang="it-IT" b="1" dirty="0"/>
              <a:t> eventi organizzati al 2021 </a:t>
            </a:r>
          </a:p>
        </p:txBody>
      </p:sp>
    </p:spTree>
    <p:extLst>
      <p:ext uri="{BB962C8B-B14F-4D97-AF65-F5344CB8AC3E}">
        <p14:creationId xmlns:p14="http://schemas.microsoft.com/office/powerpoint/2010/main" val="1892869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17</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Eventi sportivi: un’offerta concentrata al Nord</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Il dato va circoscritto ai 7 EPS partecipanti: Emilia-Romagna e Lombardia le Regioni d’elezione</a:t>
            </a:r>
          </a:p>
        </p:txBody>
      </p:sp>
      <p:grpSp>
        <p:nvGrpSpPr>
          <p:cNvPr id="17" name="Gruppo 16">
            <a:extLst>
              <a:ext uri="{FF2B5EF4-FFF2-40B4-BE49-F238E27FC236}">
                <a16:creationId xmlns:a16="http://schemas.microsoft.com/office/drawing/2014/main" id="{2E31FB4B-F5C8-6F87-D146-C4C9D71AEDFD}"/>
              </a:ext>
            </a:extLst>
          </p:cNvPr>
          <p:cNvGrpSpPr>
            <a:grpSpLocks noChangeAspect="1"/>
          </p:cNvGrpSpPr>
          <p:nvPr/>
        </p:nvGrpSpPr>
        <p:grpSpPr>
          <a:xfrm>
            <a:off x="1392674" y="1351478"/>
            <a:ext cx="2014312" cy="2457597"/>
            <a:chOff x="914724" y="995917"/>
            <a:chExt cx="3877119" cy="4746849"/>
          </a:xfrm>
          <a:gradFill>
            <a:gsLst>
              <a:gs pos="0">
                <a:schemeClr val="bg1">
                  <a:lumMod val="50000"/>
                </a:schemeClr>
              </a:gs>
              <a:gs pos="41000">
                <a:schemeClr val="bg1">
                  <a:lumMod val="75000"/>
                </a:schemeClr>
              </a:gs>
              <a:gs pos="100000">
                <a:schemeClr val="bg1">
                  <a:lumMod val="95000"/>
                </a:schemeClr>
              </a:gs>
            </a:gsLst>
            <a:lin ang="5400000" scaled="0"/>
          </a:gradFill>
        </p:grpSpPr>
        <p:sp>
          <p:nvSpPr>
            <p:cNvPr id="19" name="Freeform 6">
              <a:extLst>
                <a:ext uri="{FF2B5EF4-FFF2-40B4-BE49-F238E27FC236}">
                  <a16:creationId xmlns:a16="http://schemas.microsoft.com/office/drawing/2014/main" id="{7AEA8C76-3C5C-92CD-B451-172FDA3B95DE}"/>
                </a:ext>
              </a:extLst>
            </p:cNvPr>
            <p:cNvSpPr>
              <a:spLocks/>
            </p:cNvSpPr>
            <p:nvPr/>
          </p:nvSpPr>
          <p:spPr bwMode="auto">
            <a:xfrm>
              <a:off x="3539202" y="3369840"/>
              <a:ext cx="1252641" cy="964904"/>
            </a:xfrm>
            <a:custGeom>
              <a:avLst/>
              <a:gdLst>
                <a:gd name="T0" fmla="*/ 169 w 2096"/>
                <a:gd name="T1" fmla="*/ 135 h 1691"/>
                <a:gd name="T2" fmla="*/ 101 w 2096"/>
                <a:gd name="T3" fmla="*/ 271 h 1691"/>
                <a:gd name="T4" fmla="*/ 34 w 2096"/>
                <a:gd name="T5" fmla="*/ 237 h 1691"/>
                <a:gd name="T6" fmla="*/ 34 w 2096"/>
                <a:gd name="T7" fmla="*/ 338 h 1691"/>
                <a:gd name="T8" fmla="*/ 68 w 2096"/>
                <a:gd name="T9" fmla="*/ 338 h 1691"/>
                <a:gd name="T10" fmla="*/ 169 w 2096"/>
                <a:gd name="T11" fmla="*/ 507 h 1691"/>
                <a:gd name="T12" fmla="*/ 237 w 2096"/>
                <a:gd name="T13" fmla="*/ 473 h 1691"/>
                <a:gd name="T14" fmla="*/ 270 w 2096"/>
                <a:gd name="T15" fmla="*/ 609 h 1691"/>
                <a:gd name="T16" fmla="*/ 372 w 2096"/>
                <a:gd name="T17" fmla="*/ 643 h 1691"/>
                <a:gd name="T18" fmla="*/ 439 w 2096"/>
                <a:gd name="T19" fmla="*/ 676 h 1691"/>
                <a:gd name="T20" fmla="*/ 507 w 2096"/>
                <a:gd name="T21" fmla="*/ 676 h 1691"/>
                <a:gd name="T22" fmla="*/ 575 w 2096"/>
                <a:gd name="T23" fmla="*/ 643 h 1691"/>
                <a:gd name="T24" fmla="*/ 642 w 2096"/>
                <a:gd name="T25" fmla="*/ 710 h 1691"/>
                <a:gd name="T26" fmla="*/ 744 w 2096"/>
                <a:gd name="T27" fmla="*/ 812 h 1691"/>
                <a:gd name="T28" fmla="*/ 811 w 2096"/>
                <a:gd name="T29" fmla="*/ 812 h 1691"/>
                <a:gd name="T30" fmla="*/ 845 w 2096"/>
                <a:gd name="T31" fmla="*/ 913 h 1691"/>
                <a:gd name="T32" fmla="*/ 879 w 2096"/>
                <a:gd name="T33" fmla="*/ 947 h 1691"/>
                <a:gd name="T34" fmla="*/ 980 w 2096"/>
                <a:gd name="T35" fmla="*/ 913 h 1691"/>
                <a:gd name="T36" fmla="*/ 1048 w 2096"/>
                <a:gd name="T37" fmla="*/ 1015 h 1691"/>
                <a:gd name="T38" fmla="*/ 1082 w 2096"/>
                <a:gd name="T39" fmla="*/ 1116 h 1691"/>
                <a:gd name="T40" fmla="*/ 1150 w 2096"/>
                <a:gd name="T41" fmla="*/ 1184 h 1691"/>
                <a:gd name="T42" fmla="*/ 1183 w 2096"/>
                <a:gd name="T43" fmla="*/ 1217 h 1691"/>
                <a:gd name="T44" fmla="*/ 1386 w 2096"/>
                <a:gd name="T45" fmla="*/ 1251 h 1691"/>
                <a:gd name="T46" fmla="*/ 1555 w 2096"/>
                <a:gd name="T47" fmla="*/ 1319 h 1691"/>
                <a:gd name="T48" fmla="*/ 1724 w 2096"/>
                <a:gd name="T49" fmla="*/ 1319 h 1691"/>
                <a:gd name="T50" fmla="*/ 1758 w 2096"/>
                <a:gd name="T51" fmla="*/ 1420 h 1691"/>
                <a:gd name="T52" fmla="*/ 1792 w 2096"/>
                <a:gd name="T53" fmla="*/ 1589 h 1691"/>
                <a:gd name="T54" fmla="*/ 1860 w 2096"/>
                <a:gd name="T55" fmla="*/ 1623 h 1691"/>
                <a:gd name="T56" fmla="*/ 1961 w 2096"/>
                <a:gd name="T57" fmla="*/ 1691 h 1691"/>
                <a:gd name="T58" fmla="*/ 2029 w 2096"/>
                <a:gd name="T59" fmla="*/ 1589 h 1691"/>
                <a:gd name="T60" fmla="*/ 2096 w 2096"/>
                <a:gd name="T61" fmla="*/ 1420 h 1691"/>
                <a:gd name="T62" fmla="*/ 2063 w 2096"/>
                <a:gd name="T63" fmla="*/ 1319 h 1691"/>
                <a:gd name="T64" fmla="*/ 1995 w 2096"/>
                <a:gd name="T65" fmla="*/ 1285 h 1691"/>
                <a:gd name="T66" fmla="*/ 1724 w 2096"/>
                <a:gd name="T67" fmla="*/ 947 h 1691"/>
                <a:gd name="T68" fmla="*/ 1555 w 2096"/>
                <a:gd name="T69" fmla="*/ 879 h 1691"/>
                <a:gd name="T70" fmla="*/ 1386 w 2096"/>
                <a:gd name="T71" fmla="*/ 812 h 1691"/>
                <a:gd name="T72" fmla="*/ 1352 w 2096"/>
                <a:gd name="T73" fmla="*/ 710 h 1691"/>
                <a:gd name="T74" fmla="*/ 1217 w 2096"/>
                <a:gd name="T75" fmla="*/ 710 h 1691"/>
                <a:gd name="T76" fmla="*/ 947 w 2096"/>
                <a:gd name="T77" fmla="*/ 575 h 1691"/>
                <a:gd name="T78" fmla="*/ 778 w 2096"/>
                <a:gd name="T79" fmla="*/ 473 h 1691"/>
                <a:gd name="T80" fmla="*/ 609 w 2096"/>
                <a:gd name="T81" fmla="*/ 338 h 1691"/>
                <a:gd name="T82" fmla="*/ 676 w 2096"/>
                <a:gd name="T83" fmla="*/ 271 h 1691"/>
                <a:gd name="T84" fmla="*/ 744 w 2096"/>
                <a:gd name="T85" fmla="*/ 203 h 1691"/>
                <a:gd name="T86" fmla="*/ 811 w 2096"/>
                <a:gd name="T87" fmla="*/ 102 h 1691"/>
                <a:gd name="T88" fmla="*/ 744 w 2096"/>
                <a:gd name="T89" fmla="*/ 34 h 1691"/>
                <a:gd name="T90" fmla="*/ 642 w 2096"/>
                <a:gd name="T91" fmla="*/ 0 h 1691"/>
                <a:gd name="T92" fmla="*/ 541 w 2096"/>
                <a:gd name="T93" fmla="*/ 34 h 1691"/>
                <a:gd name="T94" fmla="*/ 372 w 2096"/>
                <a:gd name="T95" fmla="*/ 0 h 1691"/>
                <a:gd name="T96" fmla="*/ 270 w 2096"/>
                <a:gd name="T97" fmla="*/ 0 h 1691"/>
                <a:gd name="T98" fmla="*/ 135 w 2096"/>
                <a:gd name="T99" fmla="*/ 3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6" h="1691">
                  <a:moveTo>
                    <a:pt x="135" y="34"/>
                  </a:moveTo>
                  <a:lnTo>
                    <a:pt x="169" y="135"/>
                  </a:lnTo>
                  <a:lnTo>
                    <a:pt x="169" y="203"/>
                  </a:lnTo>
                  <a:lnTo>
                    <a:pt x="101" y="271"/>
                  </a:lnTo>
                  <a:lnTo>
                    <a:pt x="68" y="237"/>
                  </a:lnTo>
                  <a:lnTo>
                    <a:pt x="34" y="237"/>
                  </a:lnTo>
                  <a:lnTo>
                    <a:pt x="0" y="304"/>
                  </a:lnTo>
                  <a:lnTo>
                    <a:pt x="34" y="338"/>
                  </a:lnTo>
                  <a:lnTo>
                    <a:pt x="68" y="338"/>
                  </a:lnTo>
                  <a:lnTo>
                    <a:pt x="68" y="338"/>
                  </a:lnTo>
                  <a:lnTo>
                    <a:pt x="68" y="406"/>
                  </a:lnTo>
                  <a:lnTo>
                    <a:pt x="169" y="507"/>
                  </a:lnTo>
                  <a:lnTo>
                    <a:pt x="203" y="507"/>
                  </a:lnTo>
                  <a:lnTo>
                    <a:pt x="237" y="473"/>
                  </a:lnTo>
                  <a:lnTo>
                    <a:pt x="270" y="507"/>
                  </a:lnTo>
                  <a:lnTo>
                    <a:pt x="270" y="609"/>
                  </a:lnTo>
                  <a:lnTo>
                    <a:pt x="304" y="643"/>
                  </a:lnTo>
                  <a:lnTo>
                    <a:pt x="372" y="643"/>
                  </a:lnTo>
                  <a:lnTo>
                    <a:pt x="406" y="643"/>
                  </a:lnTo>
                  <a:lnTo>
                    <a:pt x="439" y="676"/>
                  </a:lnTo>
                  <a:lnTo>
                    <a:pt x="473" y="643"/>
                  </a:lnTo>
                  <a:lnTo>
                    <a:pt x="507" y="676"/>
                  </a:lnTo>
                  <a:lnTo>
                    <a:pt x="541" y="676"/>
                  </a:lnTo>
                  <a:lnTo>
                    <a:pt x="575" y="643"/>
                  </a:lnTo>
                  <a:lnTo>
                    <a:pt x="609" y="643"/>
                  </a:lnTo>
                  <a:lnTo>
                    <a:pt x="642" y="710"/>
                  </a:lnTo>
                  <a:lnTo>
                    <a:pt x="710" y="778"/>
                  </a:lnTo>
                  <a:lnTo>
                    <a:pt x="744" y="812"/>
                  </a:lnTo>
                  <a:lnTo>
                    <a:pt x="778" y="812"/>
                  </a:lnTo>
                  <a:lnTo>
                    <a:pt x="811" y="812"/>
                  </a:lnTo>
                  <a:lnTo>
                    <a:pt x="845" y="879"/>
                  </a:lnTo>
                  <a:lnTo>
                    <a:pt x="845" y="913"/>
                  </a:lnTo>
                  <a:lnTo>
                    <a:pt x="845" y="947"/>
                  </a:lnTo>
                  <a:lnTo>
                    <a:pt x="879" y="947"/>
                  </a:lnTo>
                  <a:lnTo>
                    <a:pt x="947" y="947"/>
                  </a:lnTo>
                  <a:lnTo>
                    <a:pt x="980" y="913"/>
                  </a:lnTo>
                  <a:lnTo>
                    <a:pt x="1048" y="947"/>
                  </a:lnTo>
                  <a:lnTo>
                    <a:pt x="1048" y="1015"/>
                  </a:lnTo>
                  <a:lnTo>
                    <a:pt x="1082" y="1082"/>
                  </a:lnTo>
                  <a:lnTo>
                    <a:pt x="1082" y="1116"/>
                  </a:lnTo>
                  <a:lnTo>
                    <a:pt x="1116" y="1150"/>
                  </a:lnTo>
                  <a:lnTo>
                    <a:pt x="1150" y="1184"/>
                  </a:lnTo>
                  <a:lnTo>
                    <a:pt x="1150" y="1184"/>
                  </a:lnTo>
                  <a:lnTo>
                    <a:pt x="1183" y="1217"/>
                  </a:lnTo>
                  <a:lnTo>
                    <a:pt x="1319" y="1217"/>
                  </a:lnTo>
                  <a:lnTo>
                    <a:pt x="1386" y="1251"/>
                  </a:lnTo>
                  <a:lnTo>
                    <a:pt x="1488" y="1319"/>
                  </a:lnTo>
                  <a:lnTo>
                    <a:pt x="1555" y="1319"/>
                  </a:lnTo>
                  <a:lnTo>
                    <a:pt x="1657" y="1319"/>
                  </a:lnTo>
                  <a:lnTo>
                    <a:pt x="1724" y="1319"/>
                  </a:lnTo>
                  <a:lnTo>
                    <a:pt x="1758" y="1386"/>
                  </a:lnTo>
                  <a:lnTo>
                    <a:pt x="1758" y="1420"/>
                  </a:lnTo>
                  <a:lnTo>
                    <a:pt x="1826" y="1488"/>
                  </a:lnTo>
                  <a:lnTo>
                    <a:pt x="1792" y="1589"/>
                  </a:lnTo>
                  <a:lnTo>
                    <a:pt x="1792" y="1623"/>
                  </a:lnTo>
                  <a:lnTo>
                    <a:pt x="1860" y="1623"/>
                  </a:lnTo>
                  <a:lnTo>
                    <a:pt x="1893" y="1691"/>
                  </a:lnTo>
                  <a:lnTo>
                    <a:pt x="1961" y="1691"/>
                  </a:lnTo>
                  <a:lnTo>
                    <a:pt x="2029" y="1691"/>
                  </a:lnTo>
                  <a:lnTo>
                    <a:pt x="2029" y="1589"/>
                  </a:lnTo>
                  <a:lnTo>
                    <a:pt x="2063" y="1454"/>
                  </a:lnTo>
                  <a:lnTo>
                    <a:pt x="2096" y="1420"/>
                  </a:lnTo>
                  <a:lnTo>
                    <a:pt x="2096" y="1353"/>
                  </a:lnTo>
                  <a:lnTo>
                    <a:pt x="2063" y="1319"/>
                  </a:lnTo>
                  <a:lnTo>
                    <a:pt x="2029" y="1319"/>
                  </a:lnTo>
                  <a:lnTo>
                    <a:pt x="1995" y="1285"/>
                  </a:lnTo>
                  <a:lnTo>
                    <a:pt x="1995" y="1217"/>
                  </a:lnTo>
                  <a:lnTo>
                    <a:pt x="1724" y="947"/>
                  </a:lnTo>
                  <a:lnTo>
                    <a:pt x="1657" y="947"/>
                  </a:lnTo>
                  <a:lnTo>
                    <a:pt x="1555" y="879"/>
                  </a:lnTo>
                  <a:lnTo>
                    <a:pt x="1420" y="845"/>
                  </a:lnTo>
                  <a:lnTo>
                    <a:pt x="1386" y="812"/>
                  </a:lnTo>
                  <a:lnTo>
                    <a:pt x="1386" y="744"/>
                  </a:lnTo>
                  <a:lnTo>
                    <a:pt x="1352" y="710"/>
                  </a:lnTo>
                  <a:lnTo>
                    <a:pt x="1285" y="710"/>
                  </a:lnTo>
                  <a:lnTo>
                    <a:pt x="1217" y="710"/>
                  </a:lnTo>
                  <a:lnTo>
                    <a:pt x="1082" y="643"/>
                  </a:lnTo>
                  <a:lnTo>
                    <a:pt x="947" y="575"/>
                  </a:lnTo>
                  <a:lnTo>
                    <a:pt x="845" y="507"/>
                  </a:lnTo>
                  <a:lnTo>
                    <a:pt x="778" y="473"/>
                  </a:lnTo>
                  <a:lnTo>
                    <a:pt x="676" y="406"/>
                  </a:lnTo>
                  <a:lnTo>
                    <a:pt x="609" y="338"/>
                  </a:lnTo>
                  <a:lnTo>
                    <a:pt x="609" y="271"/>
                  </a:lnTo>
                  <a:lnTo>
                    <a:pt x="676" y="271"/>
                  </a:lnTo>
                  <a:lnTo>
                    <a:pt x="744" y="237"/>
                  </a:lnTo>
                  <a:lnTo>
                    <a:pt x="744" y="203"/>
                  </a:lnTo>
                  <a:lnTo>
                    <a:pt x="778" y="169"/>
                  </a:lnTo>
                  <a:lnTo>
                    <a:pt x="811" y="102"/>
                  </a:lnTo>
                  <a:lnTo>
                    <a:pt x="778" y="68"/>
                  </a:lnTo>
                  <a:lnTo>
                    <a:pt x="744" y="34"/>
                  </a:lnTo>
                  <a:lnTo>
                    <a:pt x="676" y="0"/>
                  </a:lnTo>
                  <a:lnTo>
                    <a:pt x="642" y="0"/>
                  </a:lnTo>
                  <a:lnTo>
                    <a:pt x="575" y="34"/>
                  </a:lnTo>
                  <a:lnTo>
                    <a:pt x="541" y="34"/>
                  </a:lnTo>
                  <a:lnTo>
                    <a:pt x="473" y="0"/>
                  </a:lnTo>
                  <a:lnTo>
                    <a:pt x="372" y="0"/>
                  </a:lnTo>
                  <a:lnTo>
                    <a:pt x="304" y="34"/>
                  </a:lnTo>
                  <a:lnTo>
                    <a:pt x="270" y="0"/>
                  </a:lnTo>
                  <a:lnTo>
                    <a:pt x="237" y="0"/>
                  </a:lnTo>
                  <a:lnTo>
                    <a:pt x="135" y="34"/>
                  </a:lnTo>
                  <a:close/>
                </a:path>
              </a:pathLst>
            </a:custGeom>
            <a:solidFill>
              <a:schemeClr val="accent1">
                <a:lumMod val="40000"/>
                <a:lumOff val="6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9">
              <a:extLst>
                <a:ext uri="{FF2B5EF4-FFF2-40B4-BE49-F238E27FC236}">
                  <a16:creationId xmlns:a16="http://schemas.microsoft.com/office/drawing/2014/main" id="{07BBFA28-D9A0-682C-698C-0E08688BBF08}"/>
                </a:ext>
              </a:extLst>
            </p:cNvPr>
            <p:cNvSpPr>
              <a:spLocks/>
            </p:cNvSpPr>
            <p:nvPr/>
          </p:nvSpPr>
          <p:spPr bwMode="auto">
            <a:xfrm>
              <a:off x="2913414" y="2925725"/>
              <a:ext cx="565125" cy="501870"/>
            </a:xfrm>
            <a:custGeom>
              <a:avLst/>
              <a:gdLst>
                <a:gd name="T0" fmla="*/ 473 w 946"/>
                <a:gd name="T1" fmla="*/ 0 h 880"/>
                <a:gd name="T2" fmla="*/ 541 w 946"/>
                <a:gd name="T3" fmla="*/ 136 h 880"/>
                <a:gd name="T4" fmla="*/ 574 w 946"/>
                <a:gd name="T5" fmla="*/ 203 h 880"/>
                <a:gd name="T6" fmla="*/ 574 w 946"/>
                <a:gd name="T7" fmla="*/ 237 h 880"/>
                <a:gd name="T8" fmla="*/ 608 w 946"/>
                <a:gd name="T9" fmla="*/ 305 h 880"/>
                <a:gd name="T10" fmla="*/ 676 w 946"/>
                <a:gd name="T11" fmla="*/ 372 h 880"/>
                <a:gd name="T12" fmla="*/ 710 w 946"/>
                <a:gd name="T13" fmla="*/ 406 h 880"/>
                <a:gd name="T14" fmla="*/ 811 w 946"/>
                <a:gd name="T15" fmla="*/ 508 h 880"/>
                <a:gd name="T16" fmla="*/ 913 w 946"/>
                <a:gd name="T17" fmla="*/ 541 h 880"/>
                <a:gd name="T18" fmla="*/ 946 w 946"/>
                <a:gd name="T19" fmla="*/ 609 h 880"/>
                <a:gd name="T20" fmla="*/ 913 w 946"/>
                <a:gd name="T21" fmla="*/ 643 h 880"/>
                <a:gd name="T22" fmla="*/ 913 w 946"/>
                <a:gd name="T23" fmla="*/ 643 h 880"/>
                <a:gd name="T24" fmla="*/ 879 w 946"/>
                <a:gd name="T25" fmla="*/ 677 h 880"/>
                <a:gd name="T26" fmla="*/ 879 w 946"/>
                <a:gd name="T27" fmla="*/ 710 h 880"/>
                <a:gd name="T28" fmla="*/ 845 w 946"/>
                <a:gd name="T29" fmla="*/ 710 h 880"/>
                <a:gd name="T30" fmla="*/ 845 w 946"/>
                <a:gd name="T31" fmla="*/ 744 h 880"/>
                <a:gd name="T32" fmla="*/ 811 w 946"/>
                <a:gd name="T33" fmla="*/ 744 h 880"/>
                <a:gd name="T34" fmla="*/ 744 w 946"/>
                <a:gd name="T35" fmla="*/ 778 h 880"/>
                <a:gd name="T36" fmla="*/ 710 w 946"/>
                <a:gd name="T37" fmla="*/ 744 h 880"/>
                <a:gd name="T38" fmla="*/ 676 w 946"/>
                <a:gd name="T39" fmla="*/ 744 h 880"/>
                <a:gd name="T40" fmla="*/ 642 w 946"/>
                <a:gd name="T41" fmla="*/ 710 h 880"/>
                <a:gd name="T42" fmla="*/ 642 w 946"/>
                <a:gd name="T43" fmla="*/ 710 h 880"/>
                <a:gd name="T44" fmla="*/ 608 w 946"/>
                <a:gd name="T45" fmla="*/ 744 h 880"/>
                <a:gd name="T46" fmla="*/ 608 w 946"/>
                <a:gd name="T47" fmla="*/ 744 h 880"/>
                <a:gd name="T48" fmla="*/ 642 w 946"/>
                <a:gd name="T49" fmla="*/ 778 h 880"/>
                <a:gd name="T50" fmla="*/ 608 w 946"/>
                <a:gd name="T51" fmla="*/ 812 h 880"/>
                <a:gd name="T52" fmla="*/ 574 w 946"/>
                <a:gd name="T53" fmla="*/ 812 h 880"/>
                <a:gd name="T54" fmla="*/ 574 w 946"/>
                <a:gd name="T55" fmla="*/ 846 h 880"/>
                <a:gd name="T56" fmla="*/ 541 w 946"/>
                <a:gd name="T57" fmla="*/ 880 h 880"/>
                <a:gd name="T58" fmla="*/ 541 w 946"/>
                <a:gd name="T59" fmla="*/ 880 h 880"/>
                <a:gd name="T60" fmla="*/ 507 w 946"/>
                <a:gd name="T61" fmla="*/ 880 h 880"/>
                <a:gd name="T62" fmla="*/ 439 w 946"/>
                <a:gd name="T63" fmla="*/ 880 h 880"/>
                <a:gd name="T64" fmla="*/ 372 w 946"/>
                <a:gd name="T65" fmla="*/ 880 h 880"/>
                <a:gd name="T66" fmla="*/ 338 w 946"/>
                <a:gd name="T67" fmla="*/ 846 h 880"/>
                <a:gd name="T68" fmla="*/ 270 w 946"/>
                <a:gd name="T69" fmla="*/ 812 h 880"/>
                <a:gd name="T70" fmla="*/ 203 w 946"/>
                <a:gd name="T71" fmla="*/ 744 h 880"/>
                <a:gd name="T72" fmla="*/ 169 w 946"/>
                <a:gd name="T73" fmla="*/ 710 h 880"/>
                <a:gd name="T74" fmla="*/ 135 w 946"/>
                <a:gd name="T75" fmla="*/ 710 h 880"/>
                <a:gd name="T76" fmla="*/ 67 w 946"/>
                <a:gd name="T77" fmla="*/ 677 h 880"/>
                <a:gd name="T78" fmla="*/ 33 w 946"/>
                <a:gd name="T79" fmla="*/ 677 h 880"/>
                <a:gd name="T80" fmla="*/ 0 w 946"/>
                <a:gd name="T81" fmla="*/ 677 h 880"/>
                <a:gd name="T82" fmla="*/ 0 w 946"/>
                <a:gd name="T83" fmla="*/ 609 h 880"/>
                <a:gd name="T84" fmla="*/ 0 w 946"/>
                <a:gd name="T85" fmla="*/ 541 h 880"/>
                <a:gd name="T86" fmla="*/ 33 w 946"/>
                <a:gd name="T87" fmla="*/ 508 h 880"/>
                <a:gd name="T88" fmla="*/ 0 w 946"/>
                <a:gd name="T89" fmla="*/ 508 h 880"/>
                <a:gd name="T90" fmla="*/ 0 w 946"/>
                <a:gd name="T91" fmla="*/ 440 h 880"/>
                <a:gd name="T92" fmla="*/ 0 w 946"/>
                <a:gd name="T93" fmla="*/ 406 h 880"/>
                <a:gd name="T94" fmla="*/ 0 w 946"/>
                <a:gd name="T95" fmla="*/ 372 h 880"/>
                <a:gd name="T96" fmla="*/ 0 w 946"/>
                <a:gd name="T97" fmla="*/ 339 h 880"/>
                <a:gd name="T98" fmla="*/ 33 w 946"/>
                <a:gd name="T99" fmla="*/ 339 h 880"/>
                <a:gd name="T100" fmla="*/ 0 w 946"/>
                <a:gd name="T101" fmla="*/ 305 h 880"/>
                <a:gd name="T102" fmla="*/ 33 w 946"/>
                <a:gd name="T103" fmla="*/ 271 h 880"/>
                <a:gd name="T104" fmla="*/ 67 w 946"/>
                <a:gd name="T105" fmla="*/ 237 h 880"/>
                <a:gd name="T106" fmla="*/ 101 w 946"/>
                <a:gd name="T107" fmla="*/ 237 h 880"/>
                <a:gd name="T108" fmla="*/ 169 w 946"/>
                <a:gd name="T109" fmla="*/ 203 h 880"/>
                <a:gd name="T110" fmla="*/ 169 w 946"/>
                <a:gd name="T111" fmla="*/ 169 h 880"/>
                <a:gd name="T112" fmla="*/ 169 w 946"/>
                <a:gd name="T113" fmla="*/ 136 h 880"/>
                <a:gd name="T114" fmla="*/ 236 w 946"/>
                <a:gd name="T115" fmla="*/ 68 h 880"/>
                <a:gd name="T116" fmla="*/ 304 w 946"/>
                <a:gd name="T117" fmla="*/ 102 h 880"/>
                <a:gd name="T118" fmla="*/ 338 w 946"/>
                <a:gd name="T119" fmla="*/ 68 h 880"/>
                <a:gd name="T120" fmla="*/ 405 w 946"/>
                <a:gd name="T121" fmla="*/ 34 h 880"/>
                <a:gd name="T122" fmla="*/ 439 w 946"/>
                <a:gd name="T123" fmla="*/ 34 h 880"/>
                <a:gd name="T124" fmla="*/ 473 w 946"/>
                <a:gd name="T125"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6" h="880">
                  <a:moveTo>
                    <a:pt x="473" y="0"/>
                  </a:moveTo>
                  <a:lnTo>
                    <a:pt x="541" y="136"/>
                  </a:lnTo>
                  <a:lnTo>
                    <a:pt x="574" y="203"/>
                  </a:lnTo>
                  <a:lnTo>
                    <a:pt x="574" y="237"/>
                  </a:lnTo>
                  <a:lnTo>
                    <a:pt x="608" y="305"/>
                  </a:lnTo>
                  <a:lnTo>
                    <a:pt x="676" y="372"/>
                  </a:lnTo>
                  <a:lnTo>
                    <a:pt x="710" y="406"/>
                  </a:lnTo>
                  <a:lnTo>
                    <a:pt x="811" y="508"/>
                  </a:lnTo>
                  <a:lnTo>
                    <a:pt x="913" y="541"/>
                  </a:lnTo>
                  <a:lnTo>
                    <a:pt x="946" y="609"/>
                  </a:lnTo>
                  <a:lnTo>
                    <a:pt x="913" y="643"/>
                  </a:lnTo>
                  <a:lnTo>
                    <a:pt x="913" y="643"/>
                  </a:lnTo>
                  <a:lnTo>
                    <a:pt x="879" y="677"/>
                  </a:lnTo>
                  <a:lnTo>
                    <a:pt x="879" y="710"/>
                  </a:lnTo>
                  <a:lnTo>
                    <a:pt x="845" y="710"/>
                  </a:lnTo>
                  <a:lnTo>
                    <a:pt x="845" y="744"/>
                  </a:lnTo>
                  <a:lnTo>
                    <a:pt x="811" y="744"/>
                  </a:lnTo>
                  <a:lnTo>
                    <a:pt x="744" y="778"/>
                  </a:lnTo>
                  <a:lnTo>
                    <a:pt x="710" y="744"/>
                  </a:lnTo>
                  <a:lnTo>
                    <a:pt x="676" y="744"/>
                  </a:lnTo>
                  <a:lnTo>
                    <a:pt x="642" y="710"/>
                  </a:lnTo>
                  <a:lnTo>
                    <a:pt x="642" y="710"/>
                  </a:lnTo>
                  <a:lnTo>
                    <a:pt x="608" y="744"/>
                  </a:lnTo>
                  <a:lnTo>
                    <a:pt x="608" y="744"/>
                  </a:lnTo>
                  <a:lnTo>
                    <a:pt x="642" y="778"/>
                  </a:lnTo>
                  <a:lnTo>
                    <a:pt x="608" y="812"/>
                  </a:lnTo>
                  <a:lnTo>
                    <a:pt x="574" y="812"/>
                  </a:lnTo>
                  <a:lnTo>
                    <a:pt x="574" y="846"/>
                  </a:lnTo>
                  <a:lnTo>
                    <a:pt x="541" y="880"/>
                  </a:lnTo>
                  <a:lnTo>
                    <a:pt x="541" y="880"/>
                  </a:lnTo>
                  <a:lnTo>
                    <a:pt x="507" y="880"/>
                  </a:lnTo>
                  <a:lnTo>
                    <a:pt x="439" y="880"/>
                  </a:lnTo>
                  <a:lnTo>
                    <a:pt x="372" y="880"/>
                  </a:lnTo>
                  <a:lnTo>
                    <a:pt x="338" y="846"/>
                  </a:lnTo>
                  <a:lnTo>
                    <a:pt x="270" y="812"/>
                  </a:lnTo>
                  <a:lnTo>
                    <a:pt x="203" y="744"/>
                  </a:lnTo>
                  <a:lnTo>
                    <a:pt x="169" y="710"/>
                  </a:lnTo>
                  <a:lnTo>
                    <a:pt x="135" y="710"/>
                  </a:lnTo>
                  <a:lnTo>
                    <a:pt x="67" y="677"/>
                  </a:lnTo>
                  <a:lnTo>
                    <a:pt x="33" y="677"/>
                  </a:lnTo>
                  <a:lnTo>
                    <a:pt x="0" y="677"/>
                  </a:lnTo>
                  <a:lnTo>
                    <a:pt x="0" y="609"/>
                  </a:lnTo>
                  <a:lnTo>
                    <a:pt x="0" y="541"/>
                  </a:lnTo>
                  <a:lnTo>
                    <a:pt x="33" y="508"/>
                  </a:lnTo>
                  <a:lnTo>
                    <a:pt x="0" y="508"/>
                  </a:lnTo>
                  <a:lnTo>
                    <a:pt x="0" y="440"/>
                  </a:lnTo>
                  <a:lnTo>
                    <a:pt x="0" y="406"/>
                  </a:lnTo>
                  <a:lnTo>
                    <a:pt x="0" y="372"/>
                  </a:lnTo>
                  <a:lnTo>
                    <a:pt x="0" y="339"/>
                  </a:lnTo>
                  <a:lnTo>
                    <a:pt x="33" y="339"/>
                  </a:lnTo>
                  <a:lnTo>
                    <a:pt x="0" y="305"/>
                  </a:lnTo>
                  <a:lnTo>
                    <a:pt x="33" y="271"/>
                  </a:lnTo>
                  <a:lnTo>
                    <a:pt x="67" y="237"/>
                  </a:lnTo>
                  <a:lnTo>
                    <a:pt x="101" y="237"/>
                  </a:lnTo>
                  <a:lnTo>
                    <a:pt x="169" y="203"/>
                  </a:lnTo>
                  <a:lnTo>
                    <a:pt x="169" y="169"/>
                  </a:lnTo>
                  <a:lnTo>
                    <a:pt x="169" y="136"/>
                  </a:lnTo>
                  <a:lnTo>
                    <a:pt x="236" y="68"/>
                  </a:lnTo>
                  <a:lnTo>
                    <a:pt x="304" y="102"/>
                  </a:lnTo>
                  <a:lnTo>
                    <a:pt x="338" y="68"/>
                  </a:lnTo>
                  <a:lnTo>
                    <a:pt x="405" y="34"/>
                  </a:lnTo>
                  <a:lnTo>
                    <a:pt x="439" y="34"/>
                  </a:lnTo>
                  <a:lnTo>
                    <a:pt x="473" y="0"/>
                  </a:lnTo>
                  <a:close/>
                </a:path>
              </a:pathLst>
            </a:custGeom>
            <a:solidFill>
              <a:schemeClr val="accent1">
                <a:lumMod val="40000"/>
                <a:lumOff val="6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Freeform 3">
              <a:extLst>
                <a:ext uri="{FF2B5EF4-FFF2-40B4-BE49-F238E27FC236}">
                  <a16:creationId xmlns:a16="http://schemas.microsoft.com/office/drawing/2014/main" id="{38DA8DF9-810D-D98F-9181-2F44CD8307A0}"/>
                </a:ext>
              </a:extLst>
            </p:cNvPr>
            <p:cNvSpPr>
              <a:spLocks/>
            </p:cNvSpPr>
            <p:nvPr/>
          </p:nvSpPr>
          <p:spPr bwMode="auto">
            <a:xfrm>
              <a:off x="1156313" y="3524184"/>
              <a:ext cx="585346" cy="1099333"/>
            </a:xfrm>
            <a:custGeom>
              <a:avLst/>
              <a:gdLst>
                <a:gd name="T0" fmla="*/ 34 w 980"/>
                <a:gd name="T1" fmla="*/ 236 h 1927"/>
                <a:gd name="T2" fmla="*/ 34 w 980"/>
                <a:gd name="T3" fmla="*/ 338 h 1927"/>
                <a:gd name="T4" fmla="*/ 0 w 980"/>
                <a:gd name="T5" fmla="*/ 405 h 1927"/>
                <a:gd name="T6" fmla="*/ 34 w 980"/>
                <a:gd name="T7" fmla="*/ 507 h 1927"/>
                <a:gd name="T8" fmla="*/ 101 w 980"/>
                <a:gd name="T9" fmla="*/ 541 h 1927"/>
                <a:gd name="T10" fmla="*/ 135 w 980"/>
                <a:gd name="T11" fmla="*/ 710 h 1927"/>
                <a:gd name="T12" fmla="*/ 135 w 980"/>
                <a:gd name="T13" fmla="*/ 845 h 1927"/>
                <a:gd name="T14" fmla="*/ 135 w 980"/>
                <a:gd name="T15" fmla="*/ 913 h 1927"/>
                <a:gd name="T16" fmla="*/ 101 w 980"/>
                <a:gd name="T17" fmla="*/ 1048 h 1927"/>
                <a:gd name="T18" fmla="*/ 135 w 980"/>
                <a:gd name="T19" fmla="*/ 1115 h 1927"/>
                <a:gd name="T20" fmla="*/ 135 w 980"/>
                <a:gd name="T21" fmla="*/ 1217 h 1927"/>
                <a:gd name="T22" fmla="*/ 67 w 980"/>
                <a:gd name="T23" fmla="*/ 1318 h 1927"/>
                <a:gd name="T24" fmla="*/ 34 w 980"/>
                <a:gd name="T25" fmla="*/ 1386 h 1927"/>
                <a:gd name="T26" fmla="*/ 0 w 980"/>
                <a:gd name="T27" fmla="*/ 1521 h 1927"/>
                <a:gd name="T28" fmla="*/ 0 w 980"/>
                <a:gd name="T29" fmla="*/ 1623 h 1927"/>
                <a:gd name="T30" fmla="*/ 101 w 980"/>
                <a:gd name="T31" fmla="*/ 1690 h 1927"/>
                <a:gd name="T32" fmla="*/ 135 w 980"/>
                <a:gd name="T33" fmla="*/ 1859 h 1927"/>
                <a:gd name="T34" fmla="*/ 203 w 980"/>
                <a:gd name="T35" fmla="*/ 1826 h 1927"/>
                <a:gd name="T36" fmla="*/ 304 w 980"/>
                <a:gd name="T37" fmla="*/ 1927 h 1927"/>
                <a:gd name="T38" fmla="*/ 406 w 980"/>
                <a:gd name="T39" fmla="*/ 1792 h 1927"/>
                <a:gd name="T40" fmla="*/ 439 w 980"/>
                <a:gd name="T41" fmla="*/ 1724 h 1927"/>
                <a:gd name="T42" fmla="*/ 473 w 980"/>
                <a:gd name="T43" fmla="*/ 1690 h 1927"/>
                <a:gd name="T44" fmla="*/ 608 w 980"/>
                <a:gd name="T45" fmla="*/ 1724 h 1927"/>
                <a:gd name="T46" fmla="*/ 710 w 980"/>
                <a:gd name="T47" fmla="*/ 1758 h 1927"/>
                <a:gd name="T48" fmla="*/ 744 w 980"/>
                <a:gd name="T49" fmla="*/ 1454 h 1927"/>
                <a:gd name="T50" fmla="*/ 845 w 980"/>
                <a:gd name="T51" fmla="*/ 980 h 1927"/>
                <a:gd name="T52" fmla="*/ 980 w 980"/>
                <a:gd name="T53" fmla="*/ 710 h 1927"/>
                <a:gd name="T54" fmla="*/ 947 w 980"/>
                <a:gd name="T55" fmla="*/ 642 h 1927"/>
                <a:gd name="T56" fmla="*/ 947 w 980"/>
                <a:gd name="T57" fmla="*/ 507 h 1927"/>
                <a:gd name="T58" fmla="*/ 913 w 980"/>
                <a:gd name="T59" fmla="*/ 372 h 1927"/>
                <a:gd name="T60" fmla="*/ 845 w 980"/>
                <a:gd name="T61" fmla="*/ 169 h 1927"/>
                <a:gd name="T62" fmla="*/ 811 w 980"/>
                <a:gd name="T63" fmla="*/ 67 h 1927"/>
                <a:gd name="T64" fmla="*/ 710 w 980"/>
                <a:gd name="T65" fmla="*/ 67 h 1927"/>
                <a:gd name="T66" fmla="*/ 608 w 980"/>
                <a:gd name="T67" fmla="*/ 67 h 1927"/>
                <a:gd name="T68" fmla="*/ 541 w 980"/>
                <a:gd name="T69" fmla="*/ 135 h 1927"/>
                <a:gd name="T70" fmla="*/ 473 w 980"/>
                <a:gd name="T71" fmla="*/ 169 h 1927"/>
                <a:gd name="T72" fmla="*/ 372 w 980"/>
                <a:gd name="T73" fmla="*/ 270 h 1927"/>
                <a:gd name="T74" fmla="*/ 304 w 980"/>
                <a:gd name="T75" fmla="*/ 270 h 1927"/>
                <a:gd name="T76" fmla="*/ 236 w 980"/>
                <a:gd name="T77" fmla="*/ 338 h 1927"/>
                <a:gd name="T78" fmla="*/ 135 w 980"/>
                <a:gd name="T79" fmla="*/ 270 h 1927"/>
                <a:gd name="T80" fmla="*/ 67 w 980"/>
                <a:gd name="T81" fmla="*/ 270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0" h="1927">
                  <a:moveTo>
                    <a:pt x="67" y="202"/>
                  </a:moveTo>
                  <a:lnTo>
                    <a:pt x="34" y="236"/>
                  </a:lnTo>
                  <a:lnTo>
                    <a:pt x="34" y="270"/>
                  </a:lnTo>
                  <a:lnTo>
                    <a:pt x="34" y="338"/>
                  </a:lnTo>
                  <a:lnTo>
                    <a:pt x="0" y="372"/>
                  </a:lnTo>
                  <a:lnTo>
                    <a:pt x="0" y="405"/>
                  </a:lnTo>
                  <a:lnTo>
                    <a:pt x="0" y="473"/>
                  </a:lnTo>
                  <a:lnTo>
                    <a:pt x="34" y="507"/>
                  </a:lnTo>
                  <a:lnTo>
                    <a:pt x="101" y="473"/>
                  </a:lnTo>
                  <a:lnTo>
                    <a:pt x="101" y="541"/>
                  </a:lnTo>
                  <a:lnTo>
                    <a:pt x="135" y="642"/>
                  </a:lnTo>
                  <a:lnTo>
                    <a:pt x="135" y="710"/>
                  </a:lnTo>
                  <a:lnTo>
                    <a:pt x="169" y="777"/>
                  </a:lnTo>
                  <a:lnTo>
                    <a:pt x="135" y="845"/>
                  </a:lnTo>
                  <a:lnTo>
                    <a:pt x="135" y="879"/>
                  </a:lnTo>
                  <a:lnTo>
                    <a:pt x="135" y="913"/>
                  </a:lnTo>
                  <a:lnTo>
                    <a:pt x="101" y="980"/>
                  </a:lnTo>
                  <a:lnTo>
                    <a:pt x="101" y="1048"/>
                  </a:lnTo>
                  <a:lnTo>
                    <a:pt x="101" y="1082"/>
                  </a:lnTo>
                  <a:lnTo>
                    <a:pt x="135" y="1115"/>
                  </a:lnTo>
                  <a:lnTo>
                    <a:pt x="135" y="1183"/>
                  </a:lnTo>
                  <a:lnTo>
                    <a:pt x="135" y="1217"/>
                  </a:lnTo>
                  <a:lnTo>
                    <a:pt x="67" y="1285"/>
                  </a:lnTo>
                  <a:lnTo>
                    <a:pt x="67" y="1318"/>
                  </a:lnTo>
                  <a:lnTo>
                    <a:pt x="34" y="1386"/>
                  </a:lnTo>
                  <a:lnTo>
                    <a:pt x="34" y="1386"/>
                  </a:lnTo>
                  <a:lnTo>
                    <a:pt x="0" y="1420"/>
                  </a:lnTo>
                  <a:lnTo>
                    <a:pt x="0" y="1521"/>
                  </a:lnTo>
                  <a:lnTo>
                    <a:pt x="0" y="1589"/>
                  </a:lnTo>
                  <a:lnTo>
                    <a:pt x="0" y="1623"/>
                  </a:lnTo>
                  <a:lnTo>
                    <a:pt x="67" y="1656"/>
                  </a:lnTo>
                  <a:lnTo>
                    <a:pt x="101" y="1690"/>
                  </a:lnTo>
                  <a:lnTo>
                    <a:pt x="101" y="1758"/>
                  </a:lnTo>
                  <a:lnTo>
                    <a:pt x="135" y="1859"/>
                  </a:lnTo>
                  <a:lnTo>
                    <a:pt x="169" y="1893"/>
                  </a:lnTo>
                  <a:lnTo>
                    <a:pt x="203" y="1826"/>
                  </a:lnTo>
                  <a:lnTo>
                    <a:pt x="236" y="1826"/>
                  </a:lnTo>
                  <a:lnTo>
                    <a:pt x="304" y="1927"/>
                  </a:lnTo>
                  <a:lnTo>
                    <a:pt x="338" y="1859"/>
                  </a:lnTo>
                  <a:lnTo>
                    <a:pt x="406" y="1792"/>
                  </a:lnTo>
                  <a:lnTo>
                    <a:pt x="473" y="1792"/>
                  </a:lnTo>
                  <a:lnTo>
                    <a:pt x="439" y="1724"/>
                  </a:lnTo>
                  <a:lnTo>
                    <a:pt x="439" y="1656"/>
                  </a:lnTo>
                  <a:lnTo>
                    <a:pt x="473" y="1690"/>
                  </a:lnTo>
                  <a:lnTo>
                    <a:pt x="575" y="1656"/>
                  </a:lnTo>
                  <a:lnTo>
                    <a:pt x="608" y="1724"/>
                  </a:lnTo>
                  <a:lnTo>
                    <a:pt x="642" y="1724"/>
                  </a:lnTo>
                  <a:lnTo>
                    <a:pt x="710" y="1758"/>
                  </a:lnTo>
                  <a:lnTo>
                    <a:pt x="744" y="1758"/>
                  </a:lnTo>
                  <a:lnTo>
                    <a:pt x="744" y="1454"/>
                  </a:lnTo>
                  <a:lnTo>
                    <a:pt x="778" y="1285"/>
                  </a:lnTo>
                  <a:lnTo>
                    <a:pt x="845" y="980"/>
                  </a:lnTo>
                  <a:lnTo>
                    <a:pt x="879" y="811"/>
                  </a:lnTo>
                  <a:lnTo>
                    <a:pt x="980" y="710"/>
                  </a:lnTo>
                  <a:lnTo>
                    <a:pt x="980" y="676"/>
                  </a:lnTo>
                  <a:lnTo>
                    <a:pt x="947" y="642"/>
                  </a:lnTo>
                  <a:lnTo>
                    <a:pt x="947" y="574"/>
                  </a:lnTo>
                  <a:lnTo>
                    <a:pt x="947" y="507"/>
                  </a:lnTo>
                  <a:lnTo>
                    <a:pt x="879" y="439"/>
                  </a:lnTo>
                  <a:lnTo>
                    <a:pt x="913" y="372"/>
                  </a:lnTo>
                  <a:lnTo>
                    <a:pt x="845" y="304"/>
                  </a:lnTo>
                  <a:lnTo>
                    <a:pt x="845" y="169"/>
                  </a:lnTo>
                  <a:lnTo>
                    <a:pt x="811" y="101"/>
                  </a:lnTo>
                  <a:lnTo>
                    <a:pt x="811" y="67"/>
                  </a:lnTo>
                  <a:lnTo>
                    <a:pt x="744" y="33"/>
                  </a:lnTo>
                  <a:lnTo>
                    <a:pt x="710" y="67"/>
                  </a:lnTo>
                  <a:lnTo>
                    <a:pt x="676" y="0"/>
                  </a:lnTo>
                  <a:lnTo>
                    <a:pt x="608" y="67"/>
                  </a:lnTo>
                  <a:lnTo>
                    <a:pt x="608" y="101"/>
                  </a:lnTo>
                  <a:lnTo>
                    <a:pt x="541" y="135"/>
                  </a:lnTo>
                  <a:lnTo>
                    <a:pt x="507" y="101"/>
                  </a:lnTo>
                  <a:lnTo>
                    <a:pt x="473" y="169"/>
                  </a:lnTo>
                  <a:lnTo>
                    <a:pt x="473" y="202"/>
                  </a:lnTo>
                  <a:lnTo>
                    <a:pt x="372" y="270"/>
                  </a:lnTo>
                  <a:lnTo>
                    <a:pt x="372" y="236"/>
                  </a:lnTo>
                  <a:lnTo>
                    <a:pt x="304" y="270"/>
                  </a:lnTo>
                  <a:lnTo>
                    <a:pt x="270" y="304"/>
                  </a:lnTo>
                  <a:lnTo>
                    <a:pt x="236" y="338"/>
                  </a:lnTo>
                  <a:lnTo>
                    <a:pt x="169" y="338"/>
                  </a:lnTo>
                  <a:lnTo>
                    <a:pt x="135" y="270"/>
                  </a:lnTo>
                  <a:lnTo>
                    <a:pt x="101" y="270"/>
                  </a:lnTo>
                  <a:lnTo>
                    <a:pt x="67" y="270"/>
                  </a:lnTo>
                  <a:lnTo>
                    <a:pt x="67" y="202"/>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4">
              <a:extLst>
                <a:ext uri="{FF2B5EF4-FFF2-40B4-BE49-F238E27FC236}">
                  <a16:creationId xmlns:a16="http://schemas.microsoft.com/office/drawing/2014/main" id="{70C0D7D5-D4D3-E29C-68B7-12957523F220}"/>
                </a:ext>
              </a:extLst>
            </p:cNvPr>
            <p:cNvSpPr>
              <a:spLocks/>
            </p:cNvSpPr>
            <p:nvPr/>
          </p:nvSpPr>
          <p:spPr bwMode="auto">
            <a:xfrm>
              <a:off x="3761634" y="4180399"/>
              <a:ext cx="544904" cy="1003739"/>
            </a:xfrm>
            <a:custGeom>
              <a:avLst/>
              <a:gdLst>
                <a:gd name="T0" fmla="*/ 0 w 913"/>
                <a:gd name="T1" fmla="*/ 34 h 1759"/>
                <a:gd name="T2" fmla="*/ 67 w 913"/>
                <a:gd name="T3" fmla="*/ 136 h 1759"/>
                <a:gd name="T4" fmla="*/ 34 w 913"/>
                <a:gd name="T5" fmla="*/ 203 h 1759"/>
                <a:gd name="T6" fmla="*/ 67 w 913"/>
                <a:gd name="T7" fmla="*/ 237 h 1759"/>
                <a:gd name="T8" fmla="*/ 135 w 913"/>
                <a:gd name="T9" fmla="*/ 372 h 1759"/>
                <a:gd name="T10" fmla="*/ 203 w 913"/>
                <a:gd name="T11" fmla="*/ 507 h 1759"/>
                <a:gd name="T12" fmla="*/ 237 w 913"/>
                <a:gd name="T13" fmla="*/ 575 h 1759"/>
                <a:gd name="T14" fmla="*/ 237 w 913"/>
                <a:gd name="T15" fmla="*/ 677 h 1759"/>
                <a:gd name="T16" fmla="*/ 237 w 913"/>
                <a:gd name="T17" fmla="*/ 744 h 1759"/>
                <a:gd name="T18" fmla="*/ 304 w 913"/>
                <a:gd name="T19" fmla="*/ 846 h 1759"/>
                <a:gd name="T20" fmla="*/ 338 w 913"/>
                <a:gd name="T21" fmla="*/ 879 h 1759"/>
                <a:gd name="T22" fmla="*/ 338 w 913"/>
                <a:gd name="T23" fmla="*/ 981 h 1759"/>
                <a:gd name="T24" fmla="*/ 338 w 913"/>
                <a:gd name="T25" fmla="*/ 1048 h 1759"/>
                <a:gd name="T26" fmla="*/ 237 w 913"/>
                <a:gd name="T27" fmla="*/ 1082 h 1759"/>
                <a:gd name="T28" fmla="*/ 203 w 913"/>
                <a:gd name="T29" fmla="*/ 1082 h 1759"/>
                <a:gd name="T30" fmla="*/ 203 w 913"/>
                <a:gd name="T31" fmla="*/ 1116 h 1759"/>
                <a:gd name="T32" fmla="*/ 203 w 913"/>
                <a:gd name="T33" fmla="*/ 1116 h 1759"/>
                <a:gd name="T34" fmla="*/ 135 w 913"/>
                <a:gd name="T35" fmla="*/ 1150 h 1759"/>
                <a:gd name="T36" fmla="*/ 101 w 913"/>
                <a:gd name="T37" fmla="*/ 1184 h 1759"/>
                <a:gd name="T38" fmla="*/ 135 w 913"/>
                <a:gd name="T39" fmla="*/ 1285 h 1759"/>
                <a:gd name="T40" fmla="*/ 101 w 913"/>
                <a:gd name="T41" fmla="*/ 1353 h 1759"/>
                <a:gd name="T42" fmla="*/ 67 w 913"/>
                <a:gd name="T43" fmla="*/ 1420 h 1759"/>
                <a:gd name="T44" fmla="*/ 34 w 913"/>
                <a:gd name="T45" fmla="*/ 1488 h 1759"/>
                <a:gd name="T46" fmla="*/ 0 w 913"/>
                <a:gd name="T47" fmla="*/ 1522 h 1759"/>
                <a:gd name="T48" fmla="*/ 34 w 913"/>
                <a:gd name="T49" fmla="*/ 1623 h 1759"/>
                <a:gd name="T50" fmla="*/ 0 w 913"/>
                <a:gd name="T51" fmla="*/ 1691 h 1759"/>
                <a:gd name="T52" fmla="*/ 67 w 913"/>
                <a:gd name="T53" fmla="*/ 1759 h 1759"/>
                <a:gd name="T54" fmla="*/ 169 w 913"/>
                <a:gd name="T55" fmla="*/ 1725 h 1759"/>
                <a:gd name="T56" fmla="*/ 237 w 913"/>
                <a:gd name="T57" fmla="*/ 1725 h 1759"/>
                <a:gd name="T58" fmla="*/ 304 w 913"/>
                <a:gd name="T59" fmla="*/ 1657 h 1759"/>
                <a:gd name="T60" fmla="*/ 304 w 913"/>
                <a:gd name="T61" fmla="*/ 1556 h 1759"/>
                <a:gd name="T62" fmla="*/ 406 w 913"/>
                <a:gd name="T63" fmla="*/ 1454 h 1759"/>
                <a:gd name="T64" fmla="*/ 507 w 913"/>
                <a:gd name="T65" fmla="*/ 1387 h 1759"/>
                <a:gd name="T66" fmla="*/ 575 w 913"/>
                <a:gd name="T67" fmla="*/ 1251 h 1759"/>
                <a:gd name="T68" fmla="*/ 575 w 913"/>
                <a:gd name="T69" fmla="*/ 1116 h 1759"/>
                <a:gd name="T70" fmla="*/ 778 w 913"/>
                <a:gd name="T71" fmla="*/ 981 h 1759"/>
                <a:gd name="T72" fmla="*/ 845 w 913"/>
                <a:gd name="T73" fmla="*/ 981 h 1759"/>
                <a:gd name="T74" fmla="*/ 879 w 913"/>
                <a:gd name="T75" fmla="*/ 913 h 1759"/>
                <a:gd name="T76" fmla="*/ 913 w 913"/>
                <a:gd name="T77" fmla="*/ 778 h 1759"/>
                <a:gd name="T78" fmla="*/ 879 w 913"/>
                <a:gd name="T79" fmla="*/ 710 h 1759"/>
                <a:gd name="T80" fmla="*/ 913 w 913"/>
                <a:gd name="T81" fmla="*/ 609 h 1759"/>
                <a:gd name="T82" fmla="*/ 913 w 913"/>
                <a:gd name="T83" fmla="*/ 541 h 1759"/>
                <a:gd name="T84" fmla="*/ 879 w 913"/>
                <a:gd name="T85" fmla="*/ 507 h 1759"/>
                <a:gd name="T86" fmla="*/ 811 w 913"/>
                <a:gd name="T87" fmla="*/ 474 h 1759"/>
                <a:gd name="T88" fmla="*/ 676 w 913"/>
                <a:gd name="T89" fmla="*/ 372 h 1759"/>
                <a:gd name="T90" fmla="*/ 575 w 913"/>
                <a:gd name="T91" fmla="*/ 372 h 1759"/>
                <a:gd name="T92" fmla="*/ 541 w 913"/>
                <a:gd name="T93" fmla="*/ 271 h 1759"/>
                <a:gd name="T94" fmla="*/ 575 w 913"/>
                <a:gd name="T95" fmla="*/ 237 h 1759"/>
                <a:gd name="T96" fmla="*/ 608 w 913"/>
                <a:gd name="T97" fmla="*/ 169 h 1759"/>
                <a:gd name="T98" fmla="*/ 608 w 913"/>
                <a:gd name="T99" fmla="*/ 102 h 1759"/>
                <a:gd name="T100" fmla="*/ 575 w 913"/>
                <a:gd name="T101" fmla="*/ 0 h 1759"/>
                <a:gd name="T102" fmla="*/ 507 w 913"/>
                <a:gd name="T103" fmla="*/ 0 h 1759"/>
                <a:gd name="T104" fmla="*/ 473 w 913"/>
                <a:gd name="T105" fmla="*/ 136 h 1759"/>
                <a:gd name="T106" fmla="*/ 406 w 913"/>
                <a:gd name="T107" fmla="*/ 136 h 1759"/>
                <a:gd name="T108" fmla="*/ 338 w 913"/>
                <a:gd name="T109" fmla="*/ 136 h 1759"/>
                <a:gd name="T110" fmla="*/ 304 w 913"/>
                <a:gd name="T111" fmla="*/ 169 h 1759"/>
                <a:gd name="T112" fmla="*/ 203 w 913"/>
                <a:gd name="T113" fmla="*/ 102 h 1759"/>
                <a:gd name="T114" fmla="*/ 169 w 913"/>
                <a:gd name="T115" fmla="*/ 136 h 1759"/>
                <a:gd name="T116" fmla="*/ 101 w 913"/>
                <a:gd name="T117" fmla="*/ 136 h 1759"/>
                <a:gd name="T118" fmla="*/ 67 w 913"/>
                <a:gd name="T119" fmla="*/ 68 h 1759"/>
                <a:gd name="T120" fmla="*/ 0 w 913"/>
                <a:gd name="T121" fmla="*/ 34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759">
                  <a:moveTo>
                    <a:pt x="0" y="34"/>
                  </a:moveTo>
                  <a:lnTo>
                    <a:pt x="67" y="136"/>
                  </a:lnTo>
                  <a:lnTo>
                    <a:pt x="34" y="203"/>
                  </a:lnTo>
                  <a:lnTo>
                    <a:pt x="67" y="237"/>
                  </a:lnTo>
                  <a:lnTo>
                    <a:pt x="135" y="372"/>
                  </a:lnTo>
                  <a:lnTo>
                    <a:pt x="203" y="507"/>
                  </a:lnTo>
                  <a:lnTo>
                    <a:pt x="237" y="575"/>
                  </a:lnTo>
                  <a:lnTo>
                    <a:pt x="237" y="677"/>
                  </a:lnTo>
                  <a:lnTo>
                    <a:pt x="237" y="744"/>
                  </a:lnTo>
                  <a:lnTo>
                    <a:pt x="304" y="846"/>
                  </a:lnTo>
                  <a:lnTo>
                    <a:pt x="338" y="879"/>
                  </a:lnTo>
                  <a:lnTo>
                    <a:pt x="338" y="981"/>
                  </a:lnTo>
                  <a:lnTo>
                    <a:pt x="338" y="1048"/>
                  </a:lnTo>
                  <a:lnTo>
                    <a:pt x="237" y="1082"/>
                  </a:lnTo>
                  <a:lnTo>
                    <a:pt x="203" y="1082"/>
                  </a:lnTo>
                  <a:lnTo>
                    <a:pt x="203" y="1116"/>
                  </a:lnTo>
                  <a:lnTo>
                    <a:pt x="203" y="1116"/>
                  </a:lnTo>
                  <a:lnTo>
                    <a:pt x="135" y="1150"/>
                  </a:lnTo>
                  <a:lnTo>
                    <a:pt x="101" y="1184"/>
                  </a:lnTo>
                  <a:lnTo>
                    <a:pt x="135" y="1285"/>
                  </a:lnTo>
                  <a:lnTo>
                    <a:pt x="101" y="1353"/>
                  </a:lnTo>
                  <a:lnTo>
                    <a:pt x="67" y="1420"/>
                  </a:lnTo>
                  <a:lnTo>
                    <a:pt x="34" y="1488"/>
                  </a:lnTo>
                  <a:lnTo>
                    <a:pt x="0" y="1522"/>
                  </a:lnTo>
                  <a:lnTo>
                    <a:pt x="34" y="1623"/>
                  </a:lnTo>
                  <a:lnTo>
                    <a:pt x="0" y="1691"/>
                  </a:lnTo>
                  <a:lnTo>
                    <a:pt x="67" y="1759"/>
                  </a:lnTo>
                  <a:lnTo>
                    <a:pt x="169" y="1725"/>
                  </a:lnTo>
                  <a:lnTo>
                    <a:pt x="237" y="1725"/>
                  </a:lnTo>
                  <a:lnTo>
                    <a:pt x="304" y="1657"/>
                  </a:lnTo>
                  <a:lnTo>
                    <a:pt x="304" y="1556"/>
                  </a:lnTo>
                  <a:lnTo>
                    <a:pt x="406" y="1454"/>
                  </a:lnTo>
                  <a:lnTo>
                    <a:pt x="507" y="1387"/>
                  </a:lnTo>
                  <a:lnTo>
                    <a:pt x="575" y="1251"/>
                  </a:lnTo>
                  <a:lnTo>
                    <a:pt x="575" y="1116"/>
                  </a:lnTo>
                  <a:lnTo>
                    <a:pt x="778" y="981"/>
                  </a:lnTo>
                  <a:lnTo>
                    <a:pt x="845" y="981"/>
                  </a:lnTo>
                  <a:lnTo>
                    <a:pt x="879" y="913"/>
                  </a:lnTo>
                  <a:lnTo>
                    <a:pt x="913" y="778"/>
                  </a:lnTo>
                  <a:lnTo>
                    <a:pt x="879" y="710"/>
                  </a:lnTo>
                  <a:lnTo>
                    <a:pt x="913" y="609"/>
                  </a:lnTo>
                  <a:lnTo>
                    <a:pt x="913" y="541"/>
                  </a:lnTo>
                  <a:lnTo>
                    <a:pt x="879" y="507"/>
                  </a:lnTo>
                  <a:lnTo>
                    <a:pt x="811" y="474"/>
                  </a:lnTo>
                  <a:lnTo>
                    <a:pt x="676" y="372"/>
                  </a:lnTo>
                  <a:lnTo>
                    <a:pt x="575" y="372"/>
                  </a:lnTo>
                  <a:lnTo>
                    <a:pt x="541" y="271"/>
                  </a:lnTo>
                  <a:lnTo>
                    <a:pt x="575" y="237"/>
                  </a:lnTo>
                  <a:lnTo>
                    <a:pt x="608" y="169"/>
                  </a:lnTo>
                  <a:lnTo>
                    <a:pt x="608" y="102"/>
                  </a:lnTo>
                  <a:lnTo>
                    <a:pt x="575" y="0"/>
                  </a:lnTo>
                  <a:lnTo>
                    <a:pt x="507" y="0"/>
                  </a:lnTo>
                  <a:lnTo>
                    <a:pt x="473" y="136"/>
                  </a:lnTo>
                  <a:lnTo>
                    <a:pt x="406" y="136"/>
                  </a:lnTo>
                  <a:lnTo>
                    <a:pt x="338" y="136"/>
                  </a:lnTo>
                  <a:lnTo>
                    <a:pt x="304" y="169"/>
                  </a:lnTo>
                  <a:lnTo>
                    <a:pt x="203" y="102"/>
                  </a:lnTo>
                  <a:lnTo>
                    <a:pt x="169" y="136"/>
                  </a:lnTo>
                  <a:lnTo>
                    <a:pt x="101" y="136"/>
                  </a:lnTo>
                  <a:lnTo>
                    <a:pt x="67" y="68"/>
                  </a:lnTo>
                  <a:lnTo>
                    <a:pt x="0" y="34"/>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5">
              <a:extLst>
                <a:ext uri="{FF2B5EF4-FFF2-40B4-BE49-F238E27FC236}">
                  <a16:creationId xmlns:a16="http://schemas.microsoft.com/office/drawing/2014/main" id="{CC15C593-D685-DCBA-6C89-EC34E6D5110E}"/>
                </a:ext>
              </a:extLst>
            </p:cNvPr>
            <p:cNvSpPr>
              <a:spLocks/>
            </p:cNvSpPr>
            <p:nvPr/>
          </p:nvSpPr>
          <p:spPr bwMode="auto">
            <a:xfrm>
              <a:off x="3700971" y="3736284"/>
              <a:ext cx="525747" cy="540704"/>
            </a:xfrm>
            <a:custGeom>
              <a:avLst/>
              <a:gdLst>
                <a:gd name="T0" fmla="*/ 677 w 880"/>
                <a:gd name="T1" fmla="*/ 811 h 946"/>
                <a:gd name="T2" fmla="*/ 778 w 880"/>
                <a:gd name="T3" fmla="*/ 676 h 946"/>
                <a:gd name="T4" fmla="*/ 778 w 880"/>
                <a:gd name="T5" fmla="*/ 642 h 946"/>
                <a:gd name="T6" fmla="*/ 846 w 880"/>
                <a:gd name="T7" fmla="*/ 574 h 946"/>
                <a:gd name="T8" fmla="*/ 880 w 880"/>
                <a:gd name="T9" fmla="*/ 541 h 946"/>
                <a:gd name="T10" fmla="*/ 812 w 880"/>
                <a:gd name="T11" fmla="*/ 473 h 946"/>
                <a:gd name="T12" fmla="*/ 778 w 880"/>
                <a:gd name="T13" fmla="*/ 372 h 946"/>
                <a:gd name="T14" fmla="*/ 778 w 880"/>
                <a:gd name="T15" fmla="*/ 304 h 946"/>
                <a:gd name="T16" fmla="*/ 710 w 880"/>
                <a:gd name="T17" fmla="*/ 270 h 946"/>
                <a:gd name="T18" fmla="*/ 609 w 880"/>
                <a:gd name="T19" fmla="*/ 304 h 946"/>
                <a:gd name="T20" fmla="*/ 575 w 880"/>
                <a:gd name="T21" fmla="*/ 270 h 946"/>
                <a:gd name="T22" fmla="*/ 575 w 880"/>
                <a:gd name="T23" fmla="*/ 236 h 946"/>
                <a:gd name="T24" fmla="*/ 575 w 880"/>
                <a:gd name="T25" fmla="*/ 202 h 946"/>
                <a:gd name="T26" fmla="*/ 541 w 880"/>
                <a:gd name="T27" fmla="*/ 169 h 946"/>
                <a:gd name="T28" fmla="*/ 474 w 880"/>
                <a:gd name="T29" fmla="*/ 169 h 946"/>
                <a:gd name="T30" fmla="*/ 406 w 880"/>
                <a:gd name="T31" fmla="*/ 135 h 946"/>
                <a:gd name="T32" fmla="*/ 372 w 880"/>
                <a:gd name="T33" fmla="*/ 67 h 946"/>
                <a:gd name="T34" fmla="*/ 339 w 880"/>
                <a:gd name="T35" fmla="*/ 0 h 946"/>
                <a:gd name="T36" fmla="*/ 305 w 880"/>
                <a:gd name="T37" fmla="*/ 0 h 946"/>
                <a:gd name="T38" fmla="*/ 271 w 880"/>
                <a:gd name="T39" fmla="*/ 33 h 946"/>
                <a:gd name="T40" fmla="*/ 169 w 880"/>
                <a:gd name="T41" fmla="*/ 0 h 946"/>
                <a:gd name="T42" fmla="*/ 102 w 880"/>
                <a:gd name="T43" fmla="*/ 135 h 946"/>
                <a:gd name="T44" fmla="*/ 102 w 880"/>
                <a:gd name="T45" fmla="*/ 135 h 946"/>
                <a:gd name="T46" fmla="*/ 34 w 880"/>
                <a:gd name="T47" fmla="*/ 135 h 946"/>
                <a:gd name="T48" fmla="*/ 0 w 880"/>
                <a:gd name="T49" fmla="*/ 169 h 946"/>
                <a:gd name="T50" fmla="*/ 68 w 880"/>
                <a:gd name="T51" fmla="*/ 236 h 946"/>
                <a:gd name="T52" fmla="*/ 68 w 880"/>
                <a:gd name="T53" fmla="*/ 270 h 946"/>
                <a:gd name="T54" fmla="*/ 34 w 880"/>
                <a:gd name="T55" fmla="*/ 372 h 946"/>
                <a:gd name="T56" fmla="*/ 136 w 880"/>
                <a:gd name="T57" fmla="*/ 473 h 946"/>
                <a:gd name="T58" fmla="*/ 136 w 880"/>
                <a:gd name="T59" fmla="*/ 541 h 946"/>
                <a:gd name="T60" fmla="*/ 169 w 880"/>
                <a:gd name="T61" fmla="*/ 642 h 946"/>
                <a:gd name="T62" fmla="*/ 203 w 880"/>
                <a:gd name="T63" fmla="*/ 710 h 946"/>
                <a:gd name="T64" fmla="*/ 169 w 880"/>
                <a:gd name="T65" fmla="*/ 743 h 946"/>
                <a:gd name="T66" fmla="*/ 136 w 880"/>
                <a:gd name="T67" fmla="*/ 777 h 946"/>
                <a:gd name="T68" fmla="*/ 102 w 880"/>
                <a:gd name="T69" fmla="*/ 811 h 946"/>
                <a:gd name="T70" fmla="*/ 136 w 880"/>
                <a:gd name="T71" fmla="*/ 811 h 946"/>
                <a:gd name="T72" fmla="*/ 203 w 880"/>
                <a:gd name="T73" fmla="*/ 879 h 946"/>
                <a:gd name="T74" fmla="*/ 271 w 880"/>
                <a:gd name="T75" fmla="*/ 879 h 946"/>
                <a:gd name="T76" fmla="*/ 305 w 880"/>
                <a:gd name="T77" fmla="*/ 879 h 946"/>
                <a:gd name="T78" fmla="*/ 406 w 880"/>
                <a:gd name="T79" fmla="*/ 946 h 946"/>
                <a:gd name="T80" fmla="*/ 440 w 880"/>
                <a:gd name="T81" fmla="*/ 913 h 946"/>
                <a:gd name="T82" fmla="*/ 508 w 880"/>
                <a:gd name="T83" fmla="*/ 913 h 946"/>
                <a:gd name="T84" fmla="*/ 541 w 880"/>
                <a:gd name="T85" fmla="*/ 879 h 946"/>
                <a:gd name="T86" fmla="*/ 575 w 880"/>
                <a:gd name="T87" fmla="*/ 845 h 946"/>
                <a:gd name="T88" fmla="*/ 609 w 880"/>
                <a:gd name="T89" fmla="*/ 777 h 946"/>
                <a:gd name="T90" fmla="*/ 677 w 880"/>
                <a:gd name="T91" fmla="*/ 811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0" h="946">
                  <a:moveTo>
                    <a:pt x="677" y="811"/>
                  </a:moveTo>
                  <a:lnTo>
                    <a:pt x="778" y="676"/>
                  </a:lnTo>
                  <a:lnTo>
                    <a:pt x="778" y="642"/>
                  </a:lnTo>
                  <a:lnTo>
                    <a:pt x="846" y="574"/>
                  </a:lnTo>
                  <a:lnTo>
                    <a:pt x="880" y="541"/>
                  </a:lnTo>
                  <a:lnTo>
                    <a:pt x="812" y="473"/>
                  </a:lnTo>
                  <a:lnTo>
                    <a:pt x="778" y="372"/>
                  </a:lnTo>
                  <a:lnTo>
                    <a:pt x="778" y="304"/>
                  </a:lnTo>
                  <a:lnTo>
                    <a:pt x="710" y="270"/>
                  </a:lnTo>
                  <a:lnTo>
                    <a:pt x="609" y="304"/>
                  </a:lnTo>
                  <a:lnTo>
                    <a:pt x="575" y="270"/>
                  </a:lnTo>
                  <a:lnTo>
                    <a:pt x="575" y="236"/>
                  </a:lnTo>
                  <a:lnTo>
                    <a:pt x="575" y="202"/>
                  </a:lnTo>
                  <a:lnTo>
                    <a:pt x="541" y="169"/>
                  </a:lnTo>
                  <a:lnTo>
                    <a:pt x="474" y="169"/>
                  </a:lnTo>
                  <a:lnTo>
                    <a:pt x="406" y="135"/>
                  </a:lnTo>
                  <a:lnTo>
                    <a:pt x="372" y="67"/>
                  </a:lnTo>
                  <a:lnTo>
                    <a:pt x="339" y="0"/>
                  </a:lnTo>
                  <a:lnTo>
                    <a:pt x="305" y="0"/>
                  </a:lnTo>
                  <a:lnTo>
                    <a:pt x="271" y="33"/>
                  </a:lnTo>
                  <a:lnTo>
                    <a:pt x="169" y="0"/>
                  </a:lnTo>
                  <a:lnTo>
                    <a:pt x="102" y="135"/>
                  </a:lnTo>
                  <a:lnTo>
                    <a:pt x="102" y="135"/>
                  </a:lnTo>
                  <a:lnTo>
                    <a:pt x="34" y="135"/>
                  </a:lnTo>
                  <a:lnTo>
                    <a:pt x="0" y="169"/>
                  </a:lnTo>
                  <a:lnTo>
                    <a:pt x="68" y="236"/>
                  </a:lnTo>
                  <a:lnTo>
                    <a:pt x="68" y="270"/>
                  </a:lnTo>
                  <a:lnTo>
                    <a:pt x="34" y="372"/>
                  </a:lnTo>
                  <a:lnTo>
                    <a:pt x="136" y="473"/>
                  </a:lnTo>
                  <a:lnTo>
                    <a:pt x="136" y="541"/>
                  </a:lnTo>
                  <a:lnTo>
                    <a:pt x="169" y="642"/>
                  </a:lnTo>
                  <a:lnTo>
                    <a:pt x="203" y="710"/>
                  </a:lnTo>
                  <a:lnTo>
                    <a:pt x="169" y="743"/>
                  </a:lnTo>
                  <a:lnTo>
                    <a:pt x="136" y="777"/>
                  </a:lnTo>
                  <a:lnTo>
                    <a:pt x="102" y="811"/>
                  </a:lnTo>
                  <a:lnTo>
                    <a:pt x="136" y="811"/>
                  </a:lnTo>
                  <a:lnTo>
                    <a:pt x="203" y="879"/>
                  </a:lnTo>
                  <a:lnTo>
                    <a:pt x="271" y="879"/>
                  </a:lnTo>
                  <a:lnTo>
                    <a:pt x="305" y="879"/>
                  </a:lnTo>
                  <a:lnTo>
                    <a:pt x="406" y="946"/>
                  </a:lnTo>
                  <a:lnTo>
                    <a:pt x="440" y="913"/>
                  </a:lnTo>
                  <a:lnTo>
                    <a:pt x="508" y="913"/>
                  </a:lnTo>
                  <a:lnTo>
                    <a:pt x="541" y="879"/>
                  </a:lnTo>
                  <a:lnTo>
                    <a:pt x="575" y="845"/>
                  </a:lnTo>
                  <a:lnTo>
                    <a:pt x="609" y="777"/>
                  </a:lnTo>
                  <a:lnTo>
                    <a:pt x="677" y="811"/>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7">
              <a:extLst>
                <a:ext uri="{FF2B5EF4-FFF2-40B4-BE49-F238E27FC236}">
                  <a16:creationId xmlns:a16="http://schemas.microsoft.com/office/drawing/2014/main" id="{039896E2-D39D-5E87-028B-18FEE7E857E6}"/>
                </a:ext>
              </a:extLst>
            </p:cNvPr>
            <p:cNvSpPr>
              <a:spLocks/>
            </p:cNvSpPr>
            <p:nvPr/>
          </p:nvSpPr>
          <p:spPr bwMode="auto">
            <a:xfrm>
              <a:off x="3156067" y="3543104"/>
              <a:ext cx="666230" cy="676129"/>
            </a:xfrm>
            <a:custGeom>
              <a:avLst/>
              <a:gdLst>
                <a:gd name="T0" fmla="*/ 575 w 1116"/>
                <a:gd name="T1" fmla="*/ 0 h 1184"/>
                <a:gd name="T2" fmla="*/ 508 w 1116"/>
                <a:gd name="T3" fmla="*/ 68 h 1184"/>
                <a:gd name="T4" fmla="*/ 406 w 1116"/>
                <a:gd name="T5" fmla="*/ 34 h 1184"/>
                <a:gd name="T6" fmla="*/ 271 w 1116"/>
                <a:gd name="T7" fmla="*/ 34 h 1184"/>
                <a:gd name="T8" fmla="*/ 203 w 1116"/>
                <a:gd name="T9" fmla="*/ 68 h 1184"/>
                <a:gd name="T10" fmla="*/ 136 w 1116"/>
                <a:gd name="T11" fmla="*/ 34 h 1184"/>
                <a:gd name="T12" fmla="*/ 68 w 1116"/>
                <a:gd name="T13" fmla="*/ 68 h 1184"/>
                <a:gd name="T14" fmla="*/ 68 w 1116"/>
                <a:gd name="T15" fmla="*/ 136 h 1184"/>
                <a:gd name="T16" fmla="*/ 0 w 1116"/>
                <a:gd name="T17" fmla="*/ 237 h 1184"/>
                <a:gd name="T18" fmla="*/ 34 w 1116"/>
                <a:gd name="T19" fmla="*/ 406 h 1184"/>
                <a:gd name="T20" fmla="*/ 68 w 1116"/>
                <a:gd name="T21" fmla="*/ 508 h 1184"/>
                <a:gd name="T22" fmla="*/ 0 w 1116"/>
                <a:gd name="T23" fmla="*/ 541 h 1184"/>
                <a:gd name="T24" fmla="*/ 68 w 1116"/>
                <a:gd name="T25" fmla="*/ 609 h 1184"/>
                <a:gd name="T26" fmla="*/ 169 w 1116"/>
                <a:gd name="T27" fmla="*/ 575 h 1184"/>
                <a:gd name="T28" fmla="*/ 305 w 1116"/>
                <a:gd name="T29" fmla="*/ 609 h 1184"/>
                <a:gd name="T30" fmla="*/ 271 w 1116"/>
                <a:gd name="T31" fmla="*/ 677 h 1184"/>
                <a:gd name="T32" fmla="*/ 305 w 1116"/>
                <a:gd name="T33" fmla="*/ 744 h 1184"/>
                <a:gd name="T34" fmla="*/ 372 w 1116"/>
                <a:gd name="T35" fmla="*/ 711 h 1184"/>
                <a:gd name="T36" fmla="*/ 474 w 1116"/>
                <a:gd name="T37" fmla="*/ 711 h 1184"/>
                <a:gd name="T38" fmla="*/ 575 w 1116"/>
                <a:gd name="T39" fmla="*/ 812 h 1184"/>
                <a:gd name="T40" fmla="*/ 677 w 1116"/>
                <a:gd name="T41" fmla="*/ 913 h 1184"/>
                <a:gd name="T42" fmla="*/ 609 w 1116"/>
                <a:gd name="T43" fmla="*/ 981 h 1184"/>
                <a:gd name="T44" fmla="*/ 643 w 1116"/>
                <a:gd name="T45" fmla="*/ 1049 h 1184"/>
                <a:gd name="T46" fmla="*/ 744 w 1116"/>
                <a:gd name="T47" fmla="*/ 1150 h 1184"/>
                <a:gd name="T48" fmla="*/ 812 w 1116"/>
                <a:gd name="T49" fmla="*/ 1184 h 1184"/>
                <a:gd name="T50" fmla="*/ 880 w 1116"/>
                <a:gd name="T51" fmla="*/ 1184 h 1184"/>
                <a:gd name="T52" fmla="*/ 1049 w 1116"/>
                <a:gd name="T53" fmla="*/ 1150 h 1184"/>
                <a:gd name="T54" fmla="*/ 1049 w 1116"/>
                <a:gd name="T55" fmla="*/ 1116 h 1184"/>
                <a:gd name="T56" fmla="*/ 1116 w 1116"/>
                <a:gd name="T57" fmla="*/ 1049 h 1184"/>
                <a:gd name="T58" fmla="*/ 1082 w 1116"/>
                <a:gd name="T59" fmla="*/ 913 h 1184"/>
                <a:gd name="T60" fmla="*/ 913 w 1116"/>
                <a:gd name="T61" fmla="*/ 711 h 1184"/>
                <a:gd name="T62" fmla="*/ 981 w 1116"/>
                <a:gd name="T63" fmla="*/ 575 h 1184"/>
                <a:gd name="T64" fmla="*/ 913 w 1116"/>
                <a:gd name="T65" fmla="*/ 474 h 1184"/>
                <a:gd name="T66" fmla="*/ 1049 w 1116"/>
                <a:gd name="T67" fmla="*/ 406 h 1184"/>
                <a:gd name="T68" fmla="*/ 1082 w 1116"/>
                <a:gd name="T69" fmla="*/ 339 h 1184"/>
                <a:gd name="T70" fmla="*/ 1015 w 1116"/>
                <a:gd name="T71" fmla="*/ 339 h 1184"/>
                <a:gd name="T72" fmla="*/ 913 w 1116"/>
                <a:gd name="T73" fmla="*/ 271 h 1184"/>
                <a:gd name="T74" fmla="*/ 913 w 1116"/>
                <a:gd name="T75" fmla="*/ 237 h 1184"/>
                <a:gd name="T76" fmla="*/ 880 w 1116"/>
                <a:gd name="T77" fmla="*/ 169 h 1184"/>
                <a:gd name="T78" fmla="*/ 812 w 1116"/>
                <a:gd name="T79" fmla="*/ 203 h 1184"/>
                <a:gd name="T80" fmla="*/ 711 w 1116"/>
                <a:gd name="T81" fmla="*/ 34 h 1184"/>
                <a:gd name="T82" fmla="*/ 643 w 1116"/>
                <a:gd name="T83"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6" h="1184">
                  <a:moveTo>
                    <a:pt x="643" y="0"/>
                  </a:moveTo>
                  <a:lnTo>
                    <a:pt x="575" y="0"/>
                  </a:lnTo>
                  <a:lnTo>
                    <a:pt x="541" y="68"/>
                  </a:lnTo>
                  <a:lnTo>
                    <a:pt x="508" y="68"/>
                  </a:lnTo>
                  <a:lnTo>
                    <a:pt x="440" y="68"/>
                  </a:lnTo>
                  <a:lnTo>
                    <a:pt x="406" y="34"/>
                  </a:lnTo>
                  <a:lnTo>
                    <a:pt x="339" y="0"/>
                  </a:lnTo>
                  <a:lnTo>
                    <a:pt x="271" y="34"/>
                  </a:lnTo>
                  <a:lnTo>
                    <a:pt x="237" y="34"/>
                  </a:lnTo>
                  <a:lnTo>
                    <a:pt x="203" y="68"/>
                  </a:lnTo>
                  <a:lnTo>
                    <a:pt x="169" y="34"/>
                  </a:lnTo>
                  <a:lnTo>
                    <a:pt x="136" y="34"/>
                  </a:lnTo>
                  <a:lnTo>
                    <a:pt x="102" y="34"/>
                  </a:lnTo>
                  <a:lnTo>
                    <a:pt x="68" y="68"/>
                  </a:lnTo>
                  <a:lnTo>
                    <a:pt x="34" y="102"/>
                  </a:lnTo>
                  <a:lnTo>
                    <a:pt x="68" y="136"/>
                  </a:lnTo>
                  <a:lnTo>
                    <a:pt x="34" y="203"/>
                  </a:lnTo>
                  <a:lnTo>
                    <a:pt x="0" y="237"/>
                  </a:lnTo>
                  <a:lnTo>
                    <a:pt x="0" y="339"/>
                  </a:lnTo>
                  <a:lnTo>
                    <a:pt x="34" y="406"/>
                  </a:lnTo>
                  <a:lnTo>
                    <a:pt x="68" y="474"/>
                  </a:lnTo>
                  <a:lnTo>
                    <a:pt x="68" y="508"/>
                  </a:lnTo>
                  <a:lnTo>
                    <a:pt x="34" y="508"/>
                  </a:lnTo>
                  <a:lnTo>
                    <a:pt x="0" y="541"/>
                  </a:lnTo>
                  <a:lnTo>
                    <a:pt x="0" y="575"/>
                  </a:lnTo>
                  <a:lnTo>
                    <a:pt x="68" y="609"/>
                  </a:lnTo>
                  <a:lnTo>
                    <a:pt x="102" y="609"/>
                  </a:lnTo>
                  <a:lnTo>
                    <a:pt x="169" y="575"/>
                  </a:lnTo>
                  <a:lnTo>
                    <a:pt x="203" y="575"/>
                  </a:lnTo>
                  <a:lnTo>
                    <a:pt x="305" y="609"/>
                  </a:lnTo>
                  <a:lnTo>
                    <a:pt x="305" y="643"/>
                  </a:lnTo>
                  <a:lnTo>
                    <a:pt x="271" y="677"/>
                  </a:lnTo>
                  <a:lnTo>
                    <a:pt x="271" y="711"/>
                  </a:lnTo>
                  <a:lnTo>
                    <a:pt x="305" y="744"/>
                  </a:lnTo>
                  <a:lnTo>
                    <a:pt x="339" y="711"/>
                  </a:lnTo>
                  <a:lnTo>
                    <a:pt x="372" y="711"/>
                  </a:lnTo>
                  <a:lnTo>
                    <a:pt x="406" y="744"/>
                  </a:lnTo>
                  <a:lnTo>
                    <a:pt x="474" y="711"/>
                  </a:lnTo>
                  <a:lnTo>
                    <a:pt x="541" y="711"/>
                  </a:lnTo>
                  <a:lnTo>
                    <a:pt x="575" y="812"/>
                  </a:lnTo>
                  <a:lnTo>
                    <a:pt x="643" y="880"/>
                  </a:lnTo>
                  <a:lnTo>
                    <a:pt x="677" y="913"/>
                  </a:lnTo>
                  <a:lnTo>
                    <a:pt x="643" y="947"/>
                  </a:lnTo>
                  <a:lnTo>
                    <a:pt x="609" y="981"/>
                  </a:lnTo>
                  <a:lnTo>
                    <a:pt x="643" y="1049"/>
                  </a:lnTo>
                  <a:lnTo>
                    <a:pt x="643" y="1049"/>
                  </a:lnTo>
                  <a:lnTo>
                    <a:pt x="711" y="1082"/>
                  </a:lnTo>
                  <a:lnTo>
                    <a:pt x="744" y="1150"/>
                  </a:lnTo>
                  <a:lnTo>
                    <a:pt x="778" y="1184"/>
                  </a:lnTo>
                  <a:lnTo>
                    <a:pt x="812" y="1184"/>
                  </a:lnTo>
                  <a:lnTo>
                    <a:pt x="846" y="1150"/>
                  </a:lnTo>
                  <a:lnTo>
                    <a:pt x="880" y="1184"/>
                  </a:lnTo>
                  <a:lnTo>
                    <a:pt x="981" y="1184"/>
                  </a:lnTo>
                  <a:lnTo>
                    <a:pt x="1049" y="1150"/>
                  </a:lnTo>
                  <a:lnTo>
                    <a:pt x="1015" y="1150"/>
                  </a:lnTo>
                  <a:lnTo>
                    <a:pt x="1049" y="1116"/>
                  </a:lnTo>
                  <a:lnTo>
                    <a:pt x="1082" y="1082"/>
                  </a:lnTo>
                  <a:lnTo>
                    <a:pt x="1116" y="1049"/>
                  </a:lnTo>
                  <a:lnTo>
                    <a:pt x="1116" y="981"/>
                  </a:lnTo>
                  <a:lnTo>
                    <a:pt x="1082" y="913"/>
                  </a:lnTo>
                  <a:lnTo>
                    <a:pt x="1049" y="812"/>
                  </a:lnTo>
                  <a:lnTo>
                    <a:pt x="913" y="711"/>
                  </a:lnTo>
                  <a:lnTo>
                    <a:pt x="947" y="643"/>
                  </a:lnTo>
                  <a:lnTo>
                    <a:pt x="981" y="575"/>
                  </a:lnTo>
                  <a:lnTo>
                    <a:pt x="913" y="508"/>
                  </a:lnTo>
                  <a:lnTo>
                    <a:pt x="913" y="474"/>
                  </a:lnTo>
                  <a:lnTo>
                    <a:pt x="981" y="474"/>
                  </a:lnTo>
                  <a:lnTo>
                    <a:pt x="1049" y="406"/>
                  </a:lnTo>
                  <a:lnTo>
                    <a:pt x="1049" y="372"/>
                  </a:lnTo>
                  <a:lnTo>
                    <a:pt x="1082" y="339"/>
                  </a:lnTo>
                  <a:lnTo>
                    <a:pt x="1049" y="305"/>
                  </a:lnTo>
                  <a:lnTo>
                    <a:pt x="1015" y="339"/>
                  </a:lnTo>
                  <a:lnTo>
                    <a:pt x="913" y="305"/>
                  </a:lnTo>
                  <a:lnTo>
                    <a:pt x="913" y="271"/>
                  </a:lnTo>
                  <a:lnTo>
                    <a:pt x="913" y="237"/>
                  </a:lnTo>
                  <a:lnTo>
                    <a:pt x="913" y="237"/>
                  </a:lnTo>
                  <a:lnTo>
                    <a:pt x="913" y="203"/>
                  </a:lnTo>
                  <a:lnTo>
                    <a:pt x="880" y="169"/>
                  </a:lnTo>
                  <a:lnTo>
                    <a:pt x="846" y="203"/>
                  </a:lnTo>
                  <a:lnTo>
                    <a:pt x="812" y="203"/>
                  </a:lnTo>
                  <a:lnTo>
                    <a:pt x="711" y="102"/>
                  </a:lnTo>
                  <a:lnTo>
                    <a:pt x="711" y="34"/>
                  </a:lnTo>
                  <a:lnTo>
                    <a:pt x="711" y="0"/>
                  </a:lnTo>
                  <a:lnTo>
                    <a:pt x="643" y="0"/>
                  </a:lnTo>
                  <a:close/>
                </a:path>
              </a:pathLst>
            </a:custGeom>
            <a:solidFill>
              <a:schemeClr val="accent1">
                <a:lumMod val="60000"/>
                <a:lumOff val="4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8">
              <a:extLst>
                <a:ext uri="{FF2B5EF4-FFF2-40B4-BE49-F238E27FC236}">
                  <a16:creationId xmlns:a16="http://schemas.microsoft.com/office/drawing/2014/main" id="{D8DF16ED-E163-AFF1-B042-AD7FD0C60F31}"/>
                </a:ext>
              </a:extLst>
            </p:cNvPr>
            <p:cNvSpPr>
              <a:spLocks/>
            </p:cNvSpPr>
            <p:nvPr/>
          </p:nvSpPr>
          <p:spPr bwMode="auto">
            <a:xfrm>
              <a:off x="3175224" y="3293165"/>
              <a:ext cx="465084" cy="288774"/>
            </a:xfrm>
            <a:custGeom>
              <a:avLst/>
              <a:gdLst>
                <a:gd name="T0" fmla="*/ 744 w 778"/>
                <a:gd name="T1" fmla="*/ 169 h 507"/>
                <a:gd name="T2" fmla="*/ 643 w 778"/>
                <a:gd name="T3" fmla="*/ 101 h 507"/>
                <a:gd name="T4" fmla="*/ 609 w 778"/>
                <a:gd name="T5" fmla="*/ 67 h 507"/>
                <a:gd name="T6" fmla="*/ 507 w 778"/>
                <a:gd name="T7" fmla="*/ 34 h 507"/>
                <a:gd name="T8" fmla="*/ 507 w 778"/>
                <a:gd name="T9" fmla="*/ 0 h 507"/>
                <a:gd name="T10" fmla="*/ 474 w 778"/>
                <a:gd name="T11" fmla="*/ 34 h 507"/>
                <a:gd name="T12" fmla="*/ 474 w 778"/>
                <a:gd name="T13" fmla="*/ 67 h 507"/>
                <a:gd name="T14" fmla="*/ 440 w 778"/>
                <a:gd name="T15" fmla="*/ 67 h 507"/>
                <a:gd name="T16" fmla="*/ 406 w 778"/>
                <a:gd name="T17" fmla="*/ 101 h 507"/>
                <a:gd name="T18" fmla="*/ 372 w 778"/>
                <a:gd name="T19" fmla="*/ 101 h 507"/>
                <a:gd name="T20" fmla="*/ 338 w 778"/>
                <a:gd name="T21" fmla="*/ 135 h 507"/>
                <a:gd name="T22" fmla="*/ 305 w 778"/>
                <a:gd name="T23" fmla="*/ 169 h 507"/>
                <a:gd name="T24" fmla="*/ 271 w 778"/>
                <a:gd name="T25" fmla="*/ 101 h 507"/>
                <a:gd name="T26" fmla="*/ 237 w 778"/>
                <a:gd name="T27" fmla="*/ 101 h 507"/>
                <a:gd name="T28" fmla="*/ 203 w 778"/>
                <a:gd name="T29" fmla="*/ 67 h 507"/>
                <a:gd name="T30" fmla="*/ 169 w 778"/>
                <a:gd name="T31" fmla="*/ 101 h 507"/>
                <a:gd name="T32" fmla="*/ 169 w 778"/>
                <a:gd name="T33" fmla="*/ 101 h 507"/>
                <a:gd name="T34" fmla="*/ 203 w 778"/>
                <a:gd name="T35" fmla="*/ 169 h 507"/>
                <a:gd name="T36" fmla="*/ 203 w 778"/>
                <a:gd name="T37" fmla="*/ 169 h 507"/>
                <a:gd name="T38" fmla="*/ 169 w 778"/>
                <a:gd name="T39" fmla="*/ 169 h 507"/>
                <a:gd name="T40" fmla="*/ 135 w 778"/>
                <a:gd name="T41" fmla="*/ 203 h 507"/>
                <a:gd name="T42" fmla="*/ 135 w 778"/>
                <a:gd name="T43" fmla="*/ 237 h 507"/>
                <a:gd name="T44" fmla="*/ 102 w 778"/>
                <a:gd name="T45" fmla="*/ 237 h 507"/>
                <a:gd name="T46" fmla="*/ 68 w 778"/>
                <a:gd name="T47" fmla="*/ 270 h 507"/>
                <a:gd name="T48" fmla="*/ 0 w 778"/>
                <a:gd name="T49" fmla="*/ 270 h 507"/>
                <a:gd name="T50" fmla="*/ 68 w 778"/>
                <a:gd name="T51" fmla="*/ 304 h 507"/>
                <a:gd name="T52" fmla="*/ 102 w 778"/>
                <a:gd name="T53" fmla="*/ 372 h 507"/>
                <a:gd name="T54" fmla="*/ 102 w 778"/>
                <a:gd name="T55" fmla="*/ 406 h 507"/>
                <a:gd name="T56" fmla="*/ 102 w 778"/>
                <a:gd name="T57" fmla="*/ 439 h 507"/>
                <a:gd name="T58" fmla="*/ 68 w 778"/>
                <a:gd name="T59" fmla="*/ 473 h 507"/>
                <a:gd name="T60" fmla="*/ 102 w 778"/>
                <a:gd name="T61" fmla="*/ 473 h 507"/>
                <a:gd name="T62" fmla="*/ 169 w 778"/>
                <a:gd name="T63" fmla="*/ 507 h 507"/>
                <a:gd name="T64" fmla="*/ 237 w 778"/>
                <a:gd name="T65" fmla="*/ 473 h 507"/>
                <a:gd name="T66" fmla="*/ 305 w 778"/>
                <a:gd name="T67" fmla="*/ 439 h 507"/>
                <a:gd name="T68" fmla="*/ 338 w 778"/>
                <a:gd name="T69" fmla="*/ 439 h 507"/>
                <a:gd name="T70" fmla="*/ 372 w 778"/>
                <a:gd name="T71" fmla="*/ 473 h 507"/>
                <a:gd name="T72" fmla="*/ 406 w 778"/>
                <a:gd name="T73" fmla="*/ 507 h 507"/>
                <a:gd name="T74" fmla="*/ 474 w 778"/>
                <a:gd name="T75" fmla="*/ 507 h 507"/>
                <a:gd name="T76" fmla="*/ 507 w 778"/>
                <a:gd name="T77" fmla="*/ 507 h 507"/>
                <a:gd name="T78" fmla="*/ 541 w 778"/>
                <a:gd name="T79" fmla="*/ 439 h 507"/>
                <a:gd name="T80" fmla="*/ 609 w 778"/>
                <a:gd name="T81" fmla="*/ 439 h 507"/>
                <a:gd name="T82" fmla="*/ 643 w 778"/>
                <a:gd name="T83" fmla="*/ 372 h 507"/>
                <a:gd name="T84" fmla="*/ 677 w 778"/>
                <a:gd name="T85" fmla="*/ 372 h 507"/>
                <a:gd name="T86" fmla="*/ 710 w 778"/>
                <a:gd name="T87" fmla="*/ 372 h 507"/>
                <a:gd name="T88" fmla="*/ 744 w 778"/>
                <a:gd name="T89" fmla="*/ 372 h 507"/>
                <a:gd name="T90" fmla="*/ 744 w 778"/>
                <a:gd name="T91" fmla="*/ 338 h 507"/>
                <a:gd name="T92" fmla="*/ 778 w 778"/>
                <a:gd name="T93" fmla="*/ 304 h 507"/>
                <a:gd name="T94" fmla="*/ 778 w 778"/>
                <a:gd name="T95" fmla="*/ 237 h 507"/>
                <a:gd name="T96" fmla="*/ 744 w 778"/>
                <a:gd name="T97" fmla="*/ 16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507">
                  <a:moveTo>
                    <a:pt x="744" y="169"/>
                  </a:moveTo>
                  <a:lnTo>
                    <a:pt x="643" y="101"/>
                  </a:lnTo>
                  <a:lnTo>
                    <a:pt x="609" y="67"/>
                  </a:lnTo>
                  <a:lnTo>
                    <a:pt x="507" y="34"/>
                  </a:lnTo>
                  <a:lnTo>
                    <a:pt x="507" y="0"/>
                  </a:lnTo>
                  <a:lnTo>
                    <a:pt x="474" y="34"/>
                  </a:lnTo>
                  <a:lnTo>
                    <a:pt x="474" y="67"/>
                  </a:lnTo>
                  <a:lnTo>
                    <a:pt x="440" y="67"/>
                  </a:lnTo>
                  <a:lnTo>
                    <a:pt x="406" y="101"/>
                  </a:lnTo>
                  <a:lnTo>
                    <a:pt x="372" y="101"/>
                  </a:lnTo>
                  <a:lnTo>
                    <a:pt x="338" y="135"/>
                  </a:lnTo>
                  <a:lnTo>
                    <a:pt x="305" y="169"/>
                  </a:lnTo>
                  <a:lnTo>
                    <a:pt x="271" y="101"/>
                  </a:lnTo>
                  <a:lnTo>
                    <a:pt x="237" y="101"/>
                  </a:lnTo>
                  <a:lnTo>
                    <a:pt x="203" y="67"/>
                  </a:lnTo>
                  <a:lnTo>
                    <a:pt x="169" y="101"/>
                  </a:lnTo>
                  <a:lnTo>
                    <a:pt x="169" y="101"/>
                  </a:lnTo>
                  <a:lnTo>
                    <a:pt x="203" y="169"/>
                  </a:lnTo>
                  <a:lnTo>
                    <a:pt x="203" y="169"/>
                  </a:lnTo>
                  <a:lnTo>
                    <a:pt x="169" y="169"/>
                  </a:lnTo>
                  <a:lnTo>
                    <a:pt x="135" y="203"/>
                  </a:lnTo>
                  <a:lnTo>
                    <a:pt x="135" y="237"/>
                  </a:lnTo>
                  <a:lnTo>
                    <a:pt x="102" y="237"/>
                  </a:lnTo>
                  <a:lnTo>
                    <a:pt x="68" y="270"/>
                  </a:lnTo>
                  <a:lnTo>
                    <a:pt x="0" y="270"/>
                  </a:lnTo>
                  <a:lnTo>
                    <a:pt x="68" y="304"/>
                  </a:lnTo>
                  <a:lnTo>
                    <a:pt x="102" y="372"/>
                  </a:lnTo>
                  <a:lnTo>
                    <a:pt x="102" y="406"/>
                  </a:lnTo>
                  <a:lnTo>
                    <a:pt x="102" y="439"/>
                  </a:lnTo>
                  <a:lnTo>
                    <a:pt x="68" y="473"/>
                  </a:lnTo>
                  <a:lnTo>
                    <a:pt x="102" y="473"/>
                  </a:lnTo>
                  <a:lnTo>
                    <a:pt x="169" y="507"/>
                  </a:lnTo>
                  <a:lnTo>
                    <a:pt x="237" y="473"/>
                  </a:lnTo>
                  <a:lnTo>
                    <a:pt x="305" y="439"/>
                  </a:lnTo>
                  <a:lnTo>
                    <a:pt x="338" y="439"/>
                  </a:lnTo>
                  <a:lnTo>
                    <a:pt x="372" y="473"/>
                  </a:lnTo>
                  <a:lnTo>
                    <a:pt x="406" y="507"/>
                  </a:lnTo>
                  <a:lnTo>
                    <a:pt x="474" y="507"/>
                  </a:lnTo>
                  <a:lnTo>
                    <a:pt x="507" y="507"/>
                  </a:lnTo>
                  <a:lnTo>
                    <a:pt x="541" y="439"/>
                  </a:lnTo>
                  <a:lnTo>
                    <a:pt x="609" y="439"/>
                  </a:lnTo>
                  <a:lnTo>
                    <a:pt x="643" y="372"/>
                  </a:lnTo>
                  <a:lnTo>
                    <a:pt x="677" y="372"/>
                  </a:lnTo>
                  <a:lnTo>
                    <a:pt x="710" y="372"/>
                  </a:lnTo>
                  <a:lnTo>
                    <a:pt x="744" y="372"/>
                  </a:lnTo>
                  <a:lnTo>
                    <a:pt x="744" y="338"/>
                  </a:lnTo>
                  <a:lnTo>
                    <a:pt x="778" y="304"/>
                  </a:lnTo>
                  <a:lnTo>
                    <a:pt x="778" y="237"/>
                  </a:lnTo>
                  <a:lnTo>
                    <a:pt x="744" y="169"/>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10">
              <a:extLst>
                <a:ext uri="{FF2B5EF4-FFF2-40B4-BE49-F238E27FC236}">
                  <a16:creationId xmlns:a16="http://schemas.microsoft.com/office/drawing/2014/main" id="{CB3AFB98-D652-CDAC-5F64-43F59284161F}"/>
                </a:ext>
              </a:extLst>
            </p:cNvPr>
            <p:cNvSpPr>
              <a:spLocks/>
            </p:cNvSpPr>
            <p:nvPr/>
          </p:nvSpPr>
          <p:spPr bwMode="auto">
            <a:xfrm>
              <a:off x="2530279" y="2598115"/>
              <a:ext cx="484241" cy="520790"/>
            </a:xfrm>
            <a:custGeom>
              <a:avLst/>
              <a:gdLst>
                <a:gd name="T0" fmla="*/ 778 w 812"/>
                <a:gd name="T1" fmla="*/ 642 h 913"/>
                <a:gd name="T2" fmla="*/ 676 w 812"/>
                <a:gd name="T3" fmla="*/ 574 h 913"/>
                <a:gd name="T4" fmla="*/ 575 w 812"/>
                <a:gd name="T5" fmla="*/ 507 h 913"/>
                <a:gd name="T6" fmla="*/ 575 w 812"/>
                <a:gd name="T7" fmla="*/ 371 h 913"/>
                <a:gd name="T8" fmla="*/ 575 w 812"/>
                <a:gd name="T9" fmla="*/ 236 h 913"/>
                <a:gd name="T10" fmla="*/ 440 w 812"/>
                <a:gd name="T11" fmla="*/ 135 h 913"/>
                <a:gd name="T12" fmla="*/ 338 w 812"/>
                <a:gd name="T13" fmla="*/ 101 h 913"/>
                <a:gd name="T14" fmla="*/ 271 w 812"/>
                <a:gd name="T15" fmla="*/ 33 h 913"/>
                <a:gd name="T16" fmla="*/ 237 w 812"/>
                <a:gd name="T17" fmla="*/ 0 h 913"/>
                <a:gd name="T18" fmla="*/ 169 w 812"/>
                <a:gd name="T19" fmla="*/ 0 h 913"/>
                <a:gd name="T20" fmla="*/ 203 w 812"/>
                <a:gd name="T21" fmla="*/ 101 h 913"/>
                <a:gd name="T22" fmla="*/ 237 w 812"/>
                <a:gd name="T23" fmla="*/ 202 h 913"/>
                <a:gd name="T24" fmla="*/ 169 w 812"/>
                <a:gd name="T25" fmla="*/ 236 h 913"/>
                <a:gd name="T26" fmla="*/ 68 w 812"/>
                <a:gd name="T27" fmla="*/ 304 h 913"/>
                <a:gd name="T28" fmla="*/ 102 w 812"/>
                <a:gd name="T29" fmla="*/ 371 h 913"/>
                <a:gd name="T30" fmla="*/ 102 w 812"/>
                <a:gd name="T31" fmla="*/ 405 h 913"/>
                <a:gd name="T32" fmla="*/ 68 w 812"/>
                <a:gd name="T33" fmla="*/ 473 h 913"/>
                <a:gd name="T34" fmla="*/ 0 w 812"/>
                <a:gd name="T35" fmla="*/ 541 h 913"/>
                <a:gd name="T36" fmla="*/ 0 w 812"/>
                <a:gd name="T37" fmla="*/ 608 h 913"/>
                <a:gd name="T38" fmla="*/ 34 w 812"/>
                <a:gd name="T39" fmla="*/ 642 h 913"/>
                <a:gd name="T40" fmla="*/ 0 w 812"/>
                <a:gd name="T41" fmla="*/ 710 h 913"/>
                <a:gd name="T42" fmla="*/ 68 w 812"/>
                <a:gd name="T43" fmla="*/ 710 h 913"/>
                <a:gd name="T44" fmla="*/ 169 w 812"/>
                <a:gd name="T45" fmla="*/ 743 h 913"/>
                <a:gd name="T46" fmla="*/ 203 w 812"/>
                <a:gd name="T47" fmla="*/ 811 h 913"/>
                <a:gd name="T48" fmla="*/ 237 w 812"/>
                <a:gd name="T49" fmla="*/ 879 h 913"/>
                <a:gd name="T50" fmla="*/ 304 w 812"/>
                <a:gd name="T51" fmla="*/ 913 h 913"/>
                <a:gd name="T52" fmla="*/ 372 w 812"/>
                <a:gd name="T53" fmla="*/ 913 h 913"/>
                <a:gd name="T54" fmla="*/ 440 w 812"/>
                <a:gd name="T55" fmla="*/ 879 h 913"/>
                <a:gd name="T56" fmla="*/ 507 w 812"/>
                <a:gd name="T57" fmla="*/ 845 h 913"/>
                <a:gd name="T58" fmla="*/ 575 w 812"/>
                <a:gd name="T59" fmla="*/ 811 h 913"/>
                <a:gd name="T60" fmla="*/ 609 w 812"/>
                <a:gd name="T61" fmla="*/ 743 h 913"/>
                <a:gd name="T62" fmla="*/ 710 w 812"/>
                <a:gd name="T63" fmla="*/ 743 h 913"/>
                <a:gd name="T64" fmla="*/ 812 w 812"/>
                <a:gd name="T65" fmla="*/ 71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2" h="913">
                  <a:moveTo>
                    <a:pt x="812" y="710"/>
                  </a:moveTo>
                  <a:lnTo>
                    <a:pt x="778" y="642"/>
                  </a:lnTo>
                  <a:lnTo>
                    <a:pt x="744" y="608"/>
                  </a:lnTo>
                  <a:lnTo>
                    <a:pt x="676" y="574"/>
                  </a:lnTo>
                  <a:lnTo>
                    <a:pt x="609" y="541"/>
                  </a:lnTo>
                  <a:lnTo>
                    <a:pt x="575" y="507"/>
                  </a:lnTo>
                  <a:lnTo>
                    <a:pt x="609" y="439"/>
                  </a:lnTo>
                  <a:lnTo>
                    <a:pt x="575" y="371"/>
                  </a:lnTo>
                  <a:lnTo>
                    <a:pt x="575" y="304"/>
                  </a:lnTo>
                  <a:lnTo>
                    <a:pt x="575" y="236"/>
                  </a:lnTo>
                  <a:lnTo>
                    <a:pt x="507" y="202"/>
                  </a:lnTo>
                  <a:lnTo>
                    <a:pt x="440" y="135"/>
                  </a:lnTo>
                  <a:lnTo>
                    <a:pt x="406" y="135"/>
                  </a:lnTo>
                  <a:lnTo>
                    <a:pt x="338" y="101"/>
                  </a:lnTo>
                  <a:lnTo>
                    <a:pt x="338" y="33"/>
                  </a:lnTo>
                  <a:lnTo>
                    <a:pt x="271" y="33"/>
                  </a:lnTo>
                  <a:lnTo>
                    <a:pt x="237" y="33"/>
                  </a:lnTo>
                  <a:lnTo>
                    <a:pt x="237" y="0"/>
                  </a:lnTo>
                  <a:lnTo>
                    <a:pt x="203" y="0"/>
                  </a:lnTo>
                  <a:lnTo>
                    <a:pt x="169" y="0"/>
                  </a:lnTo>
                  <a:lnTo>
                    <a:pt x="169" y="67"/>
                  </a:lnTo>
                  <a:lnTo>
                    <a:pt x="203" y="101"/>
                  </a:lnTo>
                  <a:lnTo>
                    <a:pt x="203" y="169"/>
                  </a:lnTo>
                  <a:lnTo>
                    <a:pt x="237" y="202"/>
                  </a:lnTo>
                  <a:lnTo>
                    <a:pt x="203" y="236"/>
                  </a:lnTo>
                  <a:lnTo>
                    <a:pt x="169" y="236"/>
                  </a:lnTo>
                  <a:lnTo>
                    <a:pt x="102" y="270"/>
                  </a:lnTo>
                  <a:lnTo>
                    <a:pt x="68" y="304"/>
                  </a:lnTo>
                  <a:lnTo>
                    <a:pt x="102" y="338"/>
                  </a:lnTo>
                  <a:lnTo>
                    <a:pt x="102" y="371"/>
                  </a:lnTo>
                  <a:lnTo>
                    <a:pt x="68" y="371"/>
                  </a:lnTo>
                  <a:lnTo>
                    <a:pt x="102" y="405"/>
                  </a:lnTo>
                  <a:lnTo>
                    <a:pt x="34" y="439"/>
                  </a:lnTo>
                  <a:lnTo>
                    <a:pt x="68" y="473"/>
                  </a:lnTo>
                  <a:lnTo>
                    <a:pt x="68" y="507"/>
                  </a:lnTo>
                  <a:lnTo>
                    <a:pt x="0" y="541"/>
                  </a:lnTo>
                  <a:lnTo>
                    <a:pt x="34" y="574"/>
                  </a:lnTo>
                  <a:lnTo>
                    <a:pt x="0" y="608"/>
                  </a:lnTo>
                  <a:lnTo>
                    <a:pt x="34" y="608"/>
                  </a:lnTo>
                  <a:lnTo>
                    <a:pt x="34" y="642"/>
                  </a:lnTo>
                  <a:lnTo>
                    <a:pt x="34" y="642"/>
                  </a:lnTo>
                  <a:lnTo>
                    <a:pt x="0" y="710"/>
                  </a:lnTo>
                  <a:lnTo>
                    <a:pt x="34" y="743"/>
                  </a:lnTo>
                  <a:lnTo>
                    <a:pt x="68" y="710"/>
                  </a:lnTo>
                  <a:lnTo>
                    <a:pt x="135" y="710"/>
                  </a:lnTo>
                  <a:lnTo>
                    <a:pt x="169" y="743"/>
                  </a:lnTo>
                  <a:lnTo>
                    <a:pt x="169" y="777"/>
                  </a:lnTo>
                  <a:lnTo>
                    <a:pt x="203" y="811"/>
                  </a:lnTo>
                  <a:lnTo>
                    <a:pt x="237" y="845"/>
                  </a:lnTo>
                  <a:lnTo>
                    <a:pt x="237" y="879"/>
                  </a:lnTo>
                  <a:lnTo>
                    <a:pt x="271" y="913"/>
                  </a:lnTo>
                  <a:lnTo>
                    <a:pt x="304" y="913"/>
                  </a:lnTo>
                  <a:lnTo>
                    <a:pt x="338" y="913"/>
                  </a:lnTo>
                  <a:lnTo>
                    <a:pt x="372" y="913"/>
                  </a:lnTo>
                  <a:lnTo>
                    <a:pt x="406" y="913"/>
                  </a:lnTo>
                  <a:lnTo>
                    <a:pt x="440" y="879"/>
                  </a:lnTo>
                  <a:lnTo>
                    <a:pt x="474" y="879"/>
                  </a:lnTo>
                  <a:lnTo>
                    <a:pt x="507" y="845"/>
                  </a:lnTo>
                  <a:lnTo>
                    <a:pt x="541" y="845"/>
                  </a:lnTo>
                  <a:lnTo>
                    <a:pt x="575" y="811"/>
                  </a:lnTo>
                  <a:lnTo>
                    <a:pt x="609" y="777"/>
                  </a:lnTo>
                  <a:lnTo>
                    <a:pt x="609" y="743"/>
                  </a:lnTo>
                  <a:lnTo>
                    <a:pt x="676" y="777"/>
                  </a:lnTo>
                  <a:lnTo>
                    <a:pt x="710" y="743"/>
                  </a:lnTo>
                  <a:lnTo>
                    <a:pt x="744" y="743"/>
                  </a:lnTo>
                  <a:lnTo>
                    <a:pt x="812" y="710"/>
                  </a:lnTo>
                  <a:close/>
                </a:path>
              </a:pathLst>
            </a:custGeom>
            <a:solidFill>
              <a:schemeClr val="accent1">
                <a:lumMod val="20000"/>
                <a:lumOff val="8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Freeform 11">
              <a:extLst>
                <a:ext uri="{FF2B5EF4-FFF2-40B4-BE49-F238E27FC236}">
                  <a16:creationId xmlns:a16="http://schemas.microsoft.com/office/drawing/2014/main" id="{0DD99B05-F45D-3200-AF8C-7303741E1939}"/>
                </a:ext>
              </a:extLst>
            </p:cNvPr>
            <p:cNvSpPr>
              <a:spLocks/>
            </p:cNvSpPr>
            <p:nvPr/>
          </p:nvSpPr>
          <p:spPr bwMode="auto">
            <a:xfrm>
              <a:off x="2630320" y="2404935"/>
              <a:ext cx="566189" cy="617379"/>
            </a:xfrm>
            <a:custGeom>
              <a:avLst/>
              <a:gdLst>
                <a:gd name="T0" fmla="*/ 947 w 947"/>
                <a:gd name="T1" fmla="*/ 913 h 1082"/>
                <a:gd name="T2" fmla="*/ 913 w 947"/>
                <a:gd name="T3" fmla="*/ 846 h 1082"/>
                <a:gd name="T4" fmla="*/ 913 w 947"/>
                <a:gd name="T5" fmla="*/ 710 h 1082"/>
                <a:gd name="T6" fmla="*/ 913 w 947"/>
                <a:gd name="T7" fmla="*/ 609 h 1082"/>
                <a:gd name="T8" fmla="*/ 846 w 947"/>
                <a:gd name="T9" fmla="*/ 474 h 1082"/>
                <a:gd name="T10" fmla="*/ 812 w 947"/>
                <a:gd name="T11" fmla="*/ 440 h 1082"/>
                <a:gd name="T12" fmla="*/ 778 w 947"/>
                <a:gd name="T13" fmla="*/ 339 h 1082"/>
                <a:gd name="T14" fmla="*/ 677 w 947"/>
                <a:gd name="T15" fmla="*/ 305 h 1082"/>
                <a:gd name="T16" fmla="*/ 609 w 947"/>
                <a:gd name="T17" fmla="*/ 237 h 1082"/>
                <a:gd name="T18" fmla="*/ 541 w 947"/>
                <a:gd name="T19" fmla="*/ 169 h 1082"/>
                <a:gd name="T20" fmla="*/ 440 w 947"/>
                <a:gd name="T21" fmla="*/ 102 h 1082"/>
                <a:gd name="T22" fmla="*/ 406 w 947"/>
                <a:gd name="T23" fmla="*/ 34 h 1082"/>
                <a:gd name="T24" fmla="*/ 338 w 947"/>
                <a:gd name="T25" fmla="*/ 0 h 1082"/>
                <a:gd name="T26" fmla="*/ 338 w 947"/>
                <a:gd name="T27" fmla="*/ 34 h 1082"/>
                <a:gd name="T28" fmla="*/ 338 w 947"/>
                <a:gd name="T29" fmla="*/ 102 h 1082"/>
                <a:gd name="T30" fmla="*/ 305 w 947"/>
                <a:gd name="T31" fmla="*/ 102 h 1082"/>
                <a:gd name="T32" fmla="*/ 271 w 947"/>
                <a:gd name="T33" fmla="*/ 102 h 1082"/>
                <a:gd name="T34" fmla="*/ 203 w 947"/>
                <a:gd name="T35" fmla="*/ 34 h 1082"/>
                <a:gd name="T36" fmla="*/ 203 w 947"/>
                <a:gd name="T37" fmla="*/ 34 h 1082"/>
                <a:gd name="T38" fmla="*/ 135 w 947"/>
                <a:gd name="T39" fmla="*/ 34 h 1082"/>
                <a:gd name="T40" fmla="*/ 102 w 947"/>
                <a:gd name="T41" fmla="*/ 68 h 1082"/>
                <a:gd name="T42" fmla="*/ 68 w 947"/>
                <a:gd name="T43" fmla="*/ 34 h 1082"/>
                <a:gd name="T44" fmla="*/ 34 w 947"/>
                <a:gd name="T45" fmla="*/ 68 h 1082"/>
                <a:gd name="T46" fmla="*/ 34 w 947"/>
                <a:gd name="T47" fmla="*/ 136 h 1082"/>
                <a:gd name="T48" fmla="*/ 0 w 947"/>
                <a:gd name="T49" fmla="*/ 136 h 1082"/>
                <a:gd name="T50" fmla="*/ 0 w 947"/>
                <a:gd name="T51" fmla="*/ 169 h 1082"/>
                <a:gd name="T52" fmla="*/ 34 w 947"/>
                <a:gd name="T53" fmla="*/ 203 h 1082"/>
                <a:gd name="T54" fmla="*/ 68 w 947"/>
                <a:gd name="T55" fmla="*/ 169 h 1082"/>
                <a:gd name="T56" fmla="*/ 102 w 947"/>
                <a:gd name="T57" fmla="*/ 203 h 1082"/>
                <a:gd name="T58" fmla="*/ 135 w 947"/>
                <a:gd name="T59" fmla="*/ 237 h 1082"/>
                <a:gd name="T60" fmla="*/ 102 w 947"/>
                <a:gd name="T61" fmla="*/ 237 h 1082"/>
                <a:gd name="T62" fmla="*/ 68 w 947"/>
                <a:gd name="T63" fmla="*/ 271 h 1082"/>
                <a:gd name="T64" fmla="*/ 68 w 947"/>
                <a:gd name="T65" fmla="*/ 271 h 1082"/>
                <a:gd name="T66" fmla="*/ 68 w 947"/>
                <a:gd name="T67" fmla="*/ 305 h 1082"/>
                <a:gd name="T68" fmla="*/ 68 w 947"/>
                <a:gd name="T69" fmla="*/ 339 h 1082"/>
                <a:gd name="T70" fmla="*/ 68 w 947"/>
                <a:gd name="T71" fmla="*/ 372 h 1082"/>
                <a:gd name="T72" fmla="*/ 135 w 947"/>
                <a:gd name="T73" fmla="*/ 372 h 1082"/>
                <a:gd name="T74" fmla="*/ 135 w 947"/>
                <a:gd name="T75" fmla="*/ 372 h 1082"/>
                <a:gd name="T76" fmla="*/ 203 w 947"/>
                <a:gd name="T77" fmla="*/ 440 h 1082"/>
                <a:gd name="T78" fmla="*/ 237 w 947"/>
                <a:gd name="T79" fmla="*/ 474 h 1082"/>
                <a:gd name="T80" fmla="*/ 271 w 947"/>
                <a:gd name="T81" fmla="*/ 474 h 1082"/>
                <a:gd name="T82" fmla="*/ 338 w 947"/>
                <a:gd name="T83" fmla="*/ 541 h 1082"/>
                <a:gd name="T84" fmla="*/ 406 w 947"/>
                <a:gd name="T85" fmla="*/ 575 h 1082"/>
                <a:gd name="T86" fmla="*/ 406 w 947"/>
                <a:gd name="T87" fmla="*/ 677 h 1082"/>
                <a:gd name="T88" fmla="*/ 406 w 947"/>
                <a:gd name="T89" fmla="*/ 744 h 1082"/>
                <a:gd name="T90" fmla="*/ 406 w 947"/>
                <a:gd name="T91" fmla="*/ 812 h 1082"/>
                <a:gd name="T92" fmla="*/ 440 w 947"/>
                <a:gd name="T93" fmla="*/ 880 h 1082"/>
                <a:gd name="T94" fmla="*/ 440 w 947"/>
                <a:gd name="T95" fmla="*/ 880 h 1082"/>
                <a:gd name="T96" fmla="*/ 507 w 947"/>
                <a:gd name="T97" fmla="*/ 913 h 1082"/>
                <a:gd name="T98" fmla="*/ 575 w 947"/>
                <a:gd name="T99" fmla="*/ 947 h 1082"/>
                <a:gd name="T100" fmla="*/ 609 w 947"/>
                <a:gd name="T101" fmla="*/ 981 h 1082"/>
                <a:gd name="T102" fmla="*/ 609 w 947"/>
                <a:gd name="T103" fmla="*/ 1015 h 1082"/>
                <a:gd name="T104" fmla="*/ 643 w 947"/>
                <a:gd name="T105" fmla="*/ 1049 h 1082"/>
                <a:gd name="T106" fmla="*/ 643 w 947"/>
                <a:gd name="T107" fmla="*/ 1082 h 1082"/>
                <a:gd name="T108" fmla="*/ 643 w 947"/>
                <a:gd name="T109" fmla="*/ 1049 h 1082"/>
                <a:gd name="T110" fmla="*/ 710 w 947"/>
                <a:gd name="T111" fmla="*/ 981 h 1082"/>
                <a:gd name="T112" fmla="*/ 778 w 947"/>
                <a:gd name="T113" fmla="*/ 1015 h 1082"/>
                <a:gd name="T114" fmla="*/ 812 w 947"/>
                <a:gd name="T115" fmla="*/ 947 h 1082"/>
                <a:gd name="T116" fmla="*/ 846 w 947"/>
                <a:gd name="T117" fmla="*/ 981 h 1082"/>
                <a:gd name="T118" fmla="*/ 947 w 947"/>
                <a:gd name="T119" fmla="*/ 913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7" h="1082">
                  <a:moveTo>
                    <a:pt x="947" y="913"/>
                  </a:moveTo>
                  <a:lnTo>
                    <a:pt x="913" y="846"/>
                  </a:lnTo>
                  <a:lnTo>
                    <a:pt x="913" y="710"/>
                  </a:lnTo>
                  <a:lnTo>
                    <a:pt x="913" y="609"/>
                  </a:lnTo>
                  <a:lnTo>
                    <a:pt x="846" y="474"/>
                  </a:lnTo>
                  <a:lnTo>
                    <a:pt x="812" y="440"/>
                  </a:lnTo>
                  <a:lnTo>
                    <a:pt x="778" y="339"/>
                  </a:lnTo>
                  <a:lnTo>
                    <a:pt x="677" y="305"/>
                  </a:lnTo>
                  <a:lnTo>
                    <a:pt x="609" y="237"/>
                  </a:lnTo>
                  <a:lnTo>
                    <a:pt x="541" y="169"/>
                  </a:lnTo>
                  <a:lnTo>
                    <a:pt x="440" y="102"/>
                  </a:lnTo>
                  <a:lnTo>
                    <a:pt x="406" y="34"/>
                  </a:lnTo>
                  <a:lnTo>
                    <a:pt x="338" y="0"/>
                  </a:lnTo>
                  <a:lnTo>
                    <a:pt x="338" y="34"/>
                  </a:lnTo>
                  <a:lnTo>
                    <a:pt x="338" y="102"/>
                  </a:lnTo>
                  <a:lnTo>
                    <a:pt x="305" y="102"/>
                  </a:lnTo>
                  <a:lnTo>
                    <a:pt x="271" y="102"/>
                  </a:lnTo>
                  <a:lnTo>
                    <a:pt x="203" y="34"/>
                  </a:lnTo>
                  <a:lnTo>
                    <a:pt x="203" y="34"/>
                  </a:lnTo>
                  <a:lnTo>
                    <a:pt x="135" y="34"/>
                  </a:lnTo>
                  <a:lnTo>
                    <a:pt x="102" y="68"/>
                  </a:lnTo>
                  <a:lnTo>
                    <a:pt x="68" y="34"/>
                  </a:lnTo>
                  <a:lnTo>
                    <a:pt x="34" y="68"/>
                  </a:lnTo>
                  <a:lnTo>
                    <a:pt x="34" y="136"/>
                  </a:lnTo>
                  <a:lnTo>
                    <a:pt x="0" y="136"/>
                  </a:lnTo>
                  <a:lnTo>
                    <a:pt x="0" y="169"/>
                  </a:lnTo>
                  <a:lnTo>
                    <a:pt x="34" y="203"/>
                  </a:lnTo>
                  <a:lnTo>
                    <a:pt x="68" y="169"/>
                  </a:lnTo>
                  <a:lnTo>
                    <a:pt x="102" y="203"/>
                  </a:lnTo>
                  <a:lnTo>
                    <a:pt x="135" y="237"/>
                  </a:lnTo>
                  <a:lnTo>
                    <a:pt x="102" y="237"/>
                  </a:lnTo>
                  <a:lnTo>
                    <a:pt x="68" y="271"/>
                  </a:lnTo>
                  <a:lnTo>
                    <a:pt x="68" y="271"/>
                  </a:lnTo>
                  <a:lnTo>
                    <a:pt x="68" y="305"/>
                  </a:lnTo>
                  <a:lnTo>
                    <a:pt x="68" y="339"/>
                  </a:lnTo>
                  <a:lnTo>
                    <a:pt x="68" y="372"/>
                  </a:lnTo>
                  <a:lnTo>
                    <a:pt x="135" y="372"/>
                  </a:lnTo>
                  <a:lnTo>
                    <a:pt x="135" y="372"/>
                  </a:lnTo>
                  <a:lnTo>
                    <a:pt x="203" y="440"/>
                  </a:lnTo>
                  <a:lnTo>
                    <a:pt x="237" y="474"/>
                  </a:lnTo>
                  <a:lnTo>
                    <a:pt x="271" y="474"/>
                  </a:lnTo>
                  <a:lnTo>
                    <a:pt x="338" y="541"/>
                  </a:lnTo>
                  <a:lnTo>
                    <a:pt x="406" y="575"/>
                  </a:lnTo>
                  <a:lnTo>
                    <a:pt x="406" y="677"/>
                  </a:lnTo>
                  <a:lnTo>
                    <a:pt x="406" y="744"/>
                  </a:lnTo>
                  <a:lnTo>
                    <a:pt x="406" y="812"/>
                  </a:lnTo>
                  <a:lnTo>
                    <a:pt x="440" y="880"/>
                  </a:lnTo>
                  <a:lnTo>
                    <a:pt x="440" y="880"/>
                  </a:lnTo>
                  <a:lnTo>
                    <a:pt x="507" y="913"/>
                  </a:lnTo>
                  <a:lnTo>
                    <a:pt x="575" y="947"/>
                  </a:lnTo>
                  <a:lnTo>
                    <a:pt x="609" y="981"/>
                  </a:lnTo>
                  <a:lnTo>
                    <a:pt x="609" y="1015"/>
                  </a:lnTo>
                  <a:lnTo>
                    <a:pt x="643" y="1049"/>
                  </a:lnTo>
                  <a:lnTo>
                    <a:pt x="643" y="1082"/>
                  </a:lnTo>
                  <a:lnTo>
                    <a:pt x="643" y="1049"/>
                  </a:lnTo>
                  <a:lnTo>
                    <a:pt x="710" y="981"/>
                  </a:lnTo>
                  <a:lnTo>
                    <a:pt x="778" y="1015"/>
                  </a:lnTo>
                  <a:lnTo>
                    <a:pt x="812" y="947"/>
                  </a:lnTo>
                  <a:lnTo>
                    <a:pt x="846" y="981"/>
                  </a:lnTo>
                  <a:lnTo>
                    <a:pt x="947" y="913"/>
                  </a:lnTo>
                  <a:close/>
                </a:path>
              </a:pathLst>
            </a:custGeom>
            <a:solidFill>
              <a:schemeClr val="accent1">
                <a:lumMod val="40000"/>
                <a:lumOff val="6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Freeform 13">
              <a:extLst>
                <a:ext uri="{FF2B5EF4-FFF2-40B4-BE49-F238E27FC236}">
                  <a16:creationId xmlns:a16="http://schemas.microsoft.com/office/drawing/2014/main" id="{1E90C5CA-B56E-1F52-16F7-4B1FBB8FECF1}"/>
                </a:ext>
              </a:extLst>
            </p:cNvPr>
            <p:cNvSpPr>
              <a:spLocks/>
            </p:cNvSpPr>
            <p:nvPr/>
          </p:nvSpPr>
          <p:spPr bwMode="auto">
            <a:xfrm>
              <a:off x="1702280" y="1825395"/>
              <a:ext cx="1130250" cy="657210"/>
            </a:xfrm>
            <a:custGeom>
              <a:avLst/>
              <a:gdLst>
                <a:gd name="T0" fmla="*/ 1826 w 1893"/>
                <a:gd name="T1" fmla="*/ 947 h 1150"/>
                <a:gd name="T2" fmla="*/ 1758 w 1893"/>
                <a:gd name="T3" fmla="*/ 812 h 1150"/>
                <a:gd name="T4" fmla="*/ 1690 w 1893"/>
                <a:gd name="T5" fmla="*/ 710 h 1150"/>
                <a:gd name="T6" fmla="*/ 1690 w 1893"/>
                <a:gd name="T7" fmla="*/ 642 h 1150"/>
                <a:gd name="T8" fmla="*/ 1690 w 1893"/>
                <a:gd name="T9" fmla="*/ 541 h 1150"/>
                <a:gd name="T10" fmla="*/ 1690 w 1893"/>
                <a:gd name="T11" fmla="*/ 406 h 1150"/>
                <a:gd name="T12" fmla="*/ 1690 w 1893"/>
                <a:gd name="T13" fmla="*/ 338 h 1150"/>
                <a:gd name="T14" fmla="*/ 1589 w 1893"/>
                <a:gd name="T15" fmla="*/ 271 h 1150"/>
                <a:gd name="T16" fmla="*/ 1521 w 1893"/>
                <a:gd name="T17" fmla="*/ 271 h 1150"/>
                <a:gd name="T18" fmla="*/ 1454 w 1893"/>
                <a:gd name="T19" fmla="*/ 304 h 1150"/>
                <a:gd name="T20" fmla="*/ 1319 w 1893"/>
                <a:gd name="T21" fmla="*/ 271 h 1150"/>
                <a:gd name="T22" fmla="*/ 1183 w 1893"/>
                <a:gd name="T23" fmla="*/ 237 h 1150"/>
                <a:gd name="T24" fmla="*/ 1116 w 1893"/>
                <a:gd name="T25" fmla="*/ 237 h 1150"/>
                <a:gd name="T26" fmla="*/ 947 w 1893"/>
                <a:gd name="T27" fmla="*/ 237 h 1150"/>
                <a:gd name="T28" fmla="*/ 845 w 1893"/>
                <a:gd name="T29" fmla="*/ 169 h 1150"/>
                <a:gd name="T30" fmla="*/ 777 w 1893"/>
                <a:gd name="T31" fmla="*/ 203 h 1150"/>
                <a:gd name="T32" fmla="*/ 710 w 1893"/>
                <a:gd name="T33" fmla="*/ 169 h 1150"/>
                <a:gd name="T34" fmla="*/ 608 w 1893"/>
                <a:gd name="T35" fmla="*/ 169 h 1150"/>
                <a:gd name="T36" fmla="*/ 473 w 1893"/>
                <a:gd name="T37" fmla="*/ 101 h 1150"/>
                <a:gd name="T38" fmla="*/ 372 w 1893"/>
                <a:gd name="T39" fmla="*/ 34 h 1150"/>
                <a:gd name="T40" fmla="*/ 270 w 1893"/>
                <a:gd name="T41" fmla="*/ 34 h 1150"/>
                <a:gd name="T42" fmla="*/ 203 w 1893"/>
                <a:gd name="T43" fmla="*/ 0 h 1150"/>
                <a:gd name="T44" fmla="*/ 169 w 1893"/>
                <a:gd name="T45" fmla="*/ 68 h 1150"/>
                <a:gd name="T46" fmla="*/ 135 w 1893"/>
                <a:gd name="T47" fmla="*/ 203 h 1150"/>
                <a:gd name="T48" fmla="*/ 101 w 1893"/>
                <a:gd name="T49" fmla="*/ 304 h 1150"/>
                <a:gd name="T50" fmla="*/ 34 w 1893"/>
                <a:gd name="T51" fmla="*/ 406 h 1150"/>
                <a:gd name="T52" fmla="*/ 34 w 1893"/>
                <a:gd name="T53" fmla="*/ 440 h 1150"/>
                <a:gd name="T54" fmla="*/ 135 w 1893"/>
                <a:gd name="T55" fmla="*/ 473 h 1150"/>
                <a:gd name="T56" fmla="*/ 203 w 1893"/>
                <a:gd name="T57" fmla="*/ 575 h 1150"/>
                <a:gd name="T58" fmla="*/ 270 w 1893"/>
                <a:gd name="T59" fmla="*/ 609 h 1150"/>
                <a:gd name="T60" fmla="*/ 304 w 1893"/>
                <a:gd name="T61" fmla="*/ 710 h 1150"/>
                <a:gd name="T62" fmla="*/ 338 w 1893"/>
                <a:gd name="T63" fmla="*/ 778 h 1150"/>
                <a:gd name="T64" fmla="*/ 406 w 1893"/>
                <a:gd name="T65" fmla="*/ 744 h 1150"/>
                <a:gd name="T66" fmla="*/ 439 w 1893"/>
                <a:gd name="T67" fmla="*/ 676 h 1150"/>
                <a:gd name="T68" fmla="*/ 473 w 1893"/>
                <a:gd name="T69" fmla="*/ 676 h 1150"/>
                <a:gd name="T70" fmla="*/ 575 w 1893"/>
                <a:gd name="T71" fmla="*/ 710 h 1150"/>
                <a:gd name="T72" fmla="*/ 710 w 1893"/>
                <a:gd name="T73" fmla="*/ 744 h 1150"/>
                <a:gd name="T74" fmla="*/ 845 w 1893"/>
                <a:gd name="T75" fmla="*/ 812 h 1150"/>
                <a:gd name="T76" fmla="*/ 913 w 1893"/>
                <a:gd name="T77" fmla="*/ 879 h 1150"/>
                <a:gd name="T78" fmla="*/ 1048 w 1893"/>
                <a:gd name="T79" fmla="*/ 879 h 1150"/>
                <a:gd name="T80" fmla="*/ 1116 w 1893"/>
                <a:gd name="T81" fmla="*/ 947 h 1150"/>
                <a:gd name="T82" fmla="*/ 1217 w 1893"/>
                <a:gd name="T83" fmla="*/ 947 h 1150"/>
                <a:gd name="T84" fmla="*/ 1319 w 1893"/>
                <a:gd name="T85" fmla="*/ 947 h 1150"/>
                <a:gd name="T86" fmla="*/ 1386 w 1893"/>
                <a:gd name="T87" fmla="*/ 947 h 1150"/>
                <a:gd name="T88" fmla="*/ 1386 w 1893"/>
                <a:gd name="T89" fmla="*/ 1048 h 1150"/>
                <a:gd name="T90" fmla="*/ 1454 w 1893"/>
                <a:gd name="T91" fmla="*/ 1082 h 1150"/>
                <a:gd name="T92" fmla="*/ 1521 w 1893"/>
                <a:gd name="T93" fmla="*/ 1150 h 1150"/>
                <a:gd name="T94" fmla="*/ 1589 w 1893"/>
                <a:gd name="T95" fmla="*/ 1150 h 1150"/>
                <a:gd name="T96" fmla="*/ 1623 w 1893"/>
                <a:gd name="T97" fmla="*/ 1048 h 1150"/>
                <a:gd name="T98" fmla="*/ 1690 w 1893"/>
                <a:gd name="T99" fmla="*/ 1048 h 1150"/>
                <a:gd name="T100" fmla="*/ 1792 w 1893"/>
                <a:gd name="T101" fmla="*/ 1082 h 1150"/>
                <a:gd name="T102" fmla="*/ 1860 w 1893"/>
                <a:gd name="T103" fmla="*/ 1116 h 1150"/>
                <a:gd name="T104" fmla="*/ 1893 w 1893"/>
                <a:gd name="T105" fmla="*/ 104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3" h="1150">
                  <a:moveTo>
                    <a:pt x="1893" y="1014"/>
                  </a:moveTo>
                  <a:lnTo>
                    <a:pt x="1826" y="947"/>
                  </a:lnTo>
                  <a:lnTo>
                    <a:pt x="1792" y="913"/>
                  </a:lnTo>
                  <a:lnTo>
                    <a:pt x="1758" y="812"/>
                  </a:lnTo>
                  <a:lnTo>
                    <a:pt x="1758" y="778"/>
                  </a:lnTo>
                  <a:lnTo>
                    <a:pt x="1690" y="710"/>
                  </a:lnTo>
                  <a:lnTo>
                    <a:pt x="1690" y="676"/>
                  </a:lnTo>
                  <a:lnTo>
                    <a:pt x="1690" y="642"/>
                  </a:lnTo>
                  <a:lnTo>
                    <a:pt x="1724" y="575"/>
                  </a:lnTo>
                  <a:lnTo>
                    <a:pt x="1690" y="541"/>
                  </a:lnTo>
                  <a:lnTo>
                    <a:pt x="1690" y="473"/>
                  </a:lnTo>
                  <a:lnTo>
                    <a:pt x="1690" y="406"/>
                  </a:lnTo>
                  <a:lnTo>
                    <a:pt x="1724" y="372"/>
                  </a:lnTo>
                  <a:lnTo>
                    <a:pt x="1690" y="338"/>
                  </a:lnTo>
                  <a:lnTo>
                    <a:pt x="1657" y="271"/>
                  </a:lnTo>
                  <a:lnTo>
                    <a:pt x="1589" y="271"/>
                  </a:lnTo>
                  <a:lnTo>
                    <a:pt x="1555" y="237"/>
                  </a:lnTo>
                  <a:lnTo>
                    <a:pt x="1521" y="271"/>
                  </a:lnTo>
                  <a:lnTo>
                    <a:pt x="1488" y="304"/>
                  </a:lnTo>
                  <a:lnTo>
                    <a:pt x="1454" y="304"/>
                  </a:lnTo>
                  <a:lnTo>
                    <a:pt x="1420" y="271"/>
                  </a:lnTo>
                  <a:lnTo>
                    <a:pt x="1319" y="271"/>
                  </a:lnTo>
                  <a:lnTo>
                    <a:pt x="1251" y="271"/>
                  </a:lnTo>
                  <a:lnTo>
                    <a:pt x="1183" y="237"/>
                  </a:lnTo>
                  <a:lnTo>
                    <a:pt x="1149" y="203"/>
                  </a:lnTo>
                  <a:lnTo>
                    <a:pt x="1116" y="237"/>
                  </a:lnTo>
                  <a:lnTo>
                    <a:pt x="1048" y="237"/>
                  </a:lnTo>
                  <a:lnTo>
                    <a:pt x="947" y="237"/>
                  </a:lnTo>
                  <a:lnTo>
                    <a:pt x="879" y="237"/>
                  </a:lnTo>
                  <a:lnTo>
                    <a:pt x="845" y="169"/>
                  </a:lnTo>
                  <a:lnTo>
                    <a:pt x="811" y="203"/>
                  </a:lnTo>
                  <a:lnTo>
                    <a:pt x="777" y="203"/>
                  </a:lnTo>
                  <a:lnTo>
                    <a:pt x="710" y="203"/>
                  </a:lnTo>
                  <a:lnTo>
                    <a:pt x="710" y="169"/>
                  </a:lnTo>
                  <a:lnTo>
                    <a:pt x="642" y="169"/>
                  </a:lnTo>
                  <a:lnTo>
                    <a:pt x="608" y="169"/>
                  </a:lnTo>
                  <a:lnTo>
                    <a:pt x="541" y="135"/>
                  </a:lnTo>
                  <a:lnTo>
                    <a:pt x="473" y="101"/>
                  </a:lnTo>
                  <a:lnTo>
                    <a:pt x="406" y="34"/>
                  </a:lnTo>
                  <a:lnTo>
                    <a:pt x="372" y="34"/>
                  </a:lnTo>
                  <a:lnTo>
                    <a:pt x="338" y="68"/>
                  </a:lnTo>
                  <a:lnTo>
                    <a:pt x="270" y="34"/>
                  </a:lnTo>
                  <a:lnTo>
                    <a:pt x="236" y="0"/>
                  </a:lnTo>
                  <a:lnTo>
                    <a:pt x="203" y="0"/>
                  </a:lnTo>
                  <a:lnTo>
                    <a:pt x="169" y="34"/>
                  </a:lnTo>
                  <a:lnTo>
                    <a:pt x="169" y="68"/>
                  </a:lnTo>
                  <a:lnTo>
                    <a:pt x="169" y="135"/>
                  </a:lnTo>
                  <a:lnTo>
                    <a:pt x="135" y="203"/>
                  </a:lnTo>
                  <a:lnTo>
                    <a:pt x="135" y="271"/>
                  </a:lnTo>
                  <a:lnTo>
                    <a:pt x="101" y="304"/>
                  </a:lnTo>
                  <a:lnTo>
                    <a:pt x="67" y="372"/>
                  </a:lnTo>
                  <a:lnTo>
                    <a:pt x="34" y="406"/>
                  </a:lnTo>
                  <a:lnTo>
                    <a:pt x="0" y="406"/>
                  </a:lnTo>
                  <a:lnTo>
                    <a:pt x="34" y="440"/>
                  </a:lnTo>
                  <a:lnTo>
                    <a:pt x="101" y="473"/>
                  </a:lnTo>
                  <a:lnTo>
                    <a:pt x="135" y="473"/>
                  </a:lnTo>
                  <a:lnTo>
                    <a:pt x="135" y="541"/>
                  </a:lnTo>
                  <a:lnTo>
                    <a:pt x="203" y="575"/>
                  </a:lnTo>
                  <a:lnTo>
                    <a:pt x="270" y="609"/>
                  </a:lnTo>
                  <a:lnTo>
                    <a:pt x="270" y="609"/>
                  </a:lnTo>
                  <a:lnTo>
                    <a:pt x="270" y="642"/>
                  </a:lnTo>
                  <a:lnTo>
                    <a:pt x="304" y="710"/>
                  </a:lnTo>
                  <a:lnTo>
                    <a:pt x="304" y="744"/>
                  </a:lnTo>
                  <a:lnTo>
                    <a:pt x="338" y="778"/>
                  </a:lnTo>
                  <a:lnTo>
                    <a:pt x="372" y="778"/>
                  </a:lnTo>
                  <a:lnTo>
                    <a:pt x="406" y="744"/>
                  </a:lnTo>
                  <a:lnTo>
                    <a:pt x="406" y="710"/>
                  </a:lnTo>
                  <a:lnTo>
                    <a:pt x="439" y="676"/>
                  </a:lnTo>
                  <a:lnTo>
                    <a:pt x="439" y="642"/>
                  </a:lnTo>
                  <a:lnTo>
                    <a:pt x="473" y="676"/>
                  </a:lnTo>
                  <a:lnTo>
                    <a:pt x="507" y="710"/>
                  </a:lnTo>
                  <a:lnTo>
                    <a:pt x="575" y="710"/>
                  </a:lnTo>
                  <a:lnTo>
                    <a:pt x="676" y="744"/>
                  </a:lnTo>
                  <a:lnTo>
                    <a:pt x="710" y="744"/>
                  </a:lnTo>
                  <a:lnTo>
                    <a:pt x="811" y="778"/>
                  </a:lnTo>
                  <a:lnTo>
                    <a:pt x="845" y="812"/>
                  </a:lnTo>
                  <a:lnTo>
                    <a:pt x="913" y="879"/>
                  </a:lnTo>
                  <a:lnTo>
                    <a:pt x="913" y="879"/>
                  </a:lnTo>
                  <a:lnTo>
                    <a:pt x="1014" y="879"/>
                  </a:lnTo>
                  <a:lnTo>
                    <a:pt x="1048" y="879"/>
                  </a:lnTo>
                  <a:lnTo>
                    <a:pt x="1082" y="913"/>
                  </a:lnTo>
                  <a:lnTo>
                    <a:pt x="1116" y="947"/>
                  </a:lnTo>
                  <a:lnTo>
                    <a:pt x="1183" y="913"/>
                  </a:lnTo>
                  <a:lnTo>
                    <a:pt x="1217" y="947"/>
                  </a:lnTo>
                  <a:lnTo>
                    <a:pt x="1251" y="947"/>
                  </a:lnTo>
                  <a:lnTo>
                    <a:pt x="1319" y="947"/>
                  </a:lnTo>
                  <a:lnTo>
                    <a:pt x="1319" y="913"/>
                  </a:lnTo>
                  <a:lnTo>
                    <a:pt x="1386" y="947"/>
                  </a:lnTo>
                  <a:lnTo>
                    <a:pt x="1386" y="981"/>
                  </a:lnTo>
                  <a:lnTo>
                    <a:pt x="1386" y="1048"/>
                  </a:lnTo>
                  <a:lnTo>
                    <a:pt x="1386" y="1048"/>
                  </a:lnTo>
                  <a:lnTo>
                    <a:pt x="1454" y="1082"/>
                  </a:lnTo>
                  <a:lnTo>
                    <a:pt x="1488" y="1116"/>
                  </a:lnTo>
                  <a:lnTo>
                    <a:pt x="1521" y="1150"/>
                  </a:lnTo>
                  <a:lnTo>
                    <a:pt x="1555" y="1150"/>
                  </a:lnTo>
                  <a:lnTo>
                    <a:pt x="1589" y="1150"/>
                  </a:lnTo>
                  <a:lnTo>
                    <a:pt x="1589" y="1082"/>
                  </a:lnTo>
                  <a:lnTo>
                    <a:pt x="1623" y="1048"/>
                  </a:lnTo>
                  <a:lnTo>
                    <a:pt x="1657" y="1082"/>
                  </a:lnTo>
                  <a:lnTo>
                    <a:pt x="1690" y="1048"/>
                  </a:lnTo>
                  <a:lnTo>
                    <a:pt x="1724" y="1048"/>
                  </a:lnTo>
                  <a:lnTo>
                    <a:pt x="1792" y="1082"/>
                  </a:lnTo>
                  <a:lnTo>
                    <a:pt x="1826" y="1116"/>
                  </a:lnTo>
                  <a:lnTo>
                    <a:pt x="1860" y="1116"/>
                  </a:lnTo>
                  <a:lnTo>
                    <a:pt x="1893" y="1082"/>
                  </a:lnTo>
                  <a:lnTo>
                    <a:pt x="1893" y="1048"/>
                  </a:lnTo>
                  <a:lnTo>
                    <a:pt x="1893" y="1014"/>
                  </a:lnTo>
                  <a:close/>
                </a:path>
              </a:pathLst>
            </a:custGeom>
            <a:solidFill>
              <a:schemeClr val="accent1">
                <a:lumMod val="5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Freeform 14">
              <a:extLst>
                <a:ext uri="{FF2B5EF4-FFF2-40B4-BE49-F238E27FC236}">
                  <a16:creationId xmlns:a16="http://schemas.microsoft.com/office/drawing/2014/main" id="{E35FA99B-011A-5971-6D1E-23DCF865760A}"/>
                </a:ext>
              </a:extLst>
            </p:cNvPr>
            <p:cNvSpPr>
              <a:spLocks/>
            </p:cNvSpPr>
            <p:nvPr/>
          </p:nvSpPr>
          <p:spPr bwMode="auto">
            <a:xfrm>
              <a:off x="1115870" y="2038491"/>
              <a:ext cx="888661" cy="346529"/>
            </a:xfrm>
            <a:custGeom>
              <a:avLst/>
              <a:gdLst>
                <a:gd name="T0" fmla="*/ 846 w 1488"/>
                <a:gd name="T1" fmla="*/ 0 h 609"/>
                <a:gd name="T2" fmla="*/ 778 w 1488"/>
                <a:gd name="T3" fmla="*/ 101 h 609"/>
                <a:gd name="T4" fmla="*/ 676 w 1488"/>
                <a:gd name="T5" fmla="*/ 68 h 609"/>
                <a:gd name="T6" fmla="*/ 575 w 1488"/>
                <a:gd name="T7" fmla="*/ 101 h 609"/>
                <a:gd name="T8" fmla="*/ 507 w 1488"/>
                <a:gd name="T9" fmla="*/ 34 h 609"/>
                <a:gd name="T10" fmla="*/ 406 w 1488"/>
                <a:gd name="T11" fmla="*/ 34 h 609"/>
                <a:gd name="T12" fmla="*/ 406 w 1488"/>
                <a:gd name="T13" fmla="*/ 101 h 609"/>
                <a:gd name="T14" fmla="*/ 372 w 1488"/>
                <a:gd name="T15" fmla="*/ 135 h 609"/>
                <a:gd name="T16" fmla="*/ 338 w 1488"/>
                <a:gd name="T17" fmla="*/ 203 h 609"/>
                <a:gd name="T18" fmla="*/ 338 w 1488"/>
                <a:gd name="T19" fmla="*/ 270 h 609"/>
                <a:gd name="T20" fmla="*/ 237 w 1488"/>
                <a:gd name="T21" fmla="*/ 304 h 609"/>
                <a:gd name="T22" fmla="*/ 102 w 1488"/>
                <a:gd name="T23" fmla="*/ 338 h 609"/>
                <a:gd name="T24" fmla="*/ 34 w 1488"/>
                <a:gd name="T25" fmla="*/ 406 h 609"/>
                <a:gd name="T26" fmla="*/ 0 w 1488"/>
                <a:gd name="T27" fmla="*/ 541 h 609"/>
                <a:gd name="T28" fmla="*/ 102 w 1488"/>
                <a:gd name="T29" fmla="*/ 575 h 609"/>
                <a:gd name="T30" fmla="*/ 203 w 1488"/>
                <a:gd name="T31" fmla="*/ 609 h 609"/>
                <a:gd name="T32" fmla="*/ 338 w 1488"/>
                <a:gd name="T33" fmla="*/ 541 h 609"/>
                <a:gd name="T34" fmla="*/ 372 w 1488"/>
                <a:gd name="T35" fmla="*/ 440 h 609"/>
                <a:gd name="T36" fmla="*/ 440 w 1488"/>
                <a:gd name="T37" fmla="*/ 338 h 609"/>
                <a:gd name="T38" fmla="*/ 541 w 1488"/>
                <a:gd name="T39" fmla="*/ 304 h 609"/>
                <a:gd name="T40" fmla="*/ 676 w 1488"/>
                <a:gd name="T41" fmla="*/ 203 h 609"/>
                <a:gd name="T42" fmla="*/ 846 w 1488"/>
                <a:gd name="T43" fmla="*/ 203 h 609"/>
                <a:gd name="T44" fmla="*/ 947 w 1488"/>
                <a:gd name="T45" fmla="*/ 270 h 609"/>
                <a:gd name="T46" fmla="*/ 1082 w 1488"/>
                <a:gd name="T47" fmla="*/ 304 h 609"/>
                <a:gd name="T48" fmla="*/ 1251 w 1488"/>
                <a:gd name="T49" fmla="*/ 440 h 609"/>
                <a:gd name="T50" fmla="*/ 1454 w 1488"/>
                <a:gd name="T51" fmla="*/ 575 h 609"/>
                <a:gd name="T52" fmla="*/ 1488 w 1488"/>
                <a:gd name="T53" fmla="*/ 541 h 609"/>
                <a:gd name="T54" fmla="*/ 1387 w 1488"/>
                <a:gd name="T55" fmla="*/ 440 h 609"/>
                <a:gd name="T56" fmla="*/ 1285 w 1488"/>
                <a:gd name="T57" fmla="*/ 372 h 609"/>
                <a:gd name="T58" fmla="*/ 1285 w 1488"/>
                <a:gd name="T59" fmla="*/ 304 h 609"/>
                <a:gd name="T60" fmla="*/ 1251 w 1488"/>
                <a:gd name="T61" fmla="*/ 237 h 609"/>
                <a:gd name="T62" fmla="*/ 1184 w 1488"/>
                <a:gd name="T63" fmla="*/ 203 h 609"/>
                <a:gd name="T64" fmla="*/ 1116 w 1488"/>
                <a:gd name="T65" fmla="*/ 135 h 609"/>
                <a:gd name="T66" fmla="*/ 1116 w 1488"/>
                <a:gd name="T67" fmla="*/ 68 h 609"/>
                <a:gd name="T68" fmla="*/ 1048 w 1488"/>
                <a:gd name="T69" fmla="*/ 68 h 609"/>
                <a:gd name="T70" fmla="*/ 981 w 1488"/>
                <a:gd name="T71" fmla="*/ 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8" h="609">
                  <a:moveTo>
                    <a:pt x="981" y="34"/>
                  </a:moveTo>
                  <a:lnTo>
                    <a:pt x="846" y="0"/>
                  </a:lnTo>
                  <a:lnTo>
                    <a:pt x="812" y="101"/>
                  </a:lnTo>
                  <a:lnTo>
                    <a:pt x="778" y="101"/>
                  </a:lnTo>
                  <a:lnTo>
                    <a:pt x="710" y="34"/>
                  </a:lnTo>
                  <a:lnTo>
                    <a:pt x="676" y="68"/>
                  </a:lnTo>
                  <a:lnTo>
                    <a:pt x="643" y="68"/>
                  </a:lnTo>
                  <a:lnTo>
                    <a:pt x="575" y="101"/>
                  </a:lnTo>
                  <a:lnTo>
                    <a:pt x="575" y="68"/>
                  </a:lnTo>
                  <a:lnTo>
                    <a:pt x="507" y="34"/>
                  </a:lnTo>
                  <a:lnTo>
                    <a:pt x="474" y="34"/>
                  </a:lnTo>
                  <a:lnTo>
                    <a:pt x="406" y="34"/>
                  </a:lnTo>
                  <a:lnTo>
                    <a:pt x="406" y="68"/>
                  </a:lnTo>
                  <a:lnTo>
                    <a:pt x="406" y="101"/>
                  </a:lnTo>
                  <a:lnTo>
                    <a:pt x="406" y="135"/>
                  </a:lnTo>
                  <a:lnTo>
                    <a:pt x="372" y="135"/>
                  </a:lnTo>
                  <a:lnTo>
                    <a:pt x="372" y="169"/>
                  </a:lnTo>
                  <a:lnTo>
                    <a:pt x="338" y="203"/>
                  </a:lnTo>
                  <a:lnTo>
                    <a:pt x="372" y="237"/>
                  </a:lnTo>
                  <a:lnTo>
                    <a:pt x="338" y="270"/>
                  </a:lnTo>
                  <a:lnTo>
                    <a:pt x="338" y="270"/>
                  </a:lnTo>
                  <a:lnTo>
                    <a:pt x="237" y="304"/>
                  </a:lnTo>
                  <a:lnTo>
                    <a:pt x="102" y="304"/>
                  </a:lnTo>
                  <a:lnTo>
                    <a:pt x="102" y="338"/>
                  </a:lnTo>
                  <a:lnTo>
                    <a:pt x="68" y="372"/>
                  </a:lnTo>
                  <a:lnTo>
                    <a:pt x="34" y="406"/>
                  </a:lnTo>
                  <a:lnTo>
                    <a:pt x="0" y="440"/>
                  </a:lnTo>
                  <a:lnTo>
                    <a:pt x="0" y="541"/>
                  </a:lnTo>
                  <a:lnTo>
                    <a:pt x="34" y="609"/>
                  </a:lnTo>
                  <a:lnTo>
                    <a:pt x="102" y="575"/>
                  </a:lnTo>
                  <a:lnTo>
                    <a:pt x="169" y="575"/>
                  </a:lnTo>
                  <a:lnTo>
                    <a:pt x="203" y="609"/>
                  </a:lnTo>
                  <a:lnTo>
                    <a:pt x="271" y="575"/>
                  </a:lnTo>
                  <a:lnTo>
                    <a:pt x="338" y="541"/>
                  </a:lnTo>
                  <a:lnTo>
                    <a:pt x="372" y="507"/>
                  </a:lnTo>
                  <a:lnTo>
                    <a:pt x="372" y="440"/>
                  </a:lnTo>
                  <a:lnTo>
                    <a:pt x="406" y="372"/>
                  </a:lnTo>
                  <a:lnTo>
                    <a:pt x="440" y="338"/>
                  </a:lnTo>
                  <a:lnTo>
                    <a:pt x="474" y="304"/>
                  </a:lnTo>
                  <a:lnTo>
                    <a:pt x="541" y="304"/>
                  </a:lnTo>
                  <a:lnTo>
                    <a:pt x="575" y="237"/>
                  </a:lnTo>
                  <a:lnTo>
                    <a:pt x="676" y="203"/>
                  </a:lnTo>
                  <a:lnTo>
                    <a:pt x="778" y="169"/>
                  </a:lnTo>
                  <a:lnTo>
                    <a:pt x="846" y="203"/>
                  </a:lnTo>
                  <a:lnTo>
                    <a:pt x="913" y="237"/>
                  </a:lnTo>
                  <a:lnTo>
                    <a:pt x="947" y="270"/>
                  </a:lnTo>
                  <a:lnTo>
                    <a:pt x="1015" y="270"/>
                  </a:lnTo>
                  <a:lnTo>
                    <a:pt x="1082" y="304"/>
                  </a:lnTo>
                  <a:lnTo>
                    <a:pt x="1184" y="372"/>
                  </a:lnTo>
                  <a:lnTo>
                    <a:pt x="1251" y="440"/>
                  </a:lnTo>
                  <a:lnTo>
                    <a:pt x="1353" y="541"/>
                  </a:lnTo>
                  <a:lnTo>
                    <a:pt x="1454" y="575"/>
                  </a:lnTo>
                  <a:lnTo>
                    <a:pt x="1454" y="575"/>
                  </a:lnTo>
                  <a:lnTo>
                    <a:pt x="1488" y="541"/>
                  </a:lnTo>
                  <a:lnTo>
                    <a:pt x="1454" y="473"/>
                  </a:lnTo>
                  <a:lnTo>
                    <a:pt x="1387" y="440"/>
                  </a:lnTo>
                  <a:lnTo>
                    <a:pt x="1353" y="372"/>
                  </a:lnTo>
                  <a:lnTo>
                    <a:pt x="1285" y="372"/>
                  </a:lnTo>
                  <a:lnTo>
                    <a:pt x="1285" y="338"/>
                  </a:lnTo>
                  <a:lnTo>
                    <a:pt x="1285" y="304"/>
                  </a:lnTo>
                  <a:lnTo>
                    <a:pt x="1251" y="270"/>
                  </a:lnTo>
                  <a:lnTo>
                    <a:pt x="1251" y="237"/>
                  </a:lnTo>
                  <a:lnTo>
                    <a:pt x="1217" y="203"/>
                  </a:lnTo>
                  <a:lnTo>
                    <a:pt x="1184" y="203"/>
                  </a:lnTo>
                  <a:lnTo>
                    <a:pt x="1116" y="169"/>
                  </a:lnTo>
                  <a:lnTo>
                    <a:pt x="1116" y="135"/>
                  </a:lnTo>
                  <a:lnTo>
                    <a:pt x="1116" y="101"/>
                  </a:lnTo>
                  <a:lnTo>
                    <a:pt x="1116" y="68"/>
                  </a:lnTo>
                  <a:lnTo>
                    <a:pt x="1082" y="68"/>
                  </a:lnTo>
                  <a:lnTo>
                    <a:pt x="1048" y="68"/>
                  </a:lnTo>
                  <a:lnTo>
                    <a:pt x="1015" y="68"/>
                  </a:lnTo>
                  <a:lnTo>
                    <a:pt x="981" y="34"/>
                  </a:lnTo>
                  <a:close/>
                </a:path>
              </a:pathLst>
            </a:custGeom>
            <a:solidFill>
              <a:schemeClr val="accent1">
                <a:lumMod val="20000"/>
                <a:lumOff val="8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Freeform 15">
              <a:extLst>
                <a:ext uri="{FF2B5EF4-FFF2-40B4-BE49-F238E27FC236}">
                  <a16:creationId xmlns:a16="http://schemas.microsoft.com/office/drawing/2014/main" id="{1364704E-DF17-FF3B-90D7-93E629355ADB}"/>
                </a:ext>
              </a:extLst>
            </p:cNvPr>
            <p:cNvSpPr>
              <a:spLocks/>
            </p:cNvSpPr>
            <p:nvPr/>
          </p:nvSpPr>
          <p:spPr bwMode="auto">
            <a:xfrm>
              <a:off x="994544" y="1382277"/>
              <a:ext cx="363979" cy="269854"/>
            </a:xfrm>
            <a:custGeom>
              <a:avLst/>
              <a:gdLst>
                <a:gd name="T0" fmla="*/ 575 w 609"/>
                <a:gd name="T1" fmla="*/ 34 h 474"/>
                <a:gd name="T2" fmla="*/ 474 w 609"/>
                <a:gd name="T3" fmla="*/ 0 h 474"/>
                <a:gd name="T4" fmla="*/ 440 w 609"/>
                <a:gd name="T5" fmla="*/ 0 h 474"/>
                <a:gd name="T6" fmla="*/ 372 w 609"/>
                <a:gd name="T7" fmla="*/ 68 h 474"/>
                <a:gd name="T8" fmla="*/ 372 w 609"/>
                <a:gd name="T9" fmla="*/ 102 h 474"/>
                <a:gd name="T10" fmla="*/ 305 w 609"/>
                <a:gd name="T11" fmla="*/ 102 h 474"/>
                <a:gd name="T12" fmla="*/ 237 w 609"/>
                <a:gd name="T13" fmla="*/ 68 h 474"/>
                <a:gd name="T14" fmla="*/ 203 w 609"/>
                <a:gd name="T15" fmla="*/ 68 h 474"/>
                <a:gd name="T16" fmla="*/ 169 w 609"/>
                <a:gd name="T17" fmla="*/ 0 h 474"/>
                <a:gd name="T18" fmla="*/ 136 w 609"/>
                <a:gd name="T19" fmla="*/ 0 h 474"/>
                <a:gd name="T20" fmla="*/ 102 w 609"/>
                <a:gd name="T21" fmla="*/ 34 h 474"/>
                <a:gd name="T22" fmla="*/ 68 w 609"/>
                <a:gd name="T23" fmla="*/ 68 h 474"/>
                <a:gd name="T24" fmla="*/ 0 w 609"/>
                <a:gd name="T25" fmla="*/ 136 h 474"/>
                <a:gd name="T26" fmla="*/ 34 w 609"/>
                <a:gd name="T27" fmla="*/ 203 h 474"/>
                <a:gd name="T28" fmla="*/ 68 w 609"/>
                <a:gd name="T29" fmla="*/ 271 h 474"/>
                <a:gd name="T30" fmla="*/ 102 w 609"/>
                <a:gd name="T31" fmla="*/ 271 h 474"/>
                <a:gd name="T32" fmla="*/ 68 w 609"/>
                <a:gd name="T33" fmla="*/ 338 h 474"/>
                <a:gd name="T34" fmla="*/ 68 w 609"/>
                <a:gd name="T35" fmla="*/ 372 h 474"/>
                <a:gd name="T36" fmla="*/ 68 w 609"/>
                <a:gd name="T37" fmla="*/ 440 h 474"/>
                <a:gd name="T38" fmla="*/ 102 w 609"/>
                <a:gd name="T39" fmla="*/ 474 h 474"/>
                <a:gd name="T40" fmla="*/ 136 w 609"/>
                <a:gd name="T41" fmla="*/ 406 h 474"/>
                <a:gd name="T42" fmla="*/ 169 w 609"/>
                <a:gd name="T43" fmla="*/ 406 h 474"/>
                <a:gd name="T44" fmla="*/ 203 w 609"/>
                <a:gd name="T45" fmla="*/ 372 h 474"/>
                <a:gd name="T46" fmla="*/ 271 w 609"/>
                <a:gd name="T47" fmla="*/ 406 h 474"/>
                <a:gd name="T48" fmla="*/ 305 w 609"/>
                <a:gd name="T49" fmla="*/ 372 h 474"/>
                <a:gd name="T50" fmla="*/ 372 w 609"/>
                <a:gd name="T51" fmla="*/ 406 h 474"/>
                <a:gd name="T52" fmla="*/ 406 w 609"/>
                <a:gd name="T53" fmla="*/ 406 h 474"/>
                <a:gd name="T54" fmla="*/ 440 w 609"/>
                <a:gd name="T55" fmla="*/ 372 h 474"/>
                <a:gd name="T56" fmla="*/ 507 w 609"/>
                <a:gd name="T57" fmla="*/ 372 h 474"/>
                <a:gd name="T58" fmla="*/ 507 w 609"/>
                <a:gd name="T59" fmla="*/ 305 h 474"/>
                <a:gd name="T60" fmla="*/ 541 w 609"/>
                <a:gd name="T61" fmla="*/ 305 h 474"/>
                <a:gd name="T62" fmla="*/ 575 w 609"/>
                <a:gd name="T63" fmla="*/ 305 h 474"/>
                <a:gd name="T64" fmla="*/ 609 w 609"/>
                <a:gd name="T65" fmla="*/ 305 h 474"/>
                <a:gd name="T66" fmla="*/ 575 w 609"/>
                <a:gd name="T67" fmla="*/ 271 h 474"/>
                <a:gd name="T68" fmla="*/ 575 w 609"/>
                <a:gd name="T69" fmla="*/ 203 h 474"/>
                <a:gd name="T70" fmla="*/ 575 w 609"/>
                <a:gd name="T71" fmla="*/ 169 h 474"/>
                <a:gd name="T72" fmla="*/ 575 w 609"/>
                <a:gd name="T73" fmla="*/ 102 h 474"/>
                <a:gd name="T74" fmla="*/ 575 w 609"/>
                <a:gd name="T75" fmla="*/ 68 h 474"/>
                <a:gd name="T76" fmla="*/ 575 w 609"/>
                <a:gd name="T77" fmla="*/ 3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9" h="474">
                  <a:moveTo>
                    <a:pt x="575" y="34"/>
                  </a:moveTo>
                  <a:lnTo>
                    <a:pt x="474" y="0"/>
                  </a:lnTo>
                  <a:lnTo>
                    <a:pt x="440" y="0"/>
                  </a:lnTo>
                  <a:lnTo>
                    <a:pt x="372" y="68"/>
                  </a:lnTo>
                  <a:lnTo>
                    <a:pt x="372" y="102"/>
                  </a:lnTo>
                  <a:lnTo>
                    <a:pt x="305" y="102"/>
                  </a:lnTo>
                  <a:lnTo>
                    <a:pt x="237" y="68"/>
                  </a:lnTo>
                  <a:lnTo>
                    <a:pt x="203" y="68"/>
                  </a:lnTo>
                  <a:lnTo>
                    <a:pt x="169" y="0"/>
                  </a:lnTo>
                  <a:lnTo>
                    <a:pt x="136" y="0"/>
                  </a:lnTo>
                  <a:lnTo>
                    <a:pt x="102" y="34"/>
                  </a:lnTo>
                  <a:lnTo>
                    <a:pt x="68" y="68"/>
                  </a:lnTo>
                  <a:lnTo>
                    <a:pt x="0" y="136"/>
                  </a:lnTo>
                  <a:lnTo>
                    <a:pt x="34" y="203"/>
                  </a:lnTo>
                  <a:lnTo>
                    <a:pt x="68" y="271"/>
                  </a:lnTo>
                  <a:lnTo>
                    <a:pt x="102" y="271"/>
                  </a:lnTo>
                  <a:lnTo>
                    <a:pt x="68" y="338"/>
                  </a:lnTo>
                  <a:lnTo>
                    <a:pt x="68" y="372"/>
                  </a:lnTo>
                  <a:lnTo>
                    <a:pt x="68" y="440"/>
                  </a:lnTo>
                  <a:lnTo>
                    <a:pt x="102" y="474"/>
                  </a:lnTo>
                  <a:lnTo>
                    <a:pt x="136" y="406"/>
                  </a:lnTo>
                  <a:lnTo>
                    <a:pt x="169" y="406"/>
                  </a:lnTo>
                  <a:lnTo>
                    <a:pt x="203" y="372"/>
                  </a:lnTo>
                  <a:lnTo>
                    <a:pt x="271" y="406"/>
                  </a:lnTo>
                  <a:lnTo>
                    <a:pt x="305" y="372"/>
                  </a:lnTo>
                  <a:lnTo>
                    <a:pt x="372" y="406"/>
                  </a:lnTo>
                  <a:lnTo>
                    <a:pt x="406" y="406"/>
                  </a:lnTo>
                  <a:lnTo>
                    <a:pt x="440" y="372"/>
                  </a:lnTo>
                  <a:lnTo>
                    <a:pt x="507" y="372"/>
                  </a:lnTo>
                  <a:lnTo>
                    <a:pt x="507" y="305"/>
                  </a:lnTo>
                  <a:lnTo>
                    <a:pt x="541" y="305"/>
                  </a:lnTo>
                  <a:lnTo>
                    <a:pt x="575" y="305"/>
                  </a:lnTo>
                  <a:lnTo>
                    <a:pt x="609" y="305"/>
                  </a:lnTo>
                  <a:lnTo>
                    <a:pt x="575" y="271"/>
                  </a:lnTo>
                  <a:lnTo>
                    <a:pt x="575" y="203"/>
                  </a:lnTo>
                  <a:lnTo>
                    <a:pt x="575" y="169"/>
                  </a:lnTo>
                  <a:lnTo>
                    <a:pt x="575" y="102"/>
                  </a:lnTo>
                  <a:lnTo>
                    <a:pt x="575" y="68"/>
                  </a:lnTo>
                  <a:lnTo>
                    <a:pt x="575" y="34"/>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Freeform 16">
              <a:extLst>
                <a:ext uri="{FF2B5EF4-FFF2-40B4-BE49-F238E27FC236}">
                  <a16:creationId xmlns:a16="http://schemas.microsoft.com/office/drawing/2014/main" id="{C5084685-0881-851B-4B49-8441F6022843}"/>
                </a:ext>
              </a:extLst>
            </p:cNvPr>
            <p:cNvSpPr>
              <a:spLocks/>
            </p:cNvSpPr>
            <p:nvPr/>
          </p:nvSpPr>
          <p:spPr bwMode="auto">
            <a:xfrm>
              <a:off x="914724" y="1189097"/>
              <a:ext cx="807778" cy="1022658"/>
            </a:xfrm>
            <a:custGeom>
              <a:avLst/>
              <a:gdLst>
                <a:gd name="T0" fmla="*/ 744 w 1353"/>
                <a:gd name="T1" fmla="*/ 304 h 1792"/>
                <a:gd name="T2" fmla="*/ 812 w 1353"/>
                <a:gd name="T3" fmla="*/ 237 h 1792"/>
                <a:gd name="T4" fmla="*/ 812 w 1353"/>
                <a:gd name="T5" fmla="*/ 102 h 1792"/>
                <a:gd name="T6" fmla="*/ 947 w 1353"/>
                <a:gd name="T7" fmla="*/ 68 h 1792"/>
                <a:gd name="T8" fmla="*/ 1048 w 1353"/>
                <a:gd name="T9" fmla="*/ 0 h 1792"/>
                <a:gd name="T10" fmla="*/ 1082 w 1353"/>
                <a:gd name="T11" fmla="*/ 102 h 1792"/>
                <a:gd name="T12" fmla="*/ 1150 w 1353"/>
                <a:gd name="T13" fmla="*/ 237 h 1792"/>
                <a:gd name="T14" fmla="*/ 1150 w 1353"/>
                <a:gd name="T15" fmla="*/ 372 h 1792"/>
                <a:gd name="T16" fmla="*/ 1082 w 1353"/>
                <a:gd name="T17" fmla="*/ 406 h 1792"/>
                <a:gd name="T18" fmla="*/ 1014 w 1353"/>
                <a:gd name="T19" fmla="*/ 440 h 1792"/>
                <a:gd name="T20" fmla="*/ 1048 w 1353"/>
                <a:gd name="T21" fmla="*/ 575 h 1792"/>
                <a:gd name="T22" fmla="*/ 1082 w 1353"/>
                <a:gd name="T23" fmla="*/ 710 h 1792"/>
                <a:gd name="T24" fmla="*/ 1150 w 1353"/>
                <a:gd name="T25" fmla="*/ 812 h 1792"/>
                <a:gd name="T26" fmla="*/ 1150 w 1353"/>
                <a:gd name="T27" fmla="*/ 879 h 1792"/>
                <a:gd name="T28" fmla="*/ 1116 w 1353"/>
                <a:gd name="T29" fmla="*/ 913 h 1792"/>
                <a:gd name="T30" fmla="*/ 1014 w 1353"/>
                <a:gd name="T31" fmla="*/ 879 h 1792"/>
                <a:gd name="T32" fmla="*/ 981 w 1353"/>
                <a:gd name="T33" fmla="*/ 947 h 1792"/>
                <a:gd name="T34" fmla="*/ 1014 w 1353"/>
                <a:gd name="T35" fmla="*/ 1116 h 1792"/>
                <a:gd name="T36" fmla="*/ 1048 w 1353"/>
                <a:gd name="T37" fmla="*/ 1150 h 1792"/>
                <a:gd name="T38" fmla="*/ 1184 w 1353"/>
                <a:gd name="T39" fmla="*/ 1116 h 1792"/>
                <a:gd name="T40" fmla="*/ 1285 w 1353"/>
                <a:gd name="T41" fmla="*/ 1285 h 1792"/>
                <a:gd name="T42" fmla="*/ 1319 w 1353"/>
                <a:gd name="T43" fmla="*/ 1353 h 1792"/>
                <a:gd name="T44" fmla="*/ 1353 w 1353"/>
                <a:gd name="T45" fmla="*/ 1488 h 1792"/>
                <a:gd name="T46" fmla="*/ 1319 w 1353"/>
                <a:gd name="T47" fmla="*/ 1522 h 1792"/>
                <a:gd name="T48" fmla="*/ 1184 w 1353"/>
                <a:gd name="T49" fmla="*/ 1522 h 1792"/>
                <a:gd name="T50" fmla="*/ 1082 w 1353"/>
                <a:gd name="T51" fmla="*/ 1589 h 1792"/>
                <a:gd name="T52" fmla="*/ 1048 w 1353"/>
                <a:gd name="T53" fmla="*/ 1556 h 1792"/>
                <a:gd name="T54" fmla="*/ 981 w 1353"/>
                <a:gd name="T55" fmla="*/ 1589 h 1792"/>
                <a:gd name="T56" fmla="*/ 879 w 1353"/>
                <a:gd name="T57" fmla="*/ 1556 h 1792"/>
                <a:gd name="T58" fmla="*/ 812 w 1353"/>
                <a:gd name="T59" fmla="*/ 1522 h 1792"/>
                <a:gd name="T60" fmla="*/ 744 w 1353"/>
                <a:gd name="T61" fmla="*/ 1556 h 1792"/>
                <a:gd name="T62" fmla="*/ 744 w 1353"/>
                <a:gd name="T63" fmla="*/ 1589 h 1792"/>
                <a:gd name="T64" fmla="*/ 710 w 1353"/>
                <a:gd name="T65" fmla="*/ 1657 h 1792"/>
                <a:gd name="T66" fmla="*/ 676 w 1353"/>
                <a:gd name="T67" fmla="*/ 1725 h 1792"/>
                <a:gd name="T68" fmla="*/ 676 w 1353"/>
                <a:gd name="T69" fmla="*/ 1758 h 1792"/>
                <a:gd name="T70" fmla="*/ 507 w 1353"/>
                <a:gd name="T71" fmla="*/ 1792 h 1792"/>
                <a:gd name="T72" fmla="*/ 440 w 1353"/>
                <a:gd name="T73" fmla="*/ 1758 h 1792"/>
                <a:gd name="T74" fmla="*/ 338 w 1353"/>
                <a:gd name="T75" fmla="*/ 1691 h 1792"/>
                <a:gd name="T76" fmla="*/ 271 w 1353"/>
                <a:gd name="T77" fmla="*/ 1725 h 1792"/>
                <a:gd name="T78" fmla="*/ 237 w 1353"/>
                <a:gd name="T79" fmla="*/ 1792 h 1792"/>
                <a:gd name="T80" fmla="*/ 169 w 1353"/>
                <a:gd name="T81" fmla="*/ 1725 h 1792"/>
                <a:gd name="T82" fmla="*/ 101 w 1353"/>
                <a:gd name="T83" fmla="*/ 1623 h 1792"/>
                <a:gd name="T84" fmla="*/ 68 w 1353"/>
                <a:gd name="T85" fmla="*/ 1522 h 1792"/>
                <a:gd name="T86" fmla="*/ 34 w 1353"/>
                <a:gd name="T87" fmla="*/ 1454 h 1792"/>
                <a:gd name="T88" fmla="*/ 101 w 1353"/>
                <a:gd name="T89" fmla="*/ 1387 h 1792"/>
                <a:gd name="T90" fmla="*/ 135 w 1353"/>
                <a:gd name="T91" fmla="*/ 1285 h 1792"/>
                <a:gd name="T92" fmla="*/ 135 w 1353"/>
                <a:gd name="T93" fmla="*/ 1184 h 1792"/>
                <a:gd name="T94" fmla="*/ 34 w 1353"/>
                <a:gd name="T95" fmla="*/ 1082 h 1792"/>
                <a:gd name="T96" fmla="*/ 0 w 1353"/>
                <a:gd name="T97" fmla="*/ 1015 h 1792"/>
                <a:gd name="T98" fmla="*/ 68 w 1353"/>
                <a:gd name="T99" fmla="*/ 981 h 1792"/>
                <a:gd name="T100" fmla="*/ 101 w 1353"/>
                <a:gd name="T101" fmla="*/ 913 h 1792"/>
                <a:gd name="T102" fmla="*/ 203 w 1353"/>
                <a:gd name="T103" fmla="*/ 845 h 1792"/>
                <a:gd name="T104" fmla="*/ 237 w 1353"/>
                <a:gd name="T105" fmla="*/ 812 h 1792"/>
                <a:gd name="T106" fmla="*/ 304 w 1353"/>
                <a:gd name="T107" fmla="*/ 744 h 1792"/>
                <a:gd name="T108" fmla="*/ 406 w 1353"/>
                <a:gd name="T109" fmla="*/ 710 h 1792"/>
                <a:gd name="T110" fmla="*/ 507 w 1353"/>
                <a:gd name="T111" fmla="*/ 744 h 1792"/>
                <a:gd name="T112" fmla="*/ 642 w 1353"/>
                <a:gd name="T113" fmla="*/ 710 h 1792"/>
                <a:gd name="T114" fmla="*/ 642 w 1353"/>
                <a:gd name="T115" fmla="*/ 676 h 1792"/>
                <a:gd name="T116" fmla="*/ 710 w 1353"/>
                <a:gd name="T117" fmla="*/ 643 h 1792"/>
                <a:gd name="T118" fmla="*/ 710 w 1353"/>
                <a:gd name="T119" fmla="*/ 507 h 1792"/>
                <a:gd name="T120" fmla="*/ 710 w 1353"/>
                <a:gd name="T121" fmla="*/ 406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792">
                  <a:moveTo>
                    <a:pt x="710" y="338"/>
                  </a:moveTo>
                  <a:lnTo>
                    <a:pt x="744" y="304"/>
                  </a:lnTo>
                  <a:lnTo>
                    <a:pt x="812" y="237"/>
                  </a:lnTo>
                  <a:lnTo>
                    <a:pt x="812" y="237"/>
                  </a:lnTo>
                  <a:lnTo>
                    <a:pt x="812" y="135"/>
                  </a:lnTo>
                  <a:lnTo>
                    <a:pt x="812" y="102"/>
                  </a:lnTo>
                  <a:lnTo>
                    <a:pt x="913" y="68"/>
                  </a:lnTo>
                  <a:lnTo>
                    <a:pt x="947" y="68"/>
                  </a:lnTo>
                  <a:lnTo>
                    <a:pt x="1014" y="0"/>
                  </a:lnTo>
                  <a:lnTo>
                    <a:pt x="1048" y="0"/>
                  </a:lnTo>
                  <a:lnTo>
                    <a:pt x="1048" y="34"/>
                  </a:lnTo>
                  <a:lnTo>
                    <a:pt x="1082" y="102"/>
                  </a:lnTo>
                  <a:lnTo>
                    <a:pt x="1116" y="203"/>
                  </a:lnTo>
                  <a:lnTo>
                    <a:pt x="1150" y="237"/>
                  </a:lnTo>
                  <a:lnTo>
                    <a:pt x="1150" y="304"/>
                  </a:lnTo>
                  <a:lnTo>
                    <a:pt x="1150" y="372"/>
                  </a:lnTo>
                  <a:lnTo>
                    <a:pt x="1082" y="406"/>
                  </a:lnTo>
                  <a:lnTo>
                    <a:pt x="1082" y="406"/>
                  </a:lnTo>
                  <a:lnTo>
                    <a:pt x="1048" y="406"/>
                  </a:lnTo>
                  <a:lnTo>
                    <a:pt x="1014" y="440"/>
                  </a:lnTo>
                  <a:lnTo>
                    <a:pt x="1048" y="507"/>
                  </a:lnTo>
                  <a:lnTo>
                    <a:pt x="1048" y="575"/>
                  </a:lnTo>
                  <a:lnTo>
                    <a:pt x="1082" y="643"/>
                  </a:lnTo>
                  <a:lnTo>
                    <a:pt x="1082" y="710"/>
                  </a:lnTo>
                  <a:lnTo>
                    <a:pt x="1116" y="778"/>
                  </a:lnTo>
                  <a:lnTo>
                    <a:pt x="1150" y="812"/>
                  </a:lnTo>
                  <a:lnTo>
                    <a:pt x="1184" y="845"/>
                  </a:lnTo>
                  <a:lnTo>
                    <a:pt x="1150" y="879"/>
                  </a:lnTo>
                  <a:lnTo>
                    <a:pt x="1150" y="913"/>
                  </a:lnTo>
                  <a:lnTo>
                    <a:pt x="1116" y="913"/>
                  </a:lnTo>
                  <a:lnTo>
                    <a:pt x="1082" y="879"/>
                  </a:lnTo>
                  <a:lnTo>
                    <a:pt x="1014" y="879"/>
                  </a:lnTo>
                  <a:lnTo>
                    <a:pt x="981" y="913"/>
                  </a:lnTo>
                  <a:lnTo>
                    <a:pt x="981" y="947"/>
                  </a:lnTo>
                  <a:lnTo>
                    <a:pt x="1014" y="981"/>
                  </a:lnTo>
                  <a:lnTo>
                    <a:pt x="1014" y="1116"/>
                  </a:lnTo>
                  <a:lnTo>
                    <a:pt x="1048" y="1150"/>
                  </a:lnTo>
                  <a:lnTo>
                    <a:pt x="1048" y="1150"/>
                  </a:lnTo>
                  <a:lnTo>
                    <a:pt x="1116" y="1150"/>
                  </a:lnTo>
                  <a:lnTo>
                    <a:pt x="1184" y="1116"/>
                  </a:lnTo>
                  <a:lnTo>
                    <a:pt x="1217" y="1217"/>
                  </a:lnTo>
                  <a:lnTo>
                    <a:pt x="1285" y="1285"/>
                  </a:lnTo>
                  <a:lnTo>
                    <a:pt x="1319" y="1319"/>
                  </a:lnTo>
                  <a:lnTo>
                    <a:pt x="1319" y="1353"/>
                  </a:lnTo>
                  <a:lnTo>
                    <a:pt x="1319" y="1454"/>
                  </a:lnTo>
                  <a:lnTo>
                    <a:pt x="1353" y="1488"/>
                  </a:lnTo>
                  <a:lnTo>
                    <a:pt x="1353" y="1488"/>
                  </a:lnTo>
                  <a:lnTo>
                    <a:pt x="1319" y="1522"/>
                  </a:lnTo>
                  <a:lnTo>
                    <a:pt x="1184" y="1522"/>
                  </a:lnTo>
                  <a:lnTo>
                    <a:pt x="1184" y="1522"/>
                  </a:lnTo>
                  <a:lnTo>
                    <a:pt x="1150" y="1589"/>
                  </a:lnTo>
                  <a:lnTo>
                    <a:pt x="1082" y="1589"/>
                  </a:lnTo>
                  <a:lnTo>
                    <a:pt x="1048" y="1556"/>
                  </a:lnTo>
                  <a:lnTo>
                    <a:pt x="1048" y="1556"/>
                  </a:lnTo>
                  <a:lnTo>
                    <a:pt x="981" y="1556"/>
                  </a:lnTo>
                  <a:lnTo>
                    <a:pt x="981" y="1589"/>
                  </a:lnTo>
                  <a:lnTo>
                    <a:pt x="913" y="1589"/>
                  </a:lnTo>
                  <a:lnTo>
                    <a:pt x="879" y="1556"/>
                  </a:lnTo>
                  <a:lnTo>
                    <a:pt x="812" y="1522"/>
                  </a:lnTo>
                  <a:lnTo>
                    <a:pt x="812" y="1522"/>
                  </a:lnTo>
                  <a:lnTo>
                    <a:pt x="778" y="1522"/>
                  </a:lnTo>
                  <a:lnTo>
                    <a:pt x="744" y="1556"/>
                  </a:lnTo>
                  <a:lnTo>
                    <a:pt x="744" y="1589"/>
                  </a:lnTo>
                  <a:lnTo>
                    <a:pt x="744" y="1589"/>
                  </a:lnTo>
                  <a:lnTo>
                    <a:pt x="744" y="1623"/>
                  </a:lnTo>
                  <a:lnTo>
                    <a:pt x="710" y="1657"/>
                  </a:lnTo>
                  <a:lnTo>
                    <a:pt x="676" y="1657"/>
                  </a:lnTo>
                  <a:lnTo>
                    <a:pt x="676" y="1725"/>
                  </a:lnTo>
                  <a:lnTo>
                    <a:pt x="676" y="1758"/>
                  </a:lnTo>
                  <a:lnTo>
                    <a:pt x="676" y="1758"/>
                  </a:lnTo>
                  <a:lnTo>
                    <a:pt x="609" y="1792"/>
                  </a:lnTo>
                  <a:lnTo>
                    <a:pt x="507" y="1792"/>
                  </a:lnTo>
                  <a:lnTo>
                    <a:pt x="440" y="1792"/>
                  </a:lnTo>
                  <a:lnTo>
                    <a:pt x="440" y="1758"/>
                  </a:lnTo>
                  <a:lnTo>
                    <a:pt x="372" y="1725"/>
                  </a:lnTo>
                  <a:lnTo>
                    <a:pt x="338" y="1691"/>
                  </a:lnTo>
                  <a:lnTo>
                    <a:pt x="304" y="1725"/>
                  </a:lnTo>
                  <a:lnTo>
                    <a:pt x="271" y="1725"/>
                  </a:lnTo>
                  <a:lnTo>
                    <a:pt x="271" y="1758"/>
                  </a:lnTo>
                  <a:lnTo>
                    <a:pt x="237" y="1792"/>
                  </a:lnTo>
                  <a:lnTo>
                    <a:pt x="203" y="1758"/>
                  </a:lnTo>
                  <a:lnTo>
                    <a:pt x="169" y="1725"/>
                  </a:lnTo>
                  <a:lnTo>
                    <a:pt x="101" y="1691"/>
                  </a:lnTo>
                  <a:lnTo>
                    <a:pt x="101" y="1623"/>
                  </a:lnTo>
                  <a:lnTo>
                    <a:pt x="68" y="1556"/>
                  </a:lnTo>
                  <a:lnTo>
                    <a:pt x="68" y="1522"/>
                  </a:lnTo>
                  <a:lnTo>
                    <a:pt x="34" y="1488"/>
                  </a:lnTo>
                  <a:lnTo>
                    <a:pt x="34" y="1454"/>
                  </a:lnTo>
                  <a:lnTo>
                    <a:pt x="68" y="1420"/>
                  </a:lnTo>
                  <a:lnTo>
                    <a:pt x="101" y="1387"/>
                  </a:lnTo>
                  <a:lnTo>
                    <a:pt x="135" y="1319"/>
                  </a:lnTo>
                  <a:lnTo>
                    <a:pt x="135" y="1285"/>
                  </a:lnTo>
                  <a:lnTo>
                    <a:pt x="169" y="1217"/>
                  </a:lnTo>
                  <a:lnTo>
                    <a:pt x="135" y="1184"/>
                  </a:lnTo>
                  <a:lnTo>
                    <a:pt x="101" y="1150"/>
                  </a:lnTo>
                  <a:lnTo>
                    <a:pt x="34" y="1082"/>
                  </a:lnTo>
                  <a:lnTo>
                    <a:pt x="0" y="1048"/>
                  </a:lnTo>
                  <a:lnTo>
                    <a:pt x="0" y="1015"/>
                  </a:lnTo>
                  <a:lnTo>
                    <a:pt x="0" y="981"/>
                  </a:lnTo>
                  <a:lnTo>
                    <a:pt x="68" y="981"/>
                  </a:lnTo>
                  <a:lnTo>
                    <a:pt x="101" y="981"/>
                  </a:lnTo>
                  <a:lnTo>
                    <a:pt x="101" y="913"/>
                  </a:lnTo>
                  <a:lnTo>
                    <a:pt x="135" y="879"/>
                  </a:lnTo>
                  <a:lnTo>
                    <a:pt x="203" y="845"/>
                  </a:lnTo>
                  <a:lnTo>
                    <a:pt x="203" y="845"/>
                  </a:lnTo>
                  <a:lnTo>
                    <a:pt x="237" y="812"/>
                  </a:lnTo>
                  <a:lnTo>
                    <a:pt x="271" y="744"/>
                  </a:lnTo>
                  <a:lnTo>
                    <a:pt x="304" y="744"/>
                  </a:lnTo>
                  <a:lnTo>
                    <a:pt x="338" y="710"/>
                  </a:lnTo>
                  <a:lnTo>
                    <a:pt x="406" y="710"/>
                  </a:lnTo>
                  <a:lnTo>
                    <a:pt x="440" y="710"/>
                  </a:lnTo>
                  <a:lnTo>
                    <a:pt x="507" y="744"/>
                  </a:lnTo>
                  <a:lnTo>
                    <a:pt x="575" y="710"/>
                  </a:lnTo>
                  <a:lnTo>
                    <a:pt x="642" y="710"/>
                  </a:lnTo>
                  <a:lnTo>
                    <a:pt x="642" y="710"/>
                  </a:lnTo>
                  <a:lnTo>
                    <a:pt x="642" y="676"/>
                  </a:lnTo>
                  <a:lnTo>
                    <a:pt x="676" y="643"/>
                  </a:lnTo>
                  <a:lnTo>
                    <a:pt x="710" y="643"/>
                  </a:lnTo>
                  <a:lnTo>
                    <a:pt x="744" y="643"/>
                  </a:lnTo>
                  <a:lnTo>
                    <a:pt x="710" y="507"/>
                  </a:lnTo>
                  <a:lnTo>
                    <a:pt x="710" y="507"/>
                  </a:lnTo>
                  <a:lnTo>
                    <a:pt x="710" y="406"/>
                  </a:lnTo>
                  <a:lnTo>
                    <a:pt x="710" y="338"/>
                  </a:lnTo>
                  <a:close/>
                </a:path>
              </a:pathLst>
            </a:custGeom>
            <a:solidFill>
              <a:schemeClr val="accent1">
                <a:lumMod val="7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Freeform 17">
              <a:extLst>
                <a:ext uri="{FF2B5EF4-FFF2-40B4-BE49-F238E27FC236}">
                  <a16:creationId xmlns:a16="http://schemas.microsoft.com/office/drawing/2014/main" id="{E72D8EA6-422E-5FE0-2A52-442178F9A445}"/>
                </a:ext>
              </a:extLst>
            </p:cNvPr>
            <p:cNvSpPr>
              <a:spLocks/>
            </p:cNvSpPr>
            <p:nvPr/>
          </p:nvSpPr>
          <p:spPr bwMode="auto">
            <a:xfrm>
              <a:off x="1500070" y="1169181"/>
              <a:ext cx="887597" cy="869309"/>
            </a:xfrm>
            <a:custGeom>
              <a:avLst/>
              <a:gdLst>
                <a:gd name="T0" fmla="*/ 270 w 1487"/>
                <a:gd name="T1" fmla="*/ 305 h 1522"/>
                <a:gd name="T2" fmla="*/ 270 w 1487"/>
                <a:gd name="T3" fmla="*/ 406 h 1522"/>
                <a:gd name="T4" fmla="*/ 304 w 1487"/>
                <a:gd name="T5" fmla="*/ 508 h 1522"/>
                <a:gd name="T6" fmla="*/ 405 w 1487"/>
                <a:gd name="T7" fmla="*/ 406 h 1522"/>
                <a:gd name="T8" fmla="*/ 507 w 1487"/>
                <a:gd name="T9" fmla="*/ 305 h 1522"/>
                <a:gd name="T10" fmla="*/ 574 w 1487"/>
                <a:gd name="T11" fmla="*/ 68 h 1522"/>
                <a:gd name="T12" fmla="*/ 642 w 1487"/>
                <a:gd name="T13" fmla="*/ 102 h 1522"/>
                <a:gd name="T14" fmla="*/ 710 w 1487"/>
                <a:gd name="T15" fmla="*/ 237 h 1522"/>
                <a:gd name="T16" fmla="*/ 845 w 1487"/>
                <a:gd name="T17" fmla="*/ 203 h 1522"/>
                <a:gd name="T18" fmla="*/ 913 w 1487"/>
                <a:gd name="T19" fmla="*/ 169 h 1522"/>
                <a:gd name="T20" fmla="*/ 1014 w 1487"/>
                <a:gd name="T21" fmla="*/ 0 h 1522"/>
                <a:gd name="T22" fmla="*/ 1115 w 1487"/>
                <a:gd name="T23" fmla="*/ 136 h 1522"/>
                <a:gd name="T24" fmla="*/ 1183 w 1487"/>
                <a:gd name="T25" fmla="*/ 237 h 1522"/>
                <a:gd name="T26" fmla="*/ 1183 w 1487"/>
                <a:gd name="T27" fmla="*/ 440 h 1522"/>
                <a:gd name="T28" fmla="*/ 1149 w 1487"/>
                <a:gd name="T29" fmla="*/ 609 h 1522"/>
                <a:gd name="T30" fmla="*/ 1183 w 1487"/>
                <a:gd name="T31" fmla="*/ 744 h 1522"/>
                <a:gd name="T32" fmla="*/ 1318 w 1487"/>
                <a:gd name="T33" fmla="*/ 710 h 1522"/>
                <a:gd name="T34" fmla="*/ 1318 w 1487"/>
                <a:gd name="T35" fmla="*/ 879 h 1522"/>
                <a:gd name="T36" fmla="*/ 1217 w 1487"/>
                <a:gd name="T37" fmla="*/ 981 h 1522"/>
                <a:gd name="T38" fmla="*/ 1251 w 1487"/>
                <a:gd name="T39" fmla="*/ 1116 h 1522"/>
                <a:gd name="T40" fmla="*/ 1318 w 1487"/>
                <a:gd name="T41" fmla="*/ 1116 h 1522"/>
                <a:gd name="T42" fmla="*/ 1386 w 1487"/>
                <a:gd name="T43" fmla="*/ 1251 h 1522"/>
                <a:gd name="T44" fmla="*/ 1454 w 1487"/>
                <a:gd name="T45" fmla="*/ 1353 h 1522"/>
                <a:gd name="T46" fmla="*/ 1352 w 1487"/>
                <a:gd name="T47" fmla="*/ 1387 h 1522"/>
                <a:gd name="T48" fmla="*/ 1183 w 1487"/>
                <a:gd name="T49" fmla="*/ 1319 h 1522"/>
                <a:gd name="T50" fmla="*/ 1082 w 1487"/>
                <a:gd name="T51" fmla="*/ 1353 h 1522"/>
                <a:gd name="T52" fmla="*/ 980 w 1487"/>
                <a:gd name="T53" fmla="*/ 1319 h 1522"/>
                <a:gd name="T54" fmla="*/ 811 w 1487"/>
                <a:gd name="T55" fmla="*/ 1218 h 1522"/>
                <a:gd name="T56" fmla="*/ 710 w 1487"/>
                <a:gd name="T57" fmla="*/ 1218 h 1522"/>
                <a:gd name="T58" fmla="*/ 574 w 1487"/>
                <a:gd name="T59" fmla="*/ 1150 h 1522"/>
                <a:gd name="T60" fmla="*/ 507 w 1487"/>
                <a:gd name="T61" fmla="*/ 1184 h 1522"/>
                <a:gd name="T62" fmla="*/ 507 w 1487"/>
                <a:gd name="T63" fmla="*/ 1319 h 1522"/>
                <a:gd name="T64" fmla="*/ 439 w 1487"/>
                <a:gd name="T65" fmla="*/ 1454 h 1522"/>
                <a:gd name="T66" fmla="*/ 372 w 1487"/>
                <a:gd name="T67" fmla="*/ 1488 h 1522"/>
                <a:gd name="T68" fmla="*/ 236 w 1487"/>
                <a:gd name="T69" fmla="*/ 1251 h 1522"/>
                <a:gd name="T70" fmla="*/ 101 w 1487"/>
                <a:gd name="T71" fmla="*/ 1150 h 1522"/>
                <a:gd name="T72" fmla="*/ 33 w 1487"/>
                <a:gd name="T73" fmla="*/ 1150 h 1522"/>
                <a:gd name="T74" fmla="*/ 33 w 1487"/>
                <a:gd name="T75" fmla="*/ 1015 h 1522"/>
                <a:gd name="T76" fmla="*/ 0 w 1487"/>
                <a:gd name="T77" fmla="*/ 947 h 1522"/>
                <a:gd name="T78" fmla="*/ 101 w 1487"/>
                <a:gd name="T79" fmla="*/ 913 h 1522"/>
                <a:gd name="T80" fmla="*/ 203 w 1487"/>
                <a:gd name="T81" fmla="*/ 879 h 1522"/>
                <a:gd name="T82" fmla="*/ 101 w 1487"/>
                <a:gd name="T83" fmla="*/ 778 h 1522"/>
                <a:gd name="T84" fmla="*/ 67 w 1487"/>
                <a:gd name="T85" fmla="*/ 609 h 1522"/>
                <a:gd name="T86" fmla="*/ 67 w 1487"/>
                <a:gd name="T87" fmla="*/ 508 h 1522"/>
                <a:gd name="T88" fmla="*/ 67 w 1487"/>
                <a:gd name="T89" fmla="*/ 440 h 1522"/>
                <a:gd name="T90" fmla="*/ 135 w 1487"/>
                <a:gd name="T91" fmla="*/ 406 h 1522"/>
                <a:gd name="T92" fmla="*/ 169 w 1487"/>
                <a:gd name="T93" fmla="*/ 271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7" h="1522">
                  <a:moveTo>
                    <a:pt x="169" y="271"/>
                  </a:moveTo>
                  <a:lnTo>
                    <a:pt x="236" y="271"/>
                  </a:lnTo>
                  <a:lnTo>
                    <a:pt x="270" y="305"/>
                  </a:lnTo>
                  <a:lnTo>
                    <a:pt x="270" y="338"/>
                  </a:lnTo>
                  <a:lnTo>
                    <a:pt x="270" y="372"/>
                  </a:lnTo>
                  <a:lnTo>
                    <a:pt x="270" y="406"/>
                  </a:lnTo>
                  <a:lnTo>
                    <a:pt x="236" y="440"/>
                  </a:lnTo>
                  <a:lnTo>
                    <a:pt x="270" y="474"/>
                  </a:lnTo>
                  <a:lnTo>
                    <a:pt x="304" y="508"/>
                  </a:lnTo>
                  <a:lnTo>
                    <a:pt x="338" y="474"/>
                  </a:lnTo>
                  <a:lnTo>
                    <a:pt x="372" y="440"/>
                  </a:lnTo>
                  <a:lnTo>
                    <a:pt x="405" y="406"/>
                  </a:lnTo>
                  <a:lnTo>
                    <a:pt x="405" y="372"/>
                  </a:lnTo>
                  <a:lnTo>
                    <a:pt x="439" y="338"/>
                  </a:lnTo>
                  <a:lnTo>
                    <a:pt x="507" y="305"/>
                  </a:lnTo>
                  <a:lnTo>
                    <a:pt x="541" y="237"/>
                  </a:lnTo>
                  <a:lnTo>
                    <a:pt x="574" y="203"/>
                  </a:lnTo>
                  <a:lnTo>
                    <a:pt x="574" y="68"/>
                  </a:lnTo>
                  <a:lnTo>
                    <a:pt x="608" y="68"/>
                  </a:lnTo>
                  <a:lnTo>
                    <a:pt x="642" y="68"/>
                  </a:lnTo>
                  <a:lnTo>
                    <a:pt x="642" y="102"/>
                  </a:lnTo>
                  <a:lnTo>
                    <a:pt x="642" y="203"/>
                  </a:lnTo>
                  <a:lnTo>
                    <a:pt x="676" y="237"/>
                  </a:lnTo>
                  <a:lnTo>
                    <a:pt x="710" y="237"/>
                  </a:lnTo>
                  <a:lnTo>
                    <a:pt x="744" y="271"/>
                  </a:lnTo>
                  <a:lnTo>
                    <a:pt x="777" y="305"/>
                  </a:lnTo>
                  <a:lnTo>
                    <a:pt x="845" y="203"/>
                  </a:lnTo>
                  <a:lnTo>
                    <a:pt x="879" y="237"/>
                  </a:lnTo>
                  <a:lnTo>
                    <a:pt x="913" y="203"/>
                  </a:lnTo>
                  <a:lnTo>
                    <a:pt x="913" y="169"/>
                  </a:lnTo>
                  <a:lnTo>
                    <a:pt x="946" y="68"/>
                  </a:lnTo>
                  <a:lnTo>
                    <a:pt x="980" y="34"/>
                  </a:lnTo>
                  <a:lnTo>
                    <a:pt x="1014" y="0"/>
                  </a:lnTo>
                  <a:lnTo>
                    <a:pt x="1048" y="34"/>
                  </a:lnTo>
                  <a:lnTo>
                    <a:pt x="1082" y="102"/>
                  </a:lnTo>
                  <a:lnTo>
                    <a:pt x="1115" y="136"/>
                  </a:lnTo>
                  <a:lnTo>
                    <a:pt x="1183" y="169"/>
                  </a:lnTo>
                  <a:lnTo>
                    <a:pt x="1183" y="203"/>
                  </a:lnTo>
                  <a:lnTo>
                    <a:pt x="1183" y="237"/>
                  </a:lnTo>
                  <a:lnTo>
                    <a:pt x="1183" y="338"/>
                  </a:lnTo>
                  <a:lnTo>
                    <a:pt x="1183" y="372"/>
                  </a:lnTo>
                  <a:lnTo>
                    <a:pt x="1183" y="440"/>
                  </a:lnTo>
                  <a:lnTo>
                    <a:pt x="1183" y="474"/>
                  </a:lnTo>
                  <a:lnTo>
                    <a:pt x="1149" y="541"/>
                  </a:lnTo>
                  <a:lnTo>
                    <a:pt x="1149" y="609"/>
                  </a:lnTo>
                  <a:lnTo>
                    <a:pt x="1149" y="677"/>
                  </a:lnTo>
                  <a:lnTo>
                    <a:pt x="1183" y="744"/>
                  </a:lnTo>
                  <a:lnTo>
                    <a:pt x="1183" y="744"/>
                  </a:lnTo>
                  <a:lnTo>
                    <a:pt x="1251" y="710"/>
                  </a:lnTo>
                  <a:lnTo>
                    <a:pt x="1251" y="677"/>
                  </a:lnTo>
                  <a:lnTo>
                    <a:pt x="1318" y="710"/>
                  </a:lnTo>
                  <a:lnTo>
                    <a:pt x="1285" y="744"/>
                  </a:lnTo>
                  <a:lnTo>
                    <a:pt x="1318" y="846"/>
                  </a:lnTo>
                  <a:lnTo>
                    <a:pt x="1318" y="879"/>
                  </a:lnTo>
                  <a:lnTo>
                    <a:pt x="1285" y="879"/>
                  </a:lnTo>
                  <a:lnTo>
                    <a:pt x="1251" y="913"/>
                  </a:lnTo>
                  <a:lnTo>
                    <a:pt x="1217" y="981"/>
                  </a:lnTo>
                  <a:lnTo>
                    <a:pt x="1217" y="1015"/>
                  </a:lnTo>
                  <a:lnTo>
                    <a:pt x="1217" y="1082"/>
                  </a:lnTo>
                  <a:lnTo>
                    <a:pt x="1251" y="1116"/>
                  </a:lnTo>
                  <a:lnTo>
                    <a:pt x="1285" y="1082"/>
                  </a:lnTo>
                  <a:lnTo>
                    <a:pt x="1318" y="1082"/>
                  </a:lnTo>
                  <a:lnTo>
                    <a:pt x="1318" y="1116"/>
                  </a:lnTo>
                  <a:lnTo>
                    <a:pt x="1318" y="1184"/>
                  </a:lnTo>
                  <a:lnTo>
                    <a:pt x="1352" y="1218"/>
                  </a:lnTo>
                  <a:lnTo>
                    <a:pt x="1386" y="1251"/>
                  </a:lnTo>
                  <a:lnTo>
                    <a:pt x="1420" y="1251"/>
                  </a:lnTo>
                  <a:lnTo>
                    <a:pt x="1454" y="1319"/>
                  </a:lnTo>
                  <a:lnTo>
                    <a:pt x="1454" y="1353"/>
                  </a:lnTo>
                  <a:lnTo>
                    <a:pt x="1487" y="1353"/>
                  </a:lnTo>
                  <a:lnTo>
                    <a:pt x="1454" y="1387"/>
                  </a:lnTo>
                  <a:lnTo>
                    <a:pt x="1352" y="1387"/>
                  </a:lnTo>
                  <a:lnTo>
                    <a:pt x="1318" y="1387"/>
                  </a:lnTo>
                  <a:lnTo>
                    <a:pt x="1251" y="1387"/>
                  </a:lnTo>
                  <a:lnTo>
                    <a:pt x="1183" y="1319"/>
                  </a:lnTo>
                  <a:lnTo>
                    <a:pt x="1149" y="1353"/>
                  </a:lnTo>
                  <a:lnTo>
                    <a:pt x="1115" y="1353"/>
                  </a:lnTo>
                  <a:lnTo>
                    <a:pt x="1082" y="1353"/>
                  </a:lnTo>
                  <a:lnTo>
                    <a:pt x="1048" y="1319"/>
                  </a:lnTo>
                  <a:lnTo>
                    <a:pt x="1014" y="1319"/>
                  </a:lnTo>
                  <a:lnTo>
                    <a:pt x="980" y="1319"/>
                  </a:lnTo>
                  <a:lnTo>
                    <a:pt x="946" y="1319"/>
                  </a:lnTo>
                  <a:lnTo>
                    <a:pt x="879" y="1285"/>
                  </a:lnTo>
                  <a:lnTo>
                    <a:pt x="811" y="1218"/>
                  </a:lnTo>
                  <a:lnTo>
                    <a:pt x="744" y="1184"/>
                  </a:lnTo>
                  <a:lnTo>
                    <a:pt x="710" y="1184"/>
                  </a:lnTo>
                  <a:lnTo>
                    <a:pt x="710" y="1218"/>
                  </a:lnTo>
                  <a:lnTo>
                    <a:pt x="676" y="1218"/>
                  </a:lnTo>
                  <a:lnTo>
                    <a:pt x="608" y="1184"/>
                  </a:lnTo>
                  <a:lnTo>
                    <a:pt x="574" y="1150"/>
                  </a:lnTo>
                  <a:lnTo>
                    <a:pt x="541" y="1150"/>
                  </a:lnTo>
                  <a:lnTo>
                    <a:pt x="541" y="1184"/>
                  </a:lnTo>
                  <a:lnTo>
                    <a:pt x="507" y="1184"/>
                  </a:lnTo>
                  <a:lnTo>
                    <a:pt x="507" y="1218"/>
                  </a:lnTo>
                  <a:lnTo>
                    <a:pt x="507" y="1251"/>
                  </a:lnTo>
                  <a:lnTo>
                    <a:pt x="507" y="1319"/>
                  </a:lnTo>
                  <a:lnTo>
                    <a:pt x="473" y="1387"/>
                  </a:lnTo>
                  <a:lnTo>
                    <a:pt x="439" y="1421"/>
                  </a:lnTo>
                  <a:lnTo>
                    <a:pt x="439" y="1454"/>
                  </a:lnTo>
                  <a:lnTo>
                    <a:pt x="405" y="1488"/>
                  </a:lnTo>
                  <a:lnTo>
                    <a:pt x="372" y="1522"/>
                  </a:lnTo>
                  <a:lnTo>
                    <a:pt x="372" y="1488"/>
                  </a:lnTo>
                  <a:lnTo>
                    <a:pt x="372" y="1488"/>
                  </a:lnTo>
                  <a:lnTo>
                    <a:pt x="372" y="1387"/>
                  </a:lnTo>
                  <a:lnTo>
                    <a:pt x="236" y="1251"/>
                  </a:lnTo>
                  <a:lnTo>
                    <a:pt x="203" y="1150"/>
                  </a:lnTo>
                  <a:lnTo>
                    <a:pt x="135" y="1150"/>
                  </a:lnTo>
                  <a:lnTo>
                    <a:pt x="101" y="1150"/>
                  </a:lnTo>
                  <a:lnTo>
                    <a:pt x="101" y="1184"/>
                  </a:lnTo>
                  <a:lnTo>
                    <a:pt x="67" y="1184"/>
                  </a:lnTo>
                  <a:lnTo>
                    <a:pt x="33" y="1150"/>
                  </a:lnTo>
                  <a:lnTo>
                    <a:pt x="33" y="1116"/>
                  </a:lnTo>
                  <a:lnTo>
                    <a:pt x="33" y="1082"/>
                  </a:lnTo>
                  <a:lnTo>
                    <a:pt x="33" y="1015"/>
                  </a:lnTo>
                  <a:lnTo>
                    <a:pt x="0" y="981"/>
                  </a:lnTo>
                  <a:lnTo>
                    <a:pt x="0" y="981"/>
                  </a:lnTo>
                  <a:lnTo>
                    <a:pt x="0" y="947"/>
                  </a:lnTo>
                  <a:lnTo>
                    <a:pt x="33" y="913"/>
                  </a:lnTo>
                  <a:lnTo>
                    <a:pt x="67" y="913"/>
                  </a:lnTo>
                  <a:lnTo>
                    <a:pt x="101" y="913"/>
                  </a:lnTo>
                  <a:lnTo>
                    <a:pt x="135" y="947"/>
                  </a:lnTo>
                  <a:lnTo>
                    <a:pt x="169" y="913"/>
                  </a:lnTo>
                  <a:lnTo>
                    <a:pt x="203" y="879"/>
                  </a:lnTo>
                  <a:lnTo>
                    <a:pt x="203" y="879"/>
                  </a:lnTo>
                  <a:lnTo>
                    <a:pt x="169" y="846"/>
                  </a:lnTo>
                  <a:lnTo>
                    <a:pt x="101" y="778"/>
                  </a:lnTo>
                  <a:lnTo>
                    <a:pt x="101" y="744"/>
                  </a:lnTo>
                  <a:lnTo>
                    <a:pt x="101" y="677"/>
                  </a:lnTo>
                  <a:lnTo>
                    <a:pt x="67" y="609"/>
                  </a:lnTo>
                  <a:lnTo>
                    <a:pt x="67" y="575"/>
                  </a:lnTo>
                  <a:lnTo>
                    <a:pt x="67" y="541"/>
                  </a:lnTo>
                  <a:lnTo>
                    <a:pt x="67" y="508"/>
                  </a:lnTo>
                  <a:lnTo>
                    <a:pt x="33" y="474"/>
                  </a:lnTo>
                  <a:lnTo>
                    <a:pt x="33" y="474"/>
                  </a:lnTo>
                  <a:lnTo>
                    <a:pt x="67" y="440"/>
                  </a:lnTo>
                  <a:lnTo>
                    <a:pt x="67" y="440"/>
                  </a:lnTo>
                  <a:lnTo>
                    <a:pt x="101" y="440"/>
                  </a:lnTo>
                  <a:lnTo>
                    <a:pt x="135" y="406"/>
                  </a:lnTo>
                  <a:lnTo>
                    <a:pt x="169" y="372"/>
                  </a:lnTo>
                  <a:lnTo>
                    <a:pt x="169" y="338"/>
                  </a:lnTo>
                  <a:lnTo>
                    <a:pt x="169" y="271"/>
                  </a:lnTo>
                  <a:close/>
                </a:path>
              </a:pathLst>
            </a:custGeom>
            <a:solidFill>
              <a:schemeClr val="accent1">
                <a:lumMod val="5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Freeform 18">
              <a:extLst>
                <a:ext uri="{FF2B5EF4-FFF2-40B4-BE49-F238E27FC236}">
                  <a16:creationId xmlns:a16="http://schemas.microsoft.com/office/drawing/2014/main" id="{5DCEE968-D63C-53E8-B4FE-FBEC7039A48D}"/>
                </a:ext>
              </a:extLst>
            </p:cNvPr>
            <p:cNvSpPr>
              <a:spLocks/>
            </p:cNvSpPr>
            <p:nvPr/>
          </p:nvSpPr>
          <p:spPr bwMode="auto">
            <a:xfrm>
              <a:off x="2146079" y="995917"/>
              <a:ext cx="686451" cy="598459"/>
            </a:xfrm>
            <a:custGeom>
              <a:avLst/>
              <a:gdLst>
                <a:gd name="T0" fmla="*/ 0 w 1149"/>
                <a:gd name="T1" fmla="*/ 237 h 1048"/>
                <a:gd name="T2" fmla="*/ 101 w 1149"/>
                <a:gd name="T3" fmla="*/ 169 h 1048"/>
                <a:gd name="T4" fmla="*/ 67 w 1149"/>
                <a:gd name="T5" fmla="*/ 101 h 1048"/>
                <a:gd name="T6" fmla="*/ 203 w 1149"/>
                <a:gd name="T7" fmla="*/ 0 h 1048"/>
                <a:gd name="T8" fmla="*/ 236 w 1149"/>
                <a:gd name="T9" fmla="*/ 68 h 1048"/>
                <a:gd name="T10" fmla="*/ 439 w 1149"/>
                <a:gd name="T11" fmla="*/ 135 h 1048"/>
                <a:gd name="T12" fmla="*/ 507 w 1149"/>
                <a:gd name="T13" fmla="*/ 101 h 1048"/>
                <a:gd name="T14" fmla="*/ 642 w 1149"/>
                <a:gd name="T15" fmla="*/ 0 h 1048"/>
                <a:gd name="T16" fmla="*/ 777 w 1149"/>
                <a:gd name="T17" fmla="*/ 68 h 1048"/>
                <a:gd name="T18" fmla="*/ 913 w 1149"/>
                <a:gd name="T19" fmla="*/ 0 h 1048"/>
                <a:gd name="T20" fmla="*/ 980 w 1149"/>
                <a:gd name="T21" fmla="*/ 0 h 1048"/>
                <a:gd name="T22" fmla="*/ 1014 w 1149"/>
                <a:gd name="T23" fmla="*/ 101 h 1048"/>
                <a:gd name="T24" fmla="*/ 1082 w 1149"/>
                <a:gd name="T25" fmla="*/ 169 h 1048"/>
                <a:gd name="T26" fmla="*/ 1116 w 1149"/>
                <a:gd name="T27" fmla="*/ 271 h 1048"/>
                <a:gd name="T28" fmla="*/ 1149 w 1149"/>
                <a:gd name="T29" fmla="*/ 372 h 1048"/>
                <a:gd name="T30" fmla="*/ 1048 w 1149"/>
                <a:gd name="T31" fmla="*/ 406 h 1048"/>
                <a:gd name="T32" fmla="*/ 946 w 1149"/>
                <a:gd name="T33" fmla="*/ 507 h 1048"/>
                <a:gd name="T34" fmla="*/ 845 w 1149"/>
                <a:gd name="T35" fmla="*/ 541 h 1048"/>
                <a:gd name="T36" fmla="*/ 777 w 1149"/>
                <a:gd name="T37" fmla="*/ 575 h 1048"/>
                <a:gd name="T38" fmla="*/ 811 w 1149"/>
                <a:gd name="T39" fmla="*/ 642 h 1048"/>
                <a:gd name="T40" fmla="*/ 845 w 1149"/>
                <a:gd name="T41" fmla="*/ 676 h 1048"/>
                <a:gd name="T42" fmla="*/ 811 w 1149"/>
                <a:gd name="T43" fmla="*/ 744 h 1048"/>
                <a:gd name="T44" fmla="*/ 744 w 1149"/>
                <a:gd name="T45" fmla="*/ 744 h 1048"/>
                <a:gd name="T46" fmla="*/ 744 w 1149"/>
                <a:gd name="T47" fmla="*/ 845 h 1048"/>
                <a:gd name="T48" fmla="*/ 676 w 1149"/>
                <a:gd name="T49" fmla="*/ 845 h 1048"/>
                <a:gd name="T50" fmla="*/ 608 w 1149"/>
                <a:gd name="T51" fmla="*/ 845 h 1048"/>
                <a:gd name="T52" fmla="*/ 541 w 1149"/>
                <a:gd name="T53" fmla="*/ 879 h 1048"/>
                <a:gd name="T54" fmla="*/ 507 w 1149"/>
                <a:gd name="T55" fmla="*/ 981 h 1048"/>
                <a:gd name="T56" fmla="*/ 439 w 1149"/>
                <a:gd name="T57" fmla="*/ 1014 h 1048"/>
                <a:gd name="T58" fmla="*/ 338 w 1149"/>
                <a:gd name="T59" fmla="*/ 1048 h 1048"/>
                <a:gd name="T60" fmla="*/ 270 w 1149"/>
                <a:gd name="T61" fmla="*/ 1014 h 1048"/>
                <a:gd name="T62" fmla="*/ 203 w 1149"/>
                <a:gd name="T63" fmla="*/ 1014 h 1048"/>
                <a:gd name="T64" fmla="*/ 169 w 1149"/>
                <a:gd name="T65" fmla="*/ 981 h 1048"/>
                <a:gd name="T66" fmla="*/ 135 w 1149"/>
                <a:gd name="T67" fmla="*/ 1014 h 1048"/>
                <a:gd name="T68" fmla="*/ 67 w 1149"/>
                <a:gd name="T69" fmla="*/ 1048 h 1048"/>
                <a:gd name="T70" fmla="*/ 67 w 1149"/>
                <a:gd name="T71" fmla="*/ 981 h 1048"/>
                <a:gd name="T72" fmla="*/ 67 w 1149"/>
                <a:gd name="T73" fmla="*/ 845 h 1048"/>
                <a:gd name="T74" fmla="*/ 101 w 1149"/>
                <a:gd name="T75" fmla="*/ 744 h 1048"/>
                <a:gd name="T76" fmla="*/ 101 w 1149"/>
                <a:gd name="T77" fmla="*/ 676 h 1048"/>
                <a:gd name="T78" fmla="*/ 101 w 1149"/>
                <a:gd name="T79" fmla="*/ 541 h 1048"/>
                <a:gd name="T80" fmla="*/ 101 w 1149"/>
                <a:gd name="T81" fmla="*/ 473 h 1048"/>
                <a:gd name="T82" fmla="*/ 33 w 1149"/>
                <a:gd name="T83" fmla="*/ 440 h 1048"/>
                <a:gd name="T84" fmla="*/ 0 w 1149"/>
                <a:gd name="T85" fmla="*/ 372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048">
                  <a:moveTo>
                    <a:pt x="0" y="304"/>
                  </a:moveTo>
                  <a:lnTo>
                    <a:pt x="0" y="237"/>
                  </a:lnTo>
                  <a:lnTo>
                    <a:pt x="33" y="237"/>
                  </a:lnTo>
                  <a:lnTo>
                    <a:pt x="101" y="169"/>
                  </a:lnTo>
                  <a:lnTo>
                    <a:pt x="101" y="135"/>
                  </a:lnTo>
                  <a:lnTo>
                    <a:pt x="67" y="101"/>
                  </a:lnTo>
                  <a:lnTo>
                    <a:pt x="203" y="0"/>
                  </a:lnTo>
                  <a:lnTo>
                    <a:pt x="203" y="0"/>
                  </a:lnTo>
                  <a:lnTo>
                    <a:pt x="236" y="34"/>
                  </a:lnTo>
                  <a:lnTo>
                    <a:pt x="236" y="68"/>
                  </a:lnTo>
                  <a:lnTo>
                    <a:pt x="304" y="101"/>
                  </a:lnTo>
                  <a:lnTo>
                    <a:pt x="439" y="135"/>
                  </a:lnTo>
                  <a:lnTo>
                    <a:pt x="439" y="135"/>
                  </a:lnTo>
                  <a:lnTo>
                    <a:pt x="507" y="101"/>
                  </a:lnTo>
                  <a:lnTo>
                    <a:pt x="608" y="0"/>
                  </a:lnTo>
                  <a:lnTo>
                    <a:pt x="642" y="0"/>
                  </a:lnTo>
                  <a:lnTo>
                    <a:pt x="710" y="68"/>
                  </a:lnTo>
                  <a:lnTo>
                    <a:pt x="777" y="68"/>
                  </a:lnTo>
                  <a:lnTo>
                    <a:pt x="879" y="34"/>
                  </a:lnTo>
                  <a:lnTo>
                    <a:pt x="913" y="0"/>
                  </a:lnTo>
                  <a:lnTo>
                    <a:pt x="946" y="0"/>
                  </a:lnTo>
                  <a:lnTo>
                    <a:pt x="980" y="0"/>
                  </a:lnTo>
                  <a:lnTo>
                    <a:pt x="1014" y="34"/>
                  </a:lnTo>
                  <a:lnTo>
                    <a:pt x="1014" y="101"/>
                  </a:lnTo>
                  <a:lnTo>
                    <a:pt x="1014" y="135"/>
                  </a:lnTo>
                  <a:lnTo>
                    <a:pt x="1082" y="169"/>
                  </a:lnTo>
                  <a:lnTo>
                    <a:pt x="1116" y="203"/>
                  </a:lnTo>
                  <a:lnTo>
                    <a:pt x="1116" y="271"/>
                  </a:lnTo>
                  <a:lnTo>
                    <a:pt x="1149" y="304"/>
                  </a:lnTo>
                  <a:lnTo>
                    <a:pt x="1149" y="372"/>
                  </a:lnTo>
                  <a:lnTo>
                    <a:pt x="1116" y="372"/>
                  </a:lnTo>
                  <a:lnTo>
                    <a:pt x="1048" y="406"/>
                  </a:lnTo>
                  <a:lnTo>
                    <a:pt x="980" y="440"/>
                  </a:lnTo>
                  <a:lnTo>
                    <a:pt x="946" y="507"/>
                  </a:lnTo>
                  <a:lnTo>
                    <a:pt x="913" y="541"/>
                  </a:lnTo>
                  <a:lnTo>
                    <a:pt x="845" y="541"/>
                  </a:lnTo>
                  <a:lnTo>
                    <a:pt x="777" y="541"/>
                  </a:lnTo>
                  <a:lnTo>
                    <a:pt x="777" y="575"/>
                  </a:lnTo>
                  <a:lnTo>
                    <a:pt x="777" y="609"/>
                  </a:lnTo>
                  <a:lnTo>
                    <a:pt x="811" y="642"/>
                  </a:lnTo>
                  <a:lnTo>
                    <a:pt x="845" y="676"/>
                  </a:lnTo>
                  <a:lnTo>
                    <a:pt x="845" y="676"/>
                  </a:lnTo>
                  <a:lnTo>
                    <a:pt x="845" y="710"/>
                  </a:lnTo>
                  <a:lnTo>
                    <a:pt x="811" y="744"/>
                  </a:lnTo>
                  <a:lnTo>
                    <a:pt x="777" y="744"/>
                  </a:lnTo>
                  <a:lnTo>
                    <a:pt x="744" y="744"/>
                  </a:lnTo>
                  <a:lnTo>
                    <a:pt x="744" y="778"/>
                  </a:lnTo>
                  <a:lnTo>
                    <a:pt x="744" y="845"/>
                  </a:lnTo>
                  <a:lnTo>
                    <a:pt x="710" y="845"/>
                  </a:lnTo>
                  <a:lnTo>
                    <a:pt x="676" y="845"/>
                  </a:lnTo>
                  <a:lnTo>
                    <a:pt x="642" y="845"/>
                  </a:lnTo>
                  <a:lnTo>
                    <a:pt x="608" y="845"/>
                  </a:lnTo>
                  <a:lnTo>
                    <a:pt x="575" y="845"/>
                  </a:lnTo>
                  <a:lnTo>
                    <a:pt x="541" y="879"/>
                  </a:lnTo>
                  <a:lnTo>
                    <a:pt x="541" y="913"/>
                  </a:lnTo>
                  <a:lnTo>
                    <a:pt x="507" y="981"/>
                  </a:lnTo>
                  <a:lnTo>
                    <a:pt x="473" y="1014"/>
                  </a:lnTo>
                  <a:lnTo>
                    <a:pt x="439" y="1014"/>
                  </a:lnTo>
                  <a:lnTo>
                    <a:pt x="372" y="1048"/>
                  </a:lnTo>
                  <a:lnTo>
                    <a:pt x="338" y="1048"/>
                  </a:lnTo>
                  <a:lnTo>
                    <a:pt x="304" y="1014"/>
                  </a:lnTo>
                  <a:lnTo>
                    <a:pt x="270" y="1014"/>
                  </a:lnTo>
                  <a:lnTo>
                    <a:pt x="236" y="1014"/>
                  </a:lnTo>
                  <a:lnTo>
                    <a:pt x="203" y="1014"/>
                  </a:lnTo>
                  <a:lnTo>
                    <a:pt x="203" y="1014"/>
                  </a:lnTo>
                  <a:lnTo>
                    <a:pt x="169" y="981"/>
                  </a:lnTo>
                  <a:lnTo>
                    <a:pt x="169" y="1014"/>
                  </a:lnTo>
                  <a:lnTo>
                    <a:pt x="135" y="1014"/>
                  </a:lnTo>
                  <a:lnTo>
                    <a:pt x="101" y="1048"/>
                  </a:lnTo>
                  <a:lnTo>
                    <a:pt x="67" y="1048"/>
                  </a:lnTo>
                  <a:lnTo>
                    <a:pt x="67" y="1014"/>
                  </a:lnTo>
                  <a:lnTo>
                    <a:pt x="67" y="981"/>
                  </a:lnTo>
                  <a:lnTo>
                    <a:pt x="67" y="913"/>
                  </a:lnTo>
                  <a:lnTo>
                    <a:pt x="67" y="845"/>
                  </a:lnTo>
                  <a:lnTo>
                    <a:pt x="67" y="812"/>
                  </a:lnTo>
                  <a:lnTo>
                    <a:pt x="101" y="744"/>
                  </a:lnTo>
                  <a:lnTo>
                    <a:pt x="101" y="710"/>
                  </a:lnTo>
                  <a:lnTo>
                    <a:pt x="101" y="676"/>
                  </a:lnTo>
                  <a:lnTo>
                    <a:pt x="101" y="609"/>
                  </a:lnTo>
                  <a:lnTo>
                    <a:pt x="101" y="541"/>
                  </a:lnTo>
                  <a:lnTo>
                    <a:pt x="135" y="507"/>
                  </a:lnTo>
                  <a:lnTo>
                    <a:pt x="101" y="473"/>
                  </a:lnTo>
                  <a:lnTo>
                    <a:pt x="67" y="440"/>
                  </a:lnTo>
                  <a:lnTo>
                    <a:pt x="33" y="440"/>
                  </a:lnTo>
                  <a:lnTo>
                    <a:pt x="0" y="406"/>
                  </a:lnTo>
                  <a:lnTo>
                    <a:pt x="0" y="372"/>
                  </a:lnTo>
                  <a:lnTo>
                    <a:pt x="0" y="304"/>
                  </a:lnTo>
                  <a:close/>
                </a:path>
              </a:pathLst>
            </a:custGeom>
            <a:solidFill>
              <a:schemeClr val="bg1">
                <a:lumMod val="9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Freeform 19">
              <a:extLst>
                <a:ext uri="{FF2B5EF4-FFF2-40B4-BE49-F238E27FC236}">
                  <a16:creationId xmlns:a16="http://schemas.microsoft.com/office/drawing/2014/main" id="{B0A9C1FB-E2CE-FC29-3CF6-F32797720309}"/>
                </a:ext>
              </a:extLst>
            </p:cNvPr>
            <p:cNvSpPr>
              <a:spLocks/>
            </p:cNvSpPr>
            <p:nvPr/>
          </p:nvSpPr>
          <p:spPr bwMode="auto">
            <a:xfrm>
              <a:off x="2772931" y="1227932"/>
              <a:ext cx="483176" cy="481954"/>
            </a:xfrm>
            <a:custGeom>
              <a:avLst/>
              <a:gdLst>
                <a:gd name="T0" fmla="*/ 270 w 811"/>
                <a:gd name="T1" fmla="*/ 34 h 845"/>
                <a:gd name="T2" fmla="*/ 304 w 811"/>
                <a:gd name="T3" fmla="*/ 0 h 845"/>
                <a:gd name="T4" fmla="*/ 406 w 811"/>
                <a:gd name="T5" fmla="*/ 34 h 845"/>
                <a:gd name="T6" fmla="*/ 575 w 811"/>
                <a:gd name="T7" fmla="*/ 101 h 845"/>
                <a:gd name="T8" fmla="*/ 778 w 811"/>
                <a:gd name="T9" fmla="*/ 203 h 845"/>
                <a:gd name="T10" fmla="*/ 778 w 811"/>
                <a:gd name="T11" fmla="*/ 236 h 845"/>
                <a:gd name="T12" fmla="*/ 710 w 811"/>
                <a:gd name="T13" fmla="*/ 270 h 845"/>
                <a:gd name="T14" fmla="*/ 676 w 811"/>
                <a:gd name="T15" fmla="*/ 338 h 845"/>
                <a:gd name="T16" fmla="*/ 778 w 811"/>
                <a:gd name="T17" fmla="*/ 439 h 845"/>
                <a:gd name="T18" fmla="*/ 710 w 811"/>
                <a:gd name="T19" fmla="*/ 541 h 845"/>
                <a:gd name="T20" fmla="*/ 744 w 811"/>
                <a:gd name="T21" fmla="*/ 642 h 845"/>
                <a:gd name="T22" fmla="*/ 778 w 811"/>
                <a:gd name="T23" fmla="*/ 744 h 845"/>
                <a:gd name="T24" fmla="*/ 811 w 811"/>
                <a:gd name="T25" fmla="*/ 845 h 845"/>
                <a:gd name="T26" fmla="*/ 744 w 811"/>
                <a:gd name="T27" fmla="*/ 845 h 845"/>
                <a:gd name="T28" fmla="*/ 710 w 811"/>
                <a:gd name="T29" fmla="*/ 777 h 845"/>
                <a:gd name="T30" fmla="*/ 676 w 811"/>
                <a:gd name="T31" fmla="*/ 744 h 845"/>
                <a:gd name="T32" fmla="*/ 609 w 811"/>
                <a:gd name="T33" fmla="*/ 811 h 845"/>
                <a:gd name="T34" fmla="*/ 541 w 811"/>
                <a:gd name="T35" fmla="*/ 811 h 845"/>
                <a:gd name="T36" fmla="*/ 440 w 811"/>
                <a:gd name="T37" fmla="*/ 777 h 845"/>
                <a:gd name="T38" fmla="*/ 406 w 811"/>
                <a:gd name="T39" fmla="*/ 777 h 845"/>
                <a:gd name="T40" fmla="*/ 338 w 811"/>
                <a:gd name="T41" fmla="*/ 744 h 845"/>
                <a:gd name="T42" fmla="*/ 270 w 811"/>
                <a:gd name="T43" fmla="*/ 676 h 845"/>
                <a:gd name="T44" fmla="*/ 203 w 811"/>
                <a:gd name="T45" fmla="*/ 744 h 845"/>
                <a:gd name="T46" fmla="*/ 135 w 811"/>
                <a:gd name="T47" fmla="*/ 710 h 845"/>
                <a:gd name="T48" fmla="*/ 101 w 811"/>
                <a:gd name="T49" fmla="*/ 642 h 845"/>
                <a:gd name="T50" fmla="*/ 101 w 811"/>
                <a:gd name="T51" fmla="*/ 575 h 845"/>
                <a:gd name="T52" fmla="*/ 34 w 811"/>
                <a:gd name="T53" fmla="*/ 507 h 845"/>
                <a:gd name="T54" fmla="*/ 34 w 811"/>
                <a:gd name="T55" fmla="*/ 473 h 845"/>
                <a:gd name="T56" fmla="*/ 34 w 811"/>
                <a:gd name="T57" fmla="*/ 406 h 845"/>
                <a:gd name="T58" fmla="*/ 34 w 811"/>
                <a:gd name="T59" fmla="*/ 338 h 845"/>
                <a:gd name="T60" fmla="*/ 135 w 811"/>
                <a:gd name="T61" fmla="*/ 203 h 845"/>
                <a:gd name="T62" fmla="*/ 169 w 811"/>
                <a:gd name="T63" fmla="*/ 169 h 845"/>
                <a:gd name="T64" fmla="*/ 237 w 811"/>
                <a:gd name="T65" fmla="*/ 101 h 845"/>
                <a:gd name="T66" fmla="*/ 237 w 811"/>
                <a:gd name="T67" fmla="*/ 10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1" h="845">
                  <a:moveTo>
                    <a:pt x="270" y="34"/>
                  </a:moveTo>
                  <a:lnTo>
                    <a:pt x="270" y="34"/>
                  </a:lnTo>
                  <a:lnTo>
                    <a:pt x="270" y="34"/>
                  </a:lnTo>
                  <a:lnTo>
                    <a:pt x="304" y="0"/>
                  </a:lnTo>
                  <a:lnTo>
                    <a:pt x="338" y="34"/>
                  </a:lnTo>
                  <a:lnTo>
                    <a:pt x="406" y="34"/>
                  </a:lnTo>
                  <a:lnTo>
                    <a:pt x="541" y="101"/>
                  </a:lnTo>
                  <a:lnTo>
                    <a:pt x="575" y="101"/>
                  </a:lnTo>
                  <a:lnTo>
                    <a:pt x="710" y="169"/>
                  </a:lnTo>
                  <a:lnTo>
                    <a:pt x="778" y="203"/>
                  </a:lnTo>
                  <a:lnTo>
                    <a:pt x="778" y="203"/>
                  </a:lnTo>
                  <a:lnTo>
                    <a:pt x="778" y="236"/>
                  </a:lnTo>
                  <a:lnTo>
                    <a:pt x="744" y="270"/>
                  </a:lnTo>
                  <a:lnTo>
                    <a:pt x="710" y="270"/>
                  </a:lnTo>
                  <a:lnTo>
                    <a:pt x="676" y="270"/>
                  </a:lnTo>
                  <a:lnTo>
                    <a:pt x="676" y="338"/>
                  </a:lnTo>
                  <a:lnTo>
                    <a:pt x="744" y="406"/>
                  </a:lnTo>
                  <a:lnTo>
                    <a:pt x="778" y="439"/>
                  </a:lnTo>
                  <a:lnTo>
                    <a:pt x="744" y="507"/>
                  </a:lnTo>
                  <a:lnTo>
                    <a:pt x="710" y="541"/>
                  </a:lnTo>
                  <a:lnTo>
                    <a:pt x="710" y="608"/>
                  </a:lnTo>
                  <a:lnTo>
                    <a:pt x="744" y="642"/>
                  </a:lnTo>
                  <a:lnTo>
                    <a:pt x="778" y="710"/>
                  </a:lnTo>
                  <a:lnTo>
                    <a:pt x="778" y="744"/>
                  </a:lnTo>
                  <a:lnTo>
                    <a:pt x="811" y="811"/>
                  </a:lnTo>
                  <a:lnTo>
                    <a:pt x="811" y="845"/>
                  </a:lnTo>
                  <a:lnTo>
                    <a:pt x="778" y="845"/>
                  </a:lnTo>
                  <a:lnTo>
                    <a:pt x="744" y="845"/>
                  </a:lnTo>
                  <a:lnTo>
                    <a:pt x="710" y="845"/>
                  </a:lnTo>
                  <a:lnTo>
                    <a:pt x="710" y="777"/>
                  </a:lnTo>
                  <a:lnTo>
                    <a:pt x="676" y="744"/>
                  </a:lnTo>
                  <a:lnTo>
                    <a:pt x="676" y="744"/>
                  </a:lnTo>
                  <a:lnTo>
                    <a:pt x="642" y="777"/>
                  </a:lnTo>
                  <a:lnTo>
                    <a:pt x="609" y="811"/>
                  </a:lnTo>
                  <a:lnTo>
                    <a:pt x="575" y="811"/>
                  </a:lnTo>
                  <a:lnTo>
                    <a:pt x="541" y="811"/>
                  </a:lnTo>
                  <a:lnTo>
                    <a:pt x="507" y="777"/>
                  </a:lnTo>
                  <a:lnTo>
                    <a:pt x="440" y="777"/>
                  </a:lnTo>
                  <a:lnTo>
                    <a:pt x="406" y="811"/>
                  </a:lnTo>
                  <a:lnTo>
                    <a:pt x="406" y="777"/>
                  </a:lnTo>
                  <a:lnTo>
                    <a:pt x="372" y="777"/>
                  </a:lnTo>
                  <a:lnTo>
                    <a:pt x="338" y="744"/>
                  </a:lnTo>
                  <a:lnTo>
                    <a:pt x="304" y="710"/>
                  </a:lnTo>
                  <a:lnTo>
                    <a:pt x="270" y="676"/>
                  </a:lnTo>
                  <a:lnTo>
                    <a:pt x="237" y="710"/>
                  </a:lnTo>
                  <a:lnTo>
                    <a:pt x="203" y="744"/>
                  </a:lnTo>
                  <a:lnTo>
                    <a:pt x="169" y="744"/>
                  </a:lnTo>
                  <a:lnTo>
                    <a:pt x="135" y="710"/>
                  </a:lnTo>
                  <a:lnTo>
                    <a:pt x="101" y="676"/>
                  </a:lnTo>
                  <a:lnTo>
                    <a:pt x="101" y="642"/>
                  </a:lnTo>
                  <a:lnTo>
                    <a:pt x="101" y="608"/>
                  </a:lnTo>
                  <a:lnTo>
                    <a:pt x="101" y="575"/>
                  </a:lnTo>
                  <a:lnTo>
                    <a:pt x="68" y="541"/>
                  </a:lnTo>
                  <a:lnTo>
                    <a:pt x="34" y="507"/>
                  </a:lnTo>
                  <a:lnTo>
                    <a:pt x="34" y="507"/>
                  </a:lnTo>
                  <a:lnTo>
                    <a:pt x="34" y="473"/>
                  </a:lnTo>
                  <a:lnTo>
                    <a:pt x="34" y="473"/>
                  </a:lnTo>
                  <a:lnTo>
                    <a:pt x="34" y="406"/>
                  </a:lnTo>
                  <a:lnTo>
                    <a:pt x="0" y="372"/>
                  </a:lnTo>
                  <a:lnTo>
                    <a:pt x="34" y="338"/>
                  </a:lnTo>
                  <a:lnTo>
                    <a:pt x="101" y="270"/>
                  </a:lnTo>
                  <a:lnTo>
                    <a:pt x="135" y="203"/>
                  </a:lnTo>
                  <a:lnTo>
                    <a:pt x="169" y="203"/>
                  </a:lnTo>
                  <a:lnTo>
                    <a:pt x="169" y="169"/>
                  </a:lnTo>
                  <a:lnTo>
                    <a:pt x="203" y="135"/>
                  </a:lnTo>
                  <a:lnTo>
                    <a:pt x="237" y="101"/>
                  </a:lnTo>
                  <a:lnTo>
                    <a:pt x="270" y="101"/>
                  </a:lnTo>
                  <a:lnTo>
                    <a:pt x="237" y="101"/>
                  </a:lnTo>
                  <a:lnTo>
                    <a:pt x="270" y="34"/>
                  </a:lnTo>
                  <a:close/>
                </a:path>
              </a:pathLst>
            </a:custGeom>
            <a:solidFill>
              <a:schemeClr val="accent1">
                <a:lumMod val="20000"/>
                <a:lumOff val="8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Freeform 20">
              <a:extLst>
                <a:ext uri="{FF2B5EF4-FFF2-40B4-BE49-F238E27FC236}">
                  <a16:creationId xmlns:a16="http://schemas.microsoft.com/office/drawing/2014/main" id="{F6B3B43B-89C5-6B4E-1993-DD21EAB0190F}"/>
                </a:ext>
              </a:extLst>
            </p:cNvPr>
            <p:cNvSpPr>
              <a:spLocks/>
            </p:cNvSpPr>
            <p:nvPr/>
          </p:nvSpPr>
          <p:spPr bwMode="auto">
            <a:xfrm>
              <a:off x="2226964" y="1189097"/>
              <a:ext cx="787556" cy="849394"/>
            </a:xfrm>
            <a:custGeom>
              <a:avLst/>
              <a:gdLst>
                <a:gd name="T0" fmla="*/ 1116 w 1319"/>
                <a:gd name="T1" fmla="*/ 0 h 1488"/>
                <a:gd name="T2" fmla="*/ 1217 w 1319"/>
                <a:gd name="T3" fmla="*/ 68 h 1488"/>
                <a:gd name="T4" fmla="*/ 1183 w 1319"/>
                <a:gd name="T5" fmla="*/ 169 h 1488"/>
                <a:gd name="T6" fmla="*/ 1082 w 1319"/>
                <a:gd name="T7" fmla="*/ 237 h 1488"/>
                <a:gd name="T8" fmla="*/ 1048 w 1319"/>
                <a:gd name="T9" fmla="*/ 271 h 1488"/>
                <a:gd name="T10" fmla="*/ 981 w 1319"/>
                <a:gd name="T11" fmla="*/ 372 h 1488"/>
                <a:gd name="T12" fmla="*/ 913 w 1319"/>
                <a:gd name="T13" fmla="*/ 474 h 1488"/>
                <a:gd name="T14" fmla="*/ 913 w 1319"/>
                <a:gd name="T15" fmla="*/ 575 h 1488"/>
                <a:gd name="T16" fmla="*/ 1014 w 1319"/>
                <a:gd name="T17" fmla="*/ 676 h 1488"/>
                <a:gd name="T18" fmla="*/ 1048 w 1319"/>
                <a:gd name="T19" fmla="*/ 744 h 1488"/>
                <a:gd name="T20" fmla="*/ 1116 w 1319"/>
                <a:gd name="T21" fmla="*/ 778 h 1488"/>
                <a:gd name="T22" fmla="*/ 1217 w 1319"/>
                <a:gd name="T23" fmla="*/ 778 h 1488"/>
                <a:gd name="T24" fmla="*/ 1319 w 1319"/>
                <a:gd name="T25" fmla="*/ 879 h 1488"/>
                <a:gd name="T26" fmla="*/ 1150 w 1319"/>
                <a:gd name="T27" fmla="*/ 913 h 1488"/>
                <a:gd name="T28" fmla="*/ 879 w 1319"/>
                <a:gd name="T29" fmla="*/ 1015 h 1488"/>
                <a:gd name="T30" fmla="*/ 845 w 1319"/>
                <a:gd name="T31" fmla="*/ 1150 h 1488"/>
                <a:gd name="T32" fmla="*/ 879 w 1319"/>
                <a:gd name="T33" fmla="*/ 1319 h 1488"/>
                <a:gd name="T34" fmla="*/ 913 w 1319"/>
                <a:gd name="T35" fmla="*/ 1454 h 1488"/>
                <a:gd name="T36" fmla="*/ 845 w 1319"/>
                <a:gd name="T37" fmla="*/ 1488 h 1488"/>
                <a:gd name="T38" fmla="*/ 778 w 1319"/>
                <a:gd name="T39" fmla="*/ 1387 h 1488"/>
                <a:gd name="T40" fmla="*/ 609 w 1319"/>
                <a:gd name="T41" fmla="*/ 1387 h 1488"/>
                <a:gd name="T42" fmla="*/ 541 w 1319"/>
                <a:gd name="T43" fmla="*/ 1387 h 1488"/>
                <a:gd name="T44" fmla="*/ 406 w 1319"/>
                <a:gd name="T45" fmla="*/ 1387 h 1488"/>
                <a:gd name="T46" fmla="*/ 338 w 1319"/>
                <a:gd name="T47" fmla="*/ 1353 h 1488"/>
                <a:gd name="T48" fmla="*/ 270 w 1319"/>
                <a:gd name="T49" fmla="*/ 1319 h 1488"/>
                <a:gd name="T50" fmla="*/ 169 w 1319"/>
                <a:gd name="T51" fmla="*/ 1184 h 1488"/>
                <a:gd name="T52" fmla="*/ 101 w 1319"/>
                <a:gd name="T53" fmla="*/ 1116 h 1488"/>
                <a:gd name="T54" fmla="*/ 101 w 1319"/>
                <a:gd name="T55" fmla="*/ 1048 h 1488"/>
                <a:gd name="T56" fmla="*/ 0 w 1319"/>
                <a:gd name="T57" fmla="*/ 1048 h 1488"/>
                <a:gd name="T58" fmla="*/ 0 w 1319"/>
                <a:gd name="T59" fmla="*/ 913 h 1488"/>
                <a:gd name="T60" fmla="*/ 68 w 1319"/>
                <a:gd name="T61" fmla="*/ 845 h 1488"/>
                <a:gd name="T62" fmla="*/ 68 w 1319"/>
                <a:gd name="T63" fmla="*/ 778 h 1488"/>
                <a:gd name="T64" fmla="*/ 101 w 1319"/>
                <a:gd name="T65" fmla="*/ 676 h 1488"/>
                <a:gd name="T66" fmla="*/ 169 w 1319"/>
                <a:gd name="T67" fmla="*/ 710 h 1488"/>
                <a:gd name="T68" fmla="*/ 338 w 1319"/>
                <a:gd name="T69" fmla="*/ 676 h 1488"/>
                <a:gd name="T70" fmla="*/ 406 w 1319"/>
                <a:gd name="T71" fmla="*/ 541 h 1488"/>
                <a:gd name="T72" fmla="*/ 507 w 1319"/>
                <a:gd name="T73" fmla="*/ 507 h 1488"/>
                <a:gd name="T74" fmla="*/ 575 w 1319"/>
                <a:gd name="T75" fmla="*/ 507 h 1488"/>
                <a:gd name="T76" fmla="*/ 609 w 1319"/>
                <a:gd name="T77" fmla="*/ 406 h 1488"/>
                <a:gd name="T78" fmla="*/ 710 w 1319"/>
                <a:gd name="T79" fmla="*/ 338 h 1488"/>
                <a:gd name="T80" fmla="*/ 676 w 1319"/>
                <a:gd name="T81" fmla="*/ 304 h 1488"/>
                <a:gd name="T82" fmla="*/ 642 w 1319"/>
                <a:gd name="T83" fmla="*/ 271 h 1488"/>
                <a:gd name="T84" fmla="*/ 642 w 1319"/>
                <a:gd name="T85" fmla="*/ 203 h 1488"/>
                <a:gd name="T86" fmla="*/ 710 w 1319"/>
                <a:gd name="T87" fmla="*/ 203 h 1488"/>
                <a:gd name="T88" fmla="*/ 811 w 1319"/>
                <a:gd name="T89" fmla="*/ 135 h 1488"/>
                <a:gd name="T90" fmla="*/ 879 w 1319"/>
                <a:gd name="T91" fmla="*/ 68 h 1488"/>
                <a:gd name="T92" fmla="*/ 981 w 1319"/>
                <a:gd name="T93" fmla="*/ 3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9" h="1488">
                  <a:moveTo>
                    <a:pt x="1014" y="0"/>
                  </a:moveTo>
                  <a:lnTo>
                    <a:pt x="1082" y="0"/>
                  </a:lnTo>
                  <a:lnTo>
                    <a:pt x="1116" y="0"/>
                  </a:lnTo>
                  <a:lnTo>
                    <a:pt x="1150" y="34"/>
                  </a:lnTo>
                  <a:lnTo>
                    <a:pt x="1217" y="68"/>
                  </a:lnTo>
                  <a:lnTo>
                    <a:pt x="1217" y="68"/>
                  </a:lnTo>
                  <a:lnTo>
                    <a:pt x="1183" y="102"/>
                  </a:lnTo>
                  <a:lnTo>
                    <a:pt x="1150" y="135"/>
                  </a:lnTo>
                  <a:lnTo>
                    <a:pt x="1183" y="169"/>
                  </a:lnTo>
                  <a:lnTo>
                    <a:pt x="1150" y="169"/>
                  </a:lnTo>
                  <a:lnTo>
                    <a:pt x="1116" y="203"/>
                  </a:lnTo>
                  <a:lnTo>
                    <a:pt x="1082" y="237"/>
                  </a:lnTo>
                  <a:lnTo>
                    <a:pt x="1048" y="237"/>
                  </a:lnTo>
                  <a:lnTo>
                    <a:pt x="1082" y="271"/>
                  </a:lnTo>
                  <a:lnTo>
                    <a:pt x="1048" y="271"/>
                  </a:lnTo>
                  <a:lnTo>
                    <a:pt x="1014" y="304"/>
                  </a:lnTo>
                  <a:lnTo>
                    <a:pt x="1014" y="338"/>
                  </a:lnTo>
                  <a:lnTo>
                    <a:pt x="981" y="372"/>
                  </a:lnTo>
                  <a:lnTo>
                    <a:pt x="947" y="406"/>
                  </a:lnTo>
                  <a:lnTo>
                    <a:pt x="913" y="440"/>
                  </a:lnTo>
                  <a:lnTo>
                    <a:pt x="913" y="474"/>
                  </a:lnTo>
                  <a:lnTo>
                    <a:pt x="947" y="507"/>
                  </a:lnTo>
                  <a:lnTo>
                    <a:pt x="947" y="541"/>
                  </a:lnTo>
                  <a:lnTo>
                    <a:pt x="913" y="575"/>
                  </a:lnTo>
                  <a:lnTo>
                    <a:pt x="981" y="609"/>
                  </a:lnTo>
                  <a:lnTo>
                    <a:pt x="1014" y="643"/>
                  </a:lnTo>
                  <a:lnTo>
                    <a:pt x="1014" y="676"/>
                  </a:lnTo>
                  <a:lnTo>
                    <a:pt x="1014" y="676"/>
                  </a:lnTo>
                  <a:lnTo>
                    <a:pt x="1014" y="710"/>
                  </a:lnTo>
                  <a:lnTo>
                    <a:pt x="1048" y="744"/>
                  </a:lnTo>
                  <a:lnTo>
                    <a:pt x="1048" y="778"/>
                  </a:lnTo>
                  <a:lnTo>
                    <a:pt x="1082" y="812"/>
                  </a:lnTo>
                  <a:lnTo>
                    <a:pt x="1116" y="778"/>
                  </a:lnTo>
                  <a:lnTo>
                    <a:pt x="1150" y="778"/>
                  </a:lnTo>
                  <a:lnTo>
                    <a:pt x="1183" y="744"/>
                  </a:lnTo>
                  <a:lnTo>
                    <a:pt x="1217" y="778"/>
                  </a:lnTo>
                  <a:lnTo>
                    <a:pt x="1251" y="812"/>
                  </a:lnTo>
                  <a:lnTo>
                    <a:pt x="1285" y="845"/>
                  </a:lnTo>
                  <a:lnTo>
                    <a:pt x="1319" y="879"/>
                  </a:lnTo>
                  <a:lnTo>
                    <a:pt x="1285" y="879"/>
                  </a:lnTo>
                  <a:lnTo>
                    <a:pt x="1183" y="913"/>
                  </a:lnTo>
                  <a:lnTo>
                    <a:pt x="1150" y="913"/>
                  </a:lnTo>
                  <a:lnTo>
                    <a:pt x="1014" y="947"/>
                  </a:lnTo>
                  <a:lnTo>
                    <a:pt x="947" y="981"/>
                  </a:lnTo>
                  <a:lnTo>
                    <a:pt x="879" y="1015"/>
                  </a:lnTo>
                  <a:lnTo>
                    <a:pt x="845" y="1048"/>
                  </a:lnTo>
                  <a:lnTo>
                    <a:pt x="845" y="1082"/>
                  </a:lnTo>
                  <a:lnTo>
                    <a:pt x="845" y="1150"/>
                  </a:lnTo>
                  <a:lnTo>
                    <a:pt x="845" y="1251"/>
                  </a:lnTo>
                  <a:lnTo>
                    <a:pt x="811" y="1285"/>
                  </a:lnTo>
                  <a:lnTo>
                    <a:pt x="879" y="1319"/>
                  </a:lnTo>
                  <a:lnTo>
                    <a:pt x="913" y="1387"/>
                  </a:lnTo>
                  <a:lnTo>
                    <a:pt x="947" y="1420"/>
                  </a:lnTo>
                  <a:lnTo>
                    <a:pt x="913" y="1454"/>
                  </a:lnTo>
                  <a:lnTo>
                    <a:pt x="879" y="1488"/>
                  </a:lnTo>
                  <a:lnTo>
                    <a:pt x="845" y="1488"/>
                  </a:lnTo>
                  <a:lnTo>
                    <a:pt x="845" y="1488"/>
                  </a:lnTo>
                  <a:lnTo>
                    <a:pt x="811" y="1454"/>
                  </a:lnTo>
                  <a:lnTo>
                    <a:pt x="778" y="1420"/>
                  </a:lnTo>
                  <a:lnTo>
                    <a:pt x="778" y="1387"/>
                  </a:lnTo>
                  <a:lnTo>
                    <a:pt x="710" y="1387"/>
                  </a:lnTo>
                  <a:lnTo>
                    <a:pt x="676" y="1353"/>
                  </a:lnTo>
                  <a:lnTo>
                    <a:pt x="609" y="1387"/>
                  </a:lnTo>
                  <a:lnTo>
                    <a:pt x="609" y="1420"/>
                  </a:lnTo>
                  <a:lnTo>
                    <a:pt x="575" y="1420"/>
                  </a:lnTo>
                  <a:lnTo>
                    <a:pt x="541" y="1387"/>
                  </a:lnTo>
                  <a:lnTo>
                    <a:pt x="507" y="1387"/>
                  </a:lnTo>
                  <a:lnTo>
                    <a:pt x="440" y="1387"/>
                  </a:lnTo>
                  <a:lnTo>
                    <a:pt x="406" y="1387"/>
                  </a:lnTo>
                  <a:lnTo>
                    <a:pt x="372" y="1387"/>
                  </a:lnTo>
                  <a:lnTo>
                    <a:pt x="372" y="1387"/>
                  </a:lnTo>
                  <a:lnTo>
                    <a:pt x="338" y="1353"/>
                  </a:lnTo>
                  <a:lnTo>
                    <a:pt x="338" y="1353"/>
                  </a:lnTo>
                  <a:lnTo>
                    <a:pt x="304" y="1353"/>
                  </a:lnTo>
                  <a:lnTo>
                    <a:pt x="270" y="1319"/>
                  </a:lnTo>
                  <a:lnTo>
                    <a:pt x="237" y="1251"/>
                  </a:lnTo>
                  <a:lnTo>
                    <a:pt x="203" y="1217"/>
                  </a:lnTo>
                  <a:lnTo>
                    <a:pt x="169" y="1184"/>
                  </a:lnTo>
                  <a:lnTo>
                    <a:pt x="135" y="1184"/>
                  </a:lnTo>
                  <a:lnTo>
                    <a:pt x="101" y="1150"/>
                  </a:lnTo>
                  <a:lnTo>
                    <a:pt x="101" y="1116"/>
                  </a:lnTo>
                  <a:lnTo>
                    <a:pt x="101" y="1116"/>
                  </a:lnTo>
                  <a:lnTo>
                    <a:pt x="101" y="1048"/>
                  </a:lnTo>
                  <a:lnTo>
                    <a:pt x="101" y="1048"/>
                  </a:lnTo>
                  <a:lnTo>
                    <a:pt x="68" y="1048"/>
                  </a:lnTo>
                  <a:lnTo>
                    <a:pt x="34" y="1048"/>
                  </a:lnTo>
                  <a:lnTo>
                    <a:pt x="0" y="1048"/>
                  </a:lnTo>
                  <a:lnTo>
                    <a:pt x="0" y="1015"/>
                  </a:lnTo>
                  <a:lnTo>
                    <a:pt x="0" y="981"/>
                  </a:lnTo>
                  <a:lnTo>
                    <a:pt x="0" y="913"/>
                  </a:lnTo>
                  <a:lnTo>
                    <a:pt x="0" y="913"/>
                  </a:lnTo>
                  <a:lnTo>
                    <a:pt x="34" y="879"/>
                  </a:lnTo>
                  <a:lnTo>
                    <a:pt x="68" y="845"/>
                  </a:lnTo>
                  <a:lnTo>
                    <a:pt x="101" y="812"/>
                  </a:lnTo>
                  <a:lnTo>
                    <a:pt x="101" y="812"/>
                  </a:lnTo>
                  <a:lnTo>
                    <a:pt x="68" y="778"/>
                  </a:lnTo>
                  <a:lnTo>
                    <a:pt x="68" y="744"/>
                  </a:lnTo>
                  <a:lnTo>
                    <a:pt x="68" y="710"/>
                  </a:lnTo>
                  <a:lnTo>
                    <a:pt x="101" y="676"/>
                  </a:lnTo>
                  <a:lnTo>
                    <a:pt x="135" y="643"/>
                  </a:lnTo>
                  <a:lnTo>
                    <a:pt x="169" y="676"/>
                  </a:lnTo>
                  <a:lnTo>
                    <a:pt x="169" y="710"/>
                  </a:lnTo>
                  <a:lnTo>
                    <a:pt x="237" y="710"/>
                  </a:lnTo>
                  <a:lnTo>
                    <a:pt x="304" y="676"/>
                  </a:lnTo>
                  <a:lnTo>
                    <a:pt x="338" y="676"/>
                  </a:lnTo>
                  <a:lnTo>
                    <a:pt x="372" y="643"/>
                  </a:lnTo>
                  <a:lnTo>
                    <a:pt x="372" y="609"/>
                  </a:lnTo>
                  <a:lnTo>
                    <a:pt x="406" y="541"/>
                  </a:lnTo>
                  <a:lnTo>
                    <a:pt x="406" y="507"/>
                  </a:lnTo>
                  <a:lnTo>
                    <a:pt x="473" y="507"/>
                  </a:lnTo>
                  <a:lnTo>
                    <a:pt x="507" y="507"/>
                  </a:lnTo>
                  <a:lnTo>
                    <a:pt x="541" y="507"/>
                  </a:lnTo>
                  <a:lnTo>
                    <a:pt x="575" y="507"/>
                  </a:lnTo>
                  <a:lnTo>
                    <a:pt x="575" y="507"/>
                  </a:lnTo>
                  <a:lnTo>
                    <a:pt x="609" y="440"/>
                  </a:lnTo>
                  <a:lnTo>
                    <a:pt x="609" y="440"/>
                  </a:lnTo>
                  <a:lnTo>
                    <a:pt x="609" y="406"/>
                  </a:lnTo>
                  <a:lnTo>
                    <a:pt x="642" y="406"/>
                  </a:lnTo>
                  <a:lnTo>
                    <a:pt x="642" y="406"/>
                  </a:lnTo>
                  <a:lnTo>
                    <a:pt x="710" y="338"/>
                  </a:lnTo>
                  <a:lnTo>
                    <a:pt x="710" y="338"/>
                  </a:lnTo>
                  <a:lnTo>
                    <a:pt x="710" y="338"/>
                  </a:lnTo>
                  <a:lnTo>
                    <a:pt x="676" y="304"/>
                  </a:lnTo>
                  <a:lnTo>
                    <a:pt x="642" y="271"/>
                  </a:lnTo>
                  <a:lnTo>
                    <a:pt x="642" y="271"/>
                  </a:lnTo>
                  <a:lnTo>
                    <a:pt x="642" y="271"/>
                  </a:lnTo>
                  <a:lnTo>
                    <a:pt x="642" y="237"/>
                  </a:lnTo>
                  <a:lnTo>
                    <a:pt x="642" y="237"/>
                  </a:lnTo>
                  <a:lnTo>
                    <a:pt x="642" y="203"/>
                  </a:lnTo>
                  <a:lnTo>
                    <a:pt x="642" y="203"/>
                  </a:lnTo>
                  <a:lnTo>
                    <a:pt x="710" y="203"/>
                  </a:lnTo>
                  <a:lnTo>
                    <a:pt x="710" y="203"/>
                  </a:lnTo>
                  <a:lnTo>
                    <a:pt x="778" y="203"/>
                  </a:lnTo>
                  <a:lnTo>
                    <a:pt x="778" y="169"/>
                  </a:lnTo>
                  <a:lnTo>
                    <a:pt x="811" y="135"/>
                  </a:lnTo>
                  <a:lnTo>
                    <a:pt x="845" y="135"/>
                  </a:lnTo>
                  <a:lnTo>
                    <a:pt x="879" y="102"/>
                  </a:lnTo>
                  <a:lnTo>
                    <a:pt x="879" y="68"/>
                  </a:lnTo>
                  <a:lnTo>
                    <a:pt x="913" y="68"/>
                  </a:lnTo>
                  <a:lnTo>
                    <a:pt x="947" y="34"/>
                  </a:lnTo>
                  <a:lnTo>
                    <a:pt x="981" y="34"/>
                  </a:lnTo>
                  <a:lnTo>
                    <a:pt x="1014" y="0"/>
                  </a:lnTo>
                  <a:close/>
                </a:path>
              </a:pathLst>
            </a:custGeom>
            <a:solidFill>
              <a:schemeClr val="accent1">
                <a:lumMod val="7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Freeform 22">
              <a:extLst>
                <a:ext uri="{FF2B5EF4-FFF2-40B4-BE49-F238E27FC236}">
                  <a16:creationId xmlns:a16="http://schemas.microsoft.com/office/drawing/2014/main" id="{1A2EC3A4-EF9E-8C6B-979F-34C000C1E26A}"/>
                </a:ext>
              </a:extLst>
            </p:cNvPr>
            <p:cNvSpPr>
              <a:spLocks/>
            </p:cNvSpPr>
            <p:nvPr/>
          </p:nvSpPr>
          <p:spPr bwMode="auto">
            <a:xfrm>
              <a:off x="1943869" y="2192836"/>
              <a:ext cx="767335" cy="926069"/>
            </a:xfrm>
            <a:custGeom>
              <a:avLst/>
              <a:gdLst>
                <a:gd name="T0" fmla="*/ 67 w 1284"/>
                <a:gd name="T1" fmla="*/ 305 h 1624"/>
                <a:gd name="T2" fmla="*/ 135 w 1284"/>
                <a:gd name="T3" fmla="*/ 440 h 1624"/>
                <a:gd name="T4" fmla="*/ 101 w 1284"/>
                <a:gd name="T5" fmla="*/ 575 h 1624"/>
                <a:gd name="T6" fmla="*/ 169 w 1284"/>
                <a:gd name="T7" fmla="*/ 711 h 1624"/>
                <a:gd name="T8" fmla="*/ 236 w 1284"/>
                <a:gd name="T9" fmla="*/ 913 h 1624"/>
                <a:gd name="T10" fmla="*/ 236 w 1284"/>
                <a:gd name="T11" fmla="*/ 1015 h 1624"/>
                <a:gd name="T12" fmla="*/ 202 w 1284"/>
                <a:gd name="T13" fmla="*/ 1116 h 1624"/>
                <a:gd name="T14" fmla="*/ 304 w 1284"/>
                <a:gd name="T15" fmla="*/ 1184 h 1624"/>
                <a:gd name="T16" fmla="*/ 304 w 1284"/>
                <a:gd name="T17" fmla="*/ 1252 h 1624"/>
                <a:gd name="T18" fmla="*/ 405 w 1284"/>
                <a:gd name="T19" fmla="*/ 1319 h 1624"/>
                <a:gd name="T20" fmla="*/ 439 w 1284"/>
                <a:gd name="T21" fmla="*/ 1421 h 1624"/>
                <a:gd name="T22" fmla="*/ 507 w 1284"/>
                <a:gd name="T23" fmla="*/ 1488 h 1624"/>
                <a:gd name="T24" fmla="*/ 574 w 1284"/>
                <a:gd name="T25" fmla="*/ 1590 h 1624"/>
                <a:gd name="T26" fmla="*/ 642 w 1284"/>
                <a:gd name="T27" fmla="*/ 1590 h 1624"/>
                <a:gd name="T28" fmla="*/ 743 w 1284"/>
                <a:gd name="T29" fmla="*/ 1624 h 1624"/>
                <a:gd name="T30" fmla="*/ 777 w 1284"/>
                <a:gd name="T31" fmla="*/ 1556 h 1624"/>
                <a:gd name="T32" fmla="*/ 845 w 1284"/>
                <a:gd name="T33" fmla="*/ 1488 h 1624"/>
                <a:gd name="T34" fmla="*/ 879 w 1284"/>
                <a:gd name="T35" fmla="*/ 1421 h 1624"/>
                <a:gd name="T36" fmla="*/ 946 w 1284"/>
                <a:gd name="T37" fmla="*/ 1353 h 1624"/>
                <a:gd name="T38" fmla="*/ 946 w 1284"/>
                <a:gd name="T39" fmla="*/ 1285 h 1624"/>
                <a:gd name="T40" fmla="*/ 1014 w 1284"/>
                <a:gd name="T41" fmla="*/ 1285 h 1624"/>
                <a:gd name="T42" fmla="*/ 1048 w 1284"/>
                <a:gd name="T43" fmla="*/ 1218 h 1624"/>
                <a:gd name="T44" fmla="*/ 1082 w 1284"/>
                <a:gd name="T45" fmla="*/ 1116 h 1624"/>
                <a:gd name="T46" fmla="*/ 1115 w 1284"/>
                <a:gd name="T47" fmla="*/ 1082 h 1624"/>
                <a:gd name="T48" fmla="*/ 1082 w 1284"/>
                <a:gd name="T49" fmla="*/ 981 h 1624"/>
                <a:gd name="T50" fmla="*/ 1149 w 1284"/>
                <a:gd name="T51" fmla="*/ 947 h 1624"/>
                <a:gd name="T52" fmla="*/ 1217 w 1284"/>
                <a:gd name="T53" fmla="*/ 913 h 1624"/>
                <a:gd name="T54" fmla="*/ 1217 w 1284"/>
                <a:gd name="T55" fmla="*/ 846 h 1624"/>
                <a:gd name="T56" fmla="*/ 1183 w 1284"/>
                <a:gd name="T57" fmla="*/ 711 h 1624"/>
                <a:gd name="T58" fmla="*/ 1251 w 1284"/>
                <a:gd name="T59" fmla="*/ 744 h 1624"/>
                <a:gd name="T60" fmla="*/ 1217 w 1284"/>
                <a:gd name="T61" fmla="*/ 643 h 1624"/>
                <a:gd name="T62" fmla="*/ 1251 w 1284"/>
                <a:gd name="T63" fmla="*/ 609 h 1624"/>
                <a:gd name="T64" fmla="*/ 1251 w 1284"/>
                <a:gd name="T65" fmla="*/ 575 h 1624"/>
                <a:gd name="T66" fmla="*/ 1217 w 1284"/>
                <a:gd name="T67" fmla="*/ 575 h 1624"/>
                <a:gd name="T68" fmla="*/ 1149 w 1284"/>
                <a:gd name="T69" fmla="*/ 541 h 1624"/>
                <a:gd name="T70" fmla="*/ 1149 w 1284"/>
                <a:gd name="T71" fmla="*/ 474 h 1624"/>
                <a:gd name="T72" fmla="*/ 1048 w 1284"/>
                <a:gd name="T73" fmla="*/ 406 h 1624"/>
                <a:gd name="T74" fmla="*/ 980 w 1284"/>
                <a:gd name="T75" fmla="*/ 406 h 1624"/>
                <a:gd name="T76" fmla="*/ 980 w 1284"/>
                <a:gd name="T77" fmla="*/ 305 h 1624"/>
                <a:gd name="T78" fmla="*/ 913 w 1284"/>
                <a:gd name="T79" fmla="*/ 305 h 1624"/>
                <a:gd name="T80" fmla="*/ 777 w 1284"/>
                <a:gd name="T81" fmla="*/ 271 h 1624"/>
                <a:gd name="T82" fmla="*/ 743 w 1284"/>
                <a:gd name="T83" fmla="*/ 305 h 1624"/>
                <a:gd name="T84" fmla="*/ 710 w 1284"/>
                <a:gd name="T85" fmla="*/ 271 h 1624"/>
                <a:gd name="T86" fmla="*/ 541 w 1284"/>
                <a:gd name="T87" fmla="*/ 237 h 1624"/>
                <a:gd name="T88" fmla="*/ 473 w 1284"/>
                <a:gd name="T89" fmla="*/ 170 h 1624"/>
                <a:gd name="T90" fmla="*/ 371 w 1284"/>
                <a:gd name="T91" fmla="*/ 102 h 1624"/>
                <a:gd name="T92" fmla="*/ 236 w 1284"/>
                <a:gd name="T93" fmla="*/ 102 h 1624"/>
                <a:gd name="T94" fmla="*/ 101 w 1284"/>
                <a:gd name="T95" fmla="*/ 68 h 1624"/>
                <a:gd name="T96" fmla="*/ 67 w 1284"/>
                <a:gd name="T97" fmla="*/ 0 h 1624"/>
                <a:gd name="T98" fmla="*/ 0 w 1284"/>
                <a:gd name="T99" fmla="*/ 34 h 1624"/>
                <a:gd name="T100" fmla="*/ 33 w 1284"/>
                <a:gd name="T101" fmla="*/ 170 h 1624"/>
                <a:gd name="T102" fmla="*/ 101 w 1284"/>
                <a:gd name="T103" fmla="*/ 271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4" h="1624">
                  <a:moveTo>
                    <a:pt x="67" y="271"/>
                  </a:moveTo>
                  <a:lnTo>
                    <a:pt x="67" y="305"/>
                  </a:lnTo>
                  <a:lnTo>
                    <a:pt x="101" y="339"/>
                  </a:lnTo>
                  <a:lnTo>
                    <a:pt x="135" y="440"/>
                  </a:lnTo>
                  <a:lnTo>
                    <a:pt x="135" y="508"/>
                  </a:lnTo>
                  <a:lnTo>
                    <a:pt x="101" y="575"/>
                  </a:lnTo>
                  <a:lnTo>
                    <a:pt x="101" y="609"/>
                  </a:lnTo>
                  <a:lnTo>
                    <a:pt x="169" y="711"/>
                  </a:lnTo>
                  <a:lnTo>
                    <a:pt x="202" y="812"/>
                  </a:lnTo>
                  <a:lnTo>
                    <a:pt x="236" y="913"/>
                  </a:lnTo>
                  <a:lnTo>
                    <a:pt x="236" y="947"/>
                  </a:lnTo>
                  <a:lnTo>
                    <a:pt x="236" y="1015"/>
                  </a:lnTo>
                  <a:lnTo>
                    <a:pt x="202" y="1082"/>
                  </a:lnTo>
                  <a:lnTo>
                    <a:pt x="202" y="1116"/>
                  </a:lnTo>
                  <a:lnTo>
                    <a:pt x="270" y="1150"/>
                  </a:lnTo>
                  <a:lnTo>
                    <a:pt x="304" y="1184"/>
                  </a:lnTo>
                  <a:lnTo>
                    <a:pt x="304" y="1218"/>
                  </a:lnTo>
                  <a:lnTo>
                    <a:pt x="304" y="1252"/>
                  </a:lnTo>
                  <a:lnTo>
                    <a:pt x="371" y="1285"/>
                  </a:lnTo>
                  <a:lnTo>
                    <a:pt x="405" y="1319"/>
                  </a:lnTo>
                  <a:lnTo>
                    <a:pt x="439" y="1353"/>
                  </a:lnTo>
                  <a:lnTo>
                    <a:pt x="439" y="1421"/>
                  </a:lnTo>
                  <a:lnTo>
                    <a:pt x="473" y="1421"/>
                  </a:lnTo>
                  <a:lnTo>
                    <a:pt x="507" y="1488"/>
                  </a:lnTo>
                  <a:lnTo>
                    <a:pt x="541" y="1556"/>
                  </a:lnTo>
                  <a:lnTo>
                    <a:pt x="574" y="1590"/>
                  </a:lnTo>
                  <a:lnTo>
                    <a:pt x="608" y="1590"/>
                  </a:lnTo>
                  <a:lnTo>
                    <a:pt x="642" y="1590"/>
                  </a:lnTo>
                  <a:lnTo>
                    <a:pt x="710" y="1590"/>
                  </a:lnTo>
                  <a:lnTo>
                    <a:pt x="743" y="1624"/>
                  </a:lnTo>
                  <a:lnTo>
                    <a:pt x="743" y="1590"/>
                  </a:lnTo>
                  <a:lnTo>
                    <a:pt x="777" y="1556"/>
                  </a:lnTo>
                  <a:lnTo>
                    <a:pt x="811" y="1522"/>
                  </a:lnTo>
                  <a:lnTo>
                    <a:pt x="845" y="1488"/>
                  </a:lnTo>
                  <a:lnTo>
                    <a:pt x="845" y="1421"/>
                  </a:lnTo>
                  <a:lnTo>
                    <a:pt x="879" y="1421"/>
                  </a:lnTo>
                  <a:lnTo>
                    <a:pt x="913" y="1387"/>
                  </a:lnTo>
                  <a:lnTo>
                    <a:pt x="946" y="1353"/>
                  </a:lnTo>
                  <a:lnTo>
                    <a:pt x="913" y="1285"/>
                  </a:lnTo>
                  <a:lnTo>
                    <a:pt x="946" y="1285"/>
                  </a:lnTo>
                  <a:lnTo>
                    <a:pt x="980" y="1285"/>
                  </a:lnTo>
                  <a:lnTo>
                    <a:pt x="1014" y="1285"/>
                  </a:lnTo>
                  <a:lnTo>
                    <a:pt x="1014" y="1252"/>
                  </a:lnTo>
                  <a:lnTo>
                    <a:pt x="1048" y="1218"/>
                  </a:lnTo>
                  <a:lnTo>
                    <a:pt x="1048" y="1150"/>
                  </a:lnTo>
                  <a:lnTo>
                    <a:pt x="1082" y="1116"/>
                  </a:lnTo>
                  <a:lnTo>
                    <a:pt x="1082" y="1082"/>
                  </a:lnTo>
                  <a:lnTo>
                    <a:pt x="1115" y="1082"/>
                  </a:lnTo>
                  <a:lnTo>
                    <a:pt x="1082" y="1015"/>
                  </a:lnTo>
                  <a:lnTo>
                    <a:pt x="1082" y="981"/>
                  </a:lnTo>
                  <a:lnTo>
                    <a:pt x="1115" y="947"/>
                  </a:lnTo>
                  <a:lnTo>
                    <a:pt x="1149" y="947"/>
                  </a:lnTo>
                  <a:lnTo>
                    <a:pt x="1183" y="913"/>
                  </a:lnTo>
                  <a:lnTo>
                    <a:pt x="1217" y="913"/>
                  </a:lnTo>
                  <a:lnTo>
                    <a:pt x="1217" y="880"/>
                  </a:lnTo>
                  <a:lnTo>
                    <a:pt x="1217" y="846"/>
                  </a:lnTo>
                  <a:lnTo>
                    <a:pt x="1149" y="744"/>
                  </a:lnTo>
                  <a:lnTo>
                    <a:pt x="1183" y="711"/>
                  </a:lnTo>
                  <a:lnTo>
                    <a:pt x="1217" y="711"/>
                  </a:lnTo>
                  <a:lnTo>
                    <a:pt x="1251" y="744"/>
                  </a:lnTo>
                  <a:lnTo>
                    <a:pt x="1217" y="677"/>
                  </a:lnTo>
                  <a:lnTo>
                    <a:pt x="1217" y="643"/>
                  </a:lnTo>
                  <a:lnTo>
                    <a:pt x="1251" y="609"/>
                  </a:lnTo>
                  <a:lnTo>
                    <a:pt x="1251" y="609"/>
                  </a:lnTo>
                  <a:lnTo>
                    <a:pt x="1284" y="575"/>
                  </a:lnTo>
                  <a:lnTo>
                    <a:pt x="1251" y="575"/>
                  </a:lnTo>
                  <a:lnTo>
                    <a:pt x="1251" y="541"/>
                  </a:lnTo>
                  <a:lnTo>
                    <a:pt x="1217" y="575"/>
                  </a:lnTo>
                  <a:lnTo>
                    <a:pt x="1183" y="575"/>
                  </a:lnTo>
                  <a:lnTo>
                    <a:pt x="1149" y="541"/>
                  </a:lnTo>
                  <a:lnTo>
                    <a:pt x="1149" y="508"/>
                  </a:lnTo>
                  <a:lnTo>
                    <a:pt x="1149" y="474"/>
                  </a:lnTo>
                  <a:lnTo>
                    <a:pt x="1082" y="440"/>
                  </a:lnTo>
                  <a:lnTo>
                    <a:pt x="1048" y="406"/>
                  </a:lnTo>
                  <a:lnTo>
                    <a:pt x="980" y="406"/>
                  </a:lnTo>
                  <a:lnTo>
                    <a:pt x="980" y="406"/>
                  </a:lnTo>
                  <a:lnTo>
                    <a:pt x="980" y="339"/>
                  </a:lnTo>
                  <a:lnTo>
                    <a:pt x="980" y="305"/>
                  </a:lnTo>
                  <a:lnTo>
                    <a:pt x="946" y="271"/>
                  </a:lnTo>
                  <a:lnTo>
                    <a:pt x="913" y="305"/>
                  </a:lnTo>
                  <a:lnTo>
                    <a:pt x="845" y="305"/>
                  </a:lnTo>
                  <a:lnTo>
                    <a:pt x="777" y="271"/>
                  </a:lnTo>
                  <a:lnTo>
                    <a:pt x="777" y="271"/>
                  </a:lnTo>
                  <a:lnTo>
                    <a:pt x="743" y="305"/>
                  </a:lnTo>
                  <a:lnTo>
                    <a:pt x="710" y="271"/>
                  </a:lnTo>
                  <a:lnTo>
                    <a:pt x="710" y="271"/>
                  </a:lnTo>
                  <a:lnTo>
                    <a:pt x="642" y="237"/>
                  </a:lnTo>
                  <a:lnTo>
                    <a:pt x="541" y="237"/>
                  </a:lnTo>
                  <a:lnTo>
                    <a:pt x="507" y="203"/>
                  </a:lnTo>
                  <a:lnTo>
                    <a:pt x="473" y="170"/>
                  </a:lnTo>
                  <a:lnTo>
                    <a:pt x="405" y="136"/>
                  </a:lnTo>
                  <a:lnTo>
                    <a:pt x="371" y="102"/>
                  </a:lnTo>
                  <a:lnTo>
                    <a:pt x="304" y="102"/>
                  </a:lnTo>
                  <a:lnTo>
                    <a:pt x="236" y="102"/>
                  </a:lnTo>
                  <a:lnTo>
                    <a:pt x="169" y="68"/>
                  </a:lnTo>
                  <a:lnTo>
                    <a:pt x="101" y="68"/>
                  </a:lnTo>
                  <a:lnTo>
                    <a:pt x="101" y="34"/>
                  </a:lnTo>
                  <a:lnTo>
                    <a:pt x="67" y="0"/>
                  </a:lnTo>
                  <a:lnTo>
                    <a:pt x="67" y="0"/>
                  </a:lnTo>
                  <a:lnTo>
                    <a:pt x="0" y="34"/>
                  </a:lnTo>
                  <a:lnTo>
                    <a:pt x="0" y="102"/>
                  </a:lnTo>
                  <a:lnTo>
                    <a:pt x="33" y="170"/>
                  </a:lnTo>
                  <a:lnTo>
                    <a:pt x="67" y="203"/>
                  </a:lnTo>
                  <a:lnTo>
                    <a:pt x="101" y="271"/>
                  </a:lnTo>
                  <a:lnTo>
                    <a:pt x="67" y="271"/>
                  </a:lnTo>
                  <a:close/>
                </a:path>
              </a:pathLst>
            </a:custGeom>
            <a:solidFill>
              <a:schemeClr val="accent1">
                <a:lumMod val="60000"/>
                <a:lumOff val="4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8" name="Freeform 23">
              <a:extLst>
                <a:ext uri="{FF2B5EF4-FFF2-40B4-BE49-F238E27FC236}">
                  <a16:creationId xmlns:a16="http://schemas.microsoft.com/office/drawing/2014/main" id="{FDE21220-5B1C-E87B-1635-AFE509634537}"/>
                </a:ext>
              </a:extLst>
            </p:cNvPr>
            <p:cNvSpPr>
              <a:spLocks/>
            </p:cNvSpPr>
            <p:nvPr/>
          </p:nvSpPr>
          <p:spPr bwMode="auto">
            <a:xfrm>
              <a:off x="2570721" y="4990958"/>
              <a:ext cx="1170692" cy="751808"/>
            </a:xfrm>
            <a:custGeom>
              <a:avLst/>
              <a:gdLst>
                <a:gd name="T0" fmla="*/ 1961 w 1961"/>
                <a:gd name="T1" fmla="*/ 34 h 1319"/>
                <a:gd name="T2" fmla="*/ 1860 w 1961"/>
                <a:gd name="T3" fmla="*/ 271 h 1319"/>
                <a:gd name="T4" fmla="*/ 1758 w 1961"/>
                <a:gd name="T5" fmla="*/ 474 h 1319"/>
                <a:gd name="T6" fmla="*/ 1724 w 1961"/>
                <a:gd name="T7" fmla="*/ 575 h 1319"/>
                <a:gd name="T8" fmla="*/ 1657 w 1961"/>
                <a:gd name="T9" fmla="*/ 711 h 1319"/>
                <a:gd name="T10" fmla="*/ 1691 w 1961"/>
                <a:gd name="T11" fmla="*/ 846 h 1319"/>
                <a:gd name="T12" fmla="*/ 1724 w 1961"/>
                <a:gd name="T13" fmla="*/ 947 h 1319"/>
                <a:gd name="T14" fmla="*/ 1758 w 1961"/>
                <a:gd name="T15" fmla="*/ 1015 h 1319"/>
                <a:gd name="T16" fmla="*/ 1657 w 1961"/>
                <a:gd name="T17" fmla="*/ 1184 h 1319"/>
                <a:gd name="T18" fmla="*/ 1657 w 1961"/>
                <a:gd name="T19" fmla="*/ 1285 h 1319"/>
                <a:gd name="T20" fmla="*/ 1589 w 1961"/>
                <a:gd name="T21" fmla="*/ 1319 h 1319"/>
                <a:gd name="T22" fmla="*/ 1521 w 1961"/>
                <a:gd name="T23" fmla="*/ 1252 h 1319"/>
                <a:gd name="T24" fmla="*/ 1386 w 1961"/>
                <a:gd name="T25" fmla="*/ 1218 h 1319"/>
                <a:gd name="T26" fmla="*/ 1319 w 1961"/>
                <a:gd name="T27" fmla="*/ 1184 h 1319"/>
                <a:gd name="T28" fmla="*/ 1251 w 1961"/>
                <a:gd name="T29" fmla="*/ 1150 h 1319"/>
                <a:gd name="T30" fmla="*/ 1217 w 1961"/>
                <a:gd name="T31" fmla="*/ 1116 h 1319"/>
                <a:gd name="T32" fmla="*/ 1183 w 1961"/>
                <a:gd name="T33" fmla="*/ 1015 h 1319"/>
                <a:gd name="T34" fmla="*/ 1014 w 1961"/>
                <a:gd name="T35" fmla="*/ 880 h 1319"/>
                <a:gd name="T36" fmla="*/ 913 w 1961"/>
                <a:gd name="T37" fmla="*/ 880 h 1319"/>
                <a:gd name="T38" fmla="*/ 778 w 1961"/>
                <a:gd name="T39" fmla="*/ 846 h 1319"/>
                <a:gd name="T40" fmla="*/ 710 w 1961"/>
                <a:gd name="T41" fmla="*/ 778 h 1319"/>
                <a:gd name="T42" fmla="*/ 575 w 1961"/>
                <a:gd name="T43" fmla="*/ 778 h 1319"/>
                <a:gd name="T44" fmla="*/ 507 w 1961"/>
                <a:gd name="T45" fmla="*/ 677 h 1319"/>
                <a:gd name="T46" fmla="*/ 473 w 1961"/>
                <a:gd name="T47" fmla="*/ 643 h 1319"/>
                <a:gd name="T48" fmla="*/ 406 w 1961"/>
                <a:gd name="T49" fmla="*/ 575 h 1319"/>
                <a:gd name="T50" fmla="*/ 304 w 1961"/>
                <a:gd name="T51" fmla="*/ 508 h 1319"/>
                <a:gd name="T52" fmla="*/ 270 w 1961"/>
                <a:gd name="T53" fmla="*/ 508 h 1319"/>
                <a:gd name="T54" fmla="*/ 169 w 1961"/>
                <a:gd name="T55" fmla="*/ 541 h 1319"/>
                <a:gd name="T56" fmla="*/ 135 w 1961"/>
                <a:gd name="T57" fmla="*/ 474 h 1319"/>
                <a:gd name="T58" fmla="*/ 67 w 1961"/>
                <a:gd name="T59" fmla="*/ 440 h 1319"/>
                <a:gd name="T60" fmla="*/ 67 w 1961"/>
                <a:gd name="T61" fmla="*/ 406 h 1319"/>
                <a:gd name="T62" fmla="*/ 0 w 1961"/>
                <a:gd name="T63" fmla="*/ 339 h 1319"/>
                <a:gd name="T64" fmla="*/ 67 w 1961"/>
                <a:gd name="T65" fmla="*/ 271 h 1319"/>
                <a:gd name="T66" fmla="*/ 34 w 1961"/>
                <a:gd name="T67" fmla="*/ 203 h 1319"/>
                <a:gd name="T68" fmla="*/ 67 w 1961"/>
                <a:gd name="T69" fmla="*/ 136 h 1319"/>
                <a:gd name="T70" fmla="*/ 236 w 1961"/>
                <a:gd name="T71" fmla="*/ 68 h 1319"/>
                <a:gd name="T72" fmla="*/ 304 w 1961"/>
                <a:gd name="T73" fmla="*/ 136 h 1319"/>
                <a:gd name="T74" fmla="*/ 372 w 1961"/>
                <a:gd name="T75" fmla="*/ 34 h 1319"/>
                <a:gd name="T76" fmla="*/ 608 w 1961"/>
                <a:gd name="T77" fmla="*/ 68 h 1319"/>
                <a:gd name="T78" fmla="*/ 710 w 1961"/>
                <a:gd name="T79" fmla="*/ 170 h 1319"/>
                <a:gd name="T80" fmla="*/ 744 w 1961"/>
                <a:gd name="T81" fmla="*/ 170 h 1319"/>
                <a:gd name="T82" fmla="*/ 879 w 1961"/>
                <a:gd name="T83" fmla="*/ 203 h 1319"/>
                <a:gd name="T84" fmla="*/ 1014 w 1961"/>
                <a:gd name="T85" fmla="*/ 170 h 1319"/>
                <a:gd name="T86" fmla="*/ 1116 w 1961"/>
                <a:gd name="T87" fmla="*/ 203 h 1319"/>
                <a:gd name="T88" fmla="*/ 1217 w 1961"/>
                <a:gd name="T89" fmla="*/ 203 h 1319"/>
                <a:gd name="T90" fmla="*/ 1352 w 1961"/>
                <a:gd name="T91" fmla="*/ 170 h 1319"/>
                <a:gd name="T92" fmla="*/ 1454 w 1961"/>
                <a:gd name="T93" fmla="*/ 136 h 1319"/>
                <a:gd name="T94" fmla="*/ 1589 w 1961"/>
                <a:gd name="T95" fmla="*/ 102 h 1319"/>
                <a:gd name="T96" fmla="*/ 1691 w 1961"/>
                <a:gd name="T97" fmla="*/ 102 h 1319"/>
                <a:gd name="T98" fmla="*/ 1792 w 1961"/>
                <a:gd name="T99" fmla="*/ 34 h 1319"/>
                <a:gd name="T100" fmla="*/ 1893 w 1961"/>
                <a:gd name="T101" fmla="*/ 34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1" h="1319">
                  <a:moveTo>
                    <a:pt x="1961" y="0"/>
                  </a:moveTo>
                  <a:lnTo>
                    <a:pt x="1961" y="34"/>
                  </a:lnTo>
                  <a:lnTo>
                    <a:pt x="1893" y="170"/>
                  </a:lnTo>
                  <a:lnTo>
                    <a:pt x="1860" y="271"/>
                  </a:lnTo>
                  <a:lnTo>
                    <a:pt x="1792" y="372"/>
                  </a:lnTo>
                  <a:lnTo>
                    <a:pt x="1758" y="474"/>
                  </a:lnTo>
                  <a:lnTo>
                    <a:pt x="1724" y="508"/>
                  </a:lnTo>
                  <a:lnTo>
                    <a:pt x="1724" y="575"/>
                  </a:lnTo>
                  <a:lnTo>
                    <a:pt x="1623" y="643"/>
                  </a:lnTo>
                  <a:lnTo>
                    <a:pt x="1657" y="711"/>
                  </a:lnTo>
                  <a:lnTo>
                    <a:pt x="1657" y="778"/>
                  </a:lnTo>
                  <a:lnTo>
                    <a:pt x="1691" y="846"/>
                  </a:lnTo>
                  <a:lnTo>
                    <a:pt x="1691" y="880"/>
                  </a:lnTo>
                  <a:lnTo>
                    <a:pt x="1724" y="947"/>
                  </a:lnTo>
                  <a:lnTo>
                    <a:pt x="1758" y="981"/>
                  </a:lnTo>
                  <a:lnTo>
                    <a:pt x="1758" y="1015"/>
                  </a:lnTo>
                  <a:lnTo>
                    <a:pt x="1657" y="1116"/>
                  </a:lnTo>
                  <a:lnTo>
                    <a:pt x="1657" y="1184"/>
                  </a:lnTo>
                  <a:lnTo>
                    <a:pt x="1657" y="1218"/>
                  </a:lnTo>
                  <a:lnTo>
                    <a:pt x="1657" y="1285"/>
                  </a:lnTo>
                  <a:lnTo>
                    <a:pt x="1623" y="1319"/>
                  </a:lnTo>
                  <a:lnTo>
                    <a:pt x="1589" y="1319"/>
                  </a:lnTo>
                  <a:lnTo>
                    <a:pt x="1521" y="1285"/>
                  </a:lnTo>
                  <a:lnTo>
                    <a:pt x="1521" y="1252"/>
                  </a:lnTo>
                  <a:lnTo>
                    <a:pt x="1454" y="1252"/>
                  </a:lnTo>
                  <a:lnTo>
                    <a:pt x="1386" y="1218"/>
                  </a:lnTo>
                  <a:lnTo>
                    <a:pt x="1352" y="1218"/>
                  </a:lnTo>
                  <a:lnTo>
                    <a:pt x="1319" y="1184"/>
                  </a:lnTo>
                  <a:lnTo>
                    <a:pt x="1285" y="1150"/>
                  </a:lnTo>
                  <a:lnTo>
                    <a:pt x="1251" y="1150"/>
                  </a:lnTo>
                  <a:lnTo>
                    <a:pt x="1217" y="1150"/>
                  </a:lnTo>
                  <a:lnTo>
                    <a:pt x="1217" y="1116"/>
                  </a:lnTo>
                  <a:lnTo>
                    <a:pt x="1183" y="1049"/>
                  </a:lnTo>
                  <a:lnTo>
                    <a:pt x="1183" y="1015"/>
                  </a:lnTo>
                  <a:lnTo>
                    <a:pt x="1116" y="981"/>
                  </a:lnTo>
                  <a:lnTo>
                    <a:pt x="1014" y="880"/>
                  </a:lnTo>
                  <a:lnTo>
                    <a:pt x="947" y="880"/>
                  </a:lnTo>
                  <a:lnTo>
                    <a:pt x="913" y="880"/>
                  </a:lnTo>
                  <a:lnTo>
                    <a:pt x="845" y="846"/>
                  </a:lnTo>
                  <a:lnTo>
                    <a:pt x="778" y="846"/>
                  </a:lnTo>
                  <a:lnTo>
                    <a:pt x="744" y="812"/>
                  </a:lnTo>
                  <a:lnTo>
                    <a:pt x="710" y="778"/>
                  </a:lnTo>
                  <a:lnTo>
                    <a:pt x="608" y="778"/>
                  </a:lnTo>
                  <a:lnTo>
                    <a:pt x="575" y="778"/>
                  </a:lnTo>
                  <a:lnTo>
                    <a:pt x="541" y="711"/>
                  </a:lnTo>
                  <a:lnTo>
                    <a:pt x="507" y="677"/>
                  </a:lnTo>
                  <a:lnTo>
                    <a:pt x="473" y="677"/>
                  </a:lnTo>
                  <a:lnTo>
                    <a:pt x="473" y="643"/>
                  </a:lnTo>
                  <a:lnTo>
                    <a:pt x="439" y="575"/>
                  </a:lnTo>
                  <a:lnTo>
                    <a:pt x="406" y="575"/>
                  </a:lnTo>
                  <a:lnTo>
                    <a:pt x="338" y="575"/>
                  </a:lnTo>
                  <a:lnTo>
                    <a:pt x="304" y="508"/>
                  </a:lnTo>
                  <a:lnTo>
                    <a:pt x="304" y="508"/>
                  </a:lnTo>
                  <a:lnTo>
                    <a:pt x="270" y="508"/>
                  </a:lnTo>
                  <a:lnTo>
                    <a:pt x="203" y="541"/>
                  </a:lnTo>
                  <a:lnTo>
                    <a:pt x="169" y="541"/>
                  </a:lnTo>
                  <a:lnTo>
                    <a:pt x="135" y="508"/>
                  </a:lnTo>
                  <a:lnTo>
                    <a:pt x="135" y="474"/>
                  </a:lnTo>
                  <a:lnTo>
                    <a:pt x="101" y="440"/>
                  </a:lnTo>
                  <a:lnTo>
                    <a:pt x="67" y="440"/>
                  </a:lnTo>
                  <a:lnTo>
                    <a:pt x="67" y="440"/>
                  </a:lnTo>
                  <a:lnTo>
                    <a:pt x="67" y="406"/>
                  </a:lnTo>
                  <a:lnTo>
                    <a:pt x="0" y="372"/>
                  </a:lnTo>
                  <a:lnTo>
                    <a:pt x="0" y="339"/>
                  </a:lnTo>
                  <a:lnTo>
                    <a:pt x="34" y="305"/>
                  </a:lnTo>
                  <a:lnTo>
                    <a:pt x="67" y="271"/>
                  </a:lnTo>
                  <a:lnTo>
                    <a:pt x="67" y="237"/>
                  </a:lnTo>
                  <a:lnTo>
                    <a:pt x="34" y="203"/>
                  </a:lnTo>
                  <a:lnTo>
                    <a:pt x="34" y="170"/>
                  </a:lnTo>
                  <a:lnTo>
                    <a:pt x="67" y="136"/>
                  </a:lnTo>
                  <a:lnTo>
                    <a:pt x="169" y="68"/>
                  </a:lnTo>
                  <a:lnTo>
                    <a:pt x="236" y="68"/>
                  </a:lnTo>
                  <a:lnTo>
                    <a:pt x="236" y="102"/>
                  </a:lnTo>
                  <a:lnTo>
                    <a:pt x="304" y="136"/>
                  </a:lnTo>
                  <a:lnTo>
                    <a:pt x="372" y="102"/>
                  </a:lnTo>
                  <a:lnTo>
                    <a:pt x="372" y="34"/>
                  </a:lnTo>
                  <a:lnTo>
                    <a:pt x="608" y="34"/>
                  </a:lnTo>
                  <a:lnTo>
                    <a:pt x="608" y="68"/>
                  </a:lnTo>
                  <a:lnTo>
                    <a:pt x="676" y="136"/>
                  </a:lnTo>
                  <a:lnTo>
                    <a:pt x="710" y="170"/>
                  </a:lnTo>
                  <a:lnTo>
                    <a:pt x="710" y="170"/>
                  </a:lnTo>
                  <a:lnTo>
                    <a:pt x="744" y="170"/>
                  </a:lnTo>
                  <a:lnTo>
                    <a:pt x="845" y="203"/>
                  </a:lnTo>
                  <a:lnTo>
                    <a:pt x="879" y="203"/>
                  </a:lnTo>
                  <a:lnTo>
                    <a:pt x="947" y="203"/>
                  </a:lnTo>
                  <a:lnTo>
                    <a:pt x="1014" y="170"/>
                  </a:lnTo>
                  <a:lnTo>
                    <a:pt x="1048" y="170"/>
                  </a:lnTo>
                  <a:lnTo>
                    <a:pt x="1116" y="203"/>
                  </a:lnTo>
                  <a:lnTo>
                    <a:pt x="1149" y="203"/>
                  </a:lnTo>
                  <a:lnTo>
                    <a:pt x="1217" y="203"/>
                  </a:lnTo>
                  <a:lnTo>
                    <a:pt x="1285" y="203"/>
                  </a:lnTo>
                  <a:lnTo>
                    <a:pt x="1352" y="170"/>
                  </a:lnTo>
                  <a:lnTo>
                    <a:pt x="1386" y="170"/>
                  </a:lnTo>
                  <a:lnTo>
                    <a:pt x="1454" y="136"/>
                  </a:lnTo>
                  <a:lnTo>
                    <a:pt x="1521" y="102"/>
                  </a:lnTo>
                  <a:lnTo>
                    <a:pt x="1589" y="102"/>
                  </a:lnTo>
                  <a:lnTo>
                    <a:pt x="1657" y="102"/>
                  </a:lnTo>
                  <a:lnTo>
                    <a:pt x="1691" y="102"/>
                  </a:lnTo>
                  <a:lnTo>
                    <a:pt x="1758" y="34"/>
                  </a:lnTo>
                  <a:lnTo>
                    <a:pt x="1792" y="34"/>
                  </a:lnTo>
                  <a:lnTo>
                    <a:pt x="1826" y="34"/>
                  </a:lnTo>
                  <a:lnTo>
                    <a:pt x="1893" y="34"/>
                  </a:lnTo>
                  <a:lnTo>
                    <a:pt x="1961" y="0"/>
                  </a:lnTo>
                  <a:close/>
                </a:path>
              </a:pathLst>
            </a:custGeom>
            <a:solidFill>
              <a:schemeClr val="accent1">
                <a:lumMod val="75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12">
              <a:extLst>
                <a:ext uri="{FF2B5EF4-FFF2-40B4-BE49-F238E27FC236}">
                  <a16:creationId xmlns:a16="http://schemas.microsoft.com/office/drawing/2014/main" id="{FB59F981-74DF-013C-60F7-D3AF50F2D1D9}"/>
                </a:ext>
              </a:extLst>
            </p:cNvPr>
            <p:cNvSpPr>
              <a:spLocks/>
            </p:cNvSpPr>
            <p:nvPr/>
          </p:nvSpPr>
          <p:spPr bwMode="auto">
            <a:xfrm>
              <a:off x="2368510" y="2925725"/>
              <a:ext cx="868441" cy="771724"/>
            </a:xfrm>
            <a:custGeom>
              <a:avLst/>
              <a:gdLst>
                <a:gd name="T0" fmla="*/ 304 w 1454"/>
                <a:gd name="T1" fmla="*/ 34 h 1353"/>
                <a:gd name="T2" fmla="*/ 270 w 1454"/>
                <a:gd name="T3" fmla="*/ 102 h 1353"/>
                <a:gd name="T4" fmla="*/ 338 w 1454"/>
                <a:gd name="T5" fmla="*/ 136 h 1353"/>
                <a:gd name="T6" fmla="*/ 405 w 1454"/>
                <a:gd name="T7" fmla="*/ 136 h 1353"/>
                <a:gd name="T8" fmla="*/ 439 w 1454"/>
                <a:gd name="T9" fmla="*/ 203 h 1353"/>
                <a:gd name="T10" fmla="*/ 473 w 1454"/>
                <a:gd name="T11" fmla="*/ 271 h 1353"/>
                <a:gd name="T12" fmla="*/ 507 w 1454"/>
                <a:gd name="T13" fmla="*/ 305 h 1353"/>
                <a:gd name="T14" fmla="*/ 541 w 1454"/>
                <a:gd name="T15" fmla="*/ 339 h 1353"/>
                <a:gd name="T16" fmla="*/ 608 w 1454"/>
                <a:gd name="T17" fmla="*/ 339 h 1353"/>
                <a:gd name="T18" fmla="*/ 710 w 1454"/>
                <a:gd name="T19" fmla="*/ 305 h 1353"/>
                <a:gd name="T20" fmla="*/ 777 w 1454"/>
                <a:gd name="T21" fmla="*/ 271 h 1353"/>
                <a:gd name="T22" fmla="*/ 845 w 1454"/>
                <a:gd name="T23" fmla="*/ 237 h 1353"/>
                <a:gd name="T24" fmla="*/ 913 w 1454"/>
                <a:gd name="T25" fmla="*/ 169 h 1353"/>
                <a:gd name="T26" fmla="*/ 946 w 1454"/>
                <a:gd name="T27" fmla="*/ 169 h 1353"/>
                <a:gd name="T28" fmla="*/ 1014 w 1454"/>
                <a:gd name="T29" fmla="*/ 169 h 1353"/>
                <a:gd name="T30" fmla="*/ 1082 w 1454"/>
                <a:gd name="T31" fmla="*/ 169 h 1353"/>
                <a:gd name="T32" fmla="*/ 1048 w 1454"/>
                <a:gd name="T33" fmla="*/ 203 h 1353"/>
                <a:gd name="T34" fmla="*/ 980 w 1454"/>
                <a:gd name="T35" fmla="*/ 237 h 1353"/>
                <a:gd name="T36" fmla="*/ 913 w 1454"/>
                <a:gd name="T37" fmla="*/ 305 h 1353"/>
                <a:gd name="T38" fmla="*/ 946 w 1454"/>
                <a:gd name="T39" fmla="*/ 339 h 1353"/>
                <a:gd name="T40" fmla="*/ 913 w 1454"/>
                <a:gd name="T41" fmla="*/ 372 h 1353"/>
                <a:gd name="T42" fmla="*/ 913 w 1454"/>
                <a:gd name="T43" fmla="*/ 474 h 1353"/>
                <a:gd name="T44" fmla="*/ 913 w 1454"/>
                <a:gd name="T45" fmla="*/ 541 h 1353"/>
                <a:gd name="T46" fmla="*/ 913 w 1454"/>
                <a:gd name="T47" fmla="*/ 677 h 1353"/>
                <a:gd name="T48" fmla="*/ 980 w 1454"/>
                <a:gd name="T49" fmla="*/ 677 h 1353"/>
                <a:gd name="T50" fmla="*/ 1116 w 1454"/>
                <a:gd name="T51" fmla="*/ 744 h 1353"/>
                <a:gd name="T52" fmla="*/ 1285 w 1454"/>
                <a:gd name="T53" fmla="*/ 880 h 1353"/>
                <a:gd name="T54" fmla="*/ 1386 w 1454"/>
                <a:gd name="T55" fmla="*/ 913 h 1353"/>
                <a:gd name="T56" fmla="*/ 1454 w 1454"/>
                <a:gd name="T57" fmla="*/ 1015 h 1353"/>
                <a:gd name="T58" fmla="*/ 1454 w 1454"/>
                <a:gd name="T59" fmla="*/ 1082 h 1353"/>
                <a:gd name="T60" fmla="*/ 1420 w 1454"/>
                <a:gd name="T61" fmla="*/ 1116 h 1353"/>
                <a:gd name="T62" fmla="*/ 1386 w 1454"/>
                <a:gd name="T63" fmla="*/ 1150 h 1353"/>
                <a:gd name="T64" fmla="*/ 1386 w 1454"/>
                <a:gd name="T65" fmla="*/ 1218 h 1353"/>
                <a:gd name="T66" fmla="*/ 1318 w 1454"/>
                <a:gd name="T67" fmla="*/ 1285 h 1353"/>
                <a:gd name="T68" fmla="*/ 1318 w 1454"/>
                <a:gd name="T69" fmla="*/ 1319 h 1353"/>
                <a:gd name="T70" fmla="*/ 1217 w 1454"/>
                <a:gd name="T71" fmla="*/ 1353 h 1353"/>
                <a:gd name="T72" fmla="*/ 1149 w 1454"/>
                <a:gd name="T73" fmla="*/ 1319 h 1353"/>
                <a:gd name="T74" fmla="*/ 1014 w 1454"/>
                <a:gd name="T75" fmla="*/ 1251 h 1353"/>
                <a:gd name="T76" fmla="*/ 879 w 1454"/>
                <a:gd name="T77" fmla="*/ 1285 h 1353"/>
                <a:gd name="T78" fmla="*/ 811 w 1454"/>
                <a:gd name="T79" fmla="*/ 1184 h 1353"/>
                <a:gd name="T80" fmla="*/ 676 w 1454"/>
                <a:gd name="T81" fmla="*/ 1082 h 1353"/>
                <a:gd name="T82" fmla="*/ 541 w 1454"/>
                <a:gd name="T83" fmla="*/ 947 h 1353"/>
                <a:gd name="T84" fmla="*/ 372 w 1454"/>
                <a:gd name="T85" fmla="*/ 778 h 1353"/>
                <a:gd name="T86" fmla="*/ 270 w 1454"/>
                <a:gd name="T87" fmla="*/ 643 h 1353"/>
                <a:gd name="T88" fmla="*/ 169 w 1454"/>
                <a:gd name="T89" fmla="*/ 508 h 1353"/>
                <a:gd name="T90" fmla="*/ 0 w 1454"/>
                <a:gd name="T91" fmla="*/ 339 h 1353"/>
                <a:gd name="T92" fmla="*/ 101 w 1454"/>
                <a:gd name="T93" fmla="*/ 237 h 1353"/>
                <a:gd name="T94" fmla="*/ 135 w 1454"/>
                <a:gd name="T95" fmla="*/ 136 h 1353"/>
                <a:gd name="T96" fmla="*/ 203 w 1454"/>
                <a:gd name="T97" fmla="*/ 102 h 1353"/>
                <a:gd name="T98" fmla="*/ 203 w 1454"/>
                <a:gd name="T99" fmla="*/ 34 h 1353"/>
                <a:gd name="T100" fmla="*/ 270 w 1454"/>
                <a:gd name="T101" fmla="*/ 34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4" h="1353">
                  <a:moveTo>
                    <a:pt x="270" y="34"/>
                  </a:moveTo>
                  <a:lnTo>
                    <a:pt x="304" y="34"/>
                  </a:lnTo>
                  <a:lnTo>
                    <a:pt x="304" y="68"/>
                  </a:lnTo>
                  <a:lnTo>
                    <a:pt x="270" y="102"/>
                  </a:lnTo>
                  <a:lnTo>
                    <a:pt x="304" y="169"/>
                  </a:lnTo>
                  <a:lnTo>
                    <a:pt x="338" y="136"/>
                  </a:lnTo>
                  <a:lnTo>
                    <a:pt x="405" y="136"/>
                  </a:lnTo>
                  <a:lnTo>
                    <a:pt x="405" y="136"/>
                  </a:lnTo>
                  <a:lnTo>
                    <a:pt x="439" y="169"/>
                  </a:lnTo>
                  <a:lnTo>
                    <a:pt x="439" y="203"/>
                  </a:lnTo>
                  <a:lnTo>
                    <a:pt x="439" y="237"/>
                  </a:lnTo>
                  <a:lnTo>
                    <a:pt x="473" y="271"/>
                  </a:lnTo>
                  <a:lnTo>
                    <a:pt x="473" y="271"/>
                  </a:lnTo>
                  <a:lnTo>
                    <a:pt x="507" y="305"/>
                  </a:lnTo>
                  <a:lnTo>
                    <a:pt x="541" y="339"/>
                  </a:lnTo>
                  <a:lnTo>
                    <a:pt x="541" y="339"/>
                  </a:lnTo>
                  <a:lnTo>
                    <a:pt x="608" y="339"/>
                  </a:lnTo>
                  <a:lnTo>
                    <a:pt x="608" y="339"/>
                  </a:lnTo>
                  <a:lnTo>
                    <a:pt x="642" y="339"/>
                  </a:lnTo>
                  <a:lnTo>
                    <a:pt x="710" y="305"/>
                  </a:lnTo>
                  <a:lnTo>
                    <a:pt x="744" y="271"/>
                  </a:lnTo>
                  <a:lnTo>
                    <a:pt x="777" y="271"/>
                  </a:lnTo>
                  <a:lnTo>
                    <a:pt x="811" y="271"/>
                  </a:lnTo>
                  <a:lnTo>
                    <a:pt x="845" y="237"/>
                  </a:lnTo>
                  <a:lnTo>
                    <a:pt x="879" y="169"/>
                  </a:lnTo>
                  <a:lnTo>
                    <a:pt x="913" y="169"/>
                  </a:lnTo>
                  <a:lnTo>
                    <a:pt x="913" y="203"/>
                  </a:lnTo>
                  <a:lnTo>
                    <a:pt x="946" y="169"/>
                  </a:lnTo>
                  <a:lnTo>
                    <a:pt x="980" y="169"/>
                  </a:lnTo>
                  <a:lnTo>
                    <a:pt x="1014" y="169"/>
                  </a:lnTo>
                  <a:lnTo>
                    <a:pt x="1082" y="136"/>
                  </a:lnTo>
                  <a:lnTo>
                    <a:pt x="1082" y="169"/>
                  </a:lnTo>
                  <a:lnTo>
                    <a:pt x="1082" y="169"/>
                  </a:lnTo>
                  <a:lnTo>
                    <a:pt x="1048" y="203"/>
                  </a:lnTo>
                  <a:lnTo>
                    <a:pt x="1048" y="237"/>
                  </a:lnTo>
                  <a:lnTo>
                    <a:pt x="980" y="237"/>
                  </a:lnTo>
                  <a:lnTo>
                    <a:pt x="946" y="237"/>
                  </a:lnTo>
                  <a:lnTo>
                    <a:pt x="913" y="305"/>
                  </a:lnTo>
                  <a:lnTo>
                    <a:pt x="913" y="305"/>
                  </a:lnTo>
                  <a:lnTo>
                    <a:pt x="946" y="339"/>
                  </a:lnTo>
                  <a:lnTo>
                    <a:pt x="913" y="339"/>
                  </a:lnTo>
                  <a:lnTo>
                    <a:pt x="913" y="372"/>
                  </a:lnTo>
                  <a:lnTo>
                    <a:pt x="879" y="406"/>
                  </a:lnTo>
                  <a:lnTo>
                    <a:pt x="913" y="474"/>
                  </a:lnTo>
                  <a:lnTo>
                    <a:pt x="913" y="508"/>
                  </a:lnTo>
                  <a:lnTo>
                    <a:pt x="913" y="541"/>
                  </a:lnTo>
                  <a:lnTo>
                    <a:pt x="913" y="609"/>
                  </a:lnTo>
                  <a:lnTo>
                    <a:pt x="913" y="677"/>
                  </a:lnTo>
                  <a:lnTo>
                    <a:pt x="946" y="677"/>
                  </a:lnTo>
                  <a:lnTo>
                    <a:pt x="980" y="677"/>
                  </a:lnTo>
                  <a:lnTo>
                    <a:pt x="1082" y="710"/>
                  </a:lnTo>
                  <a:lnTo>
                    <a:pt x="1116" y="744"/>
                  </a:lnTo>
                  <a:lnTo>
                    <a:pt x="1183" y="812"/>
                  </a:lnTo>
                  <a:lnTo>
                    <a:pt x="1285" y="880"/>
                  </a:lnTo>
                  <a:lnTo>
                    <a:pt x="1318" y="880"/>
                  </a:lnTo>
                  <a:lnTo>
                    <a:pt x="1386" y="913"/>
                  </a:lnTo>
                  <a:lnTo>
                    <a:pt x="1420" y="947"/>
                  </a:lnTo>
                  <a:lnTo>
                    <a:pt x="1454" y="1015"/>
                  </a:lnTo>
                  <a:lnTo>
                    <a:pt x="1454" y="1049"/>
                  </a:lnTo>
                  <a:lnTo>
                    <a:pt x="1454" y="1082"/>
                  </a:lnTo>
                  <a:lnTo>
                    <a:pt x="1454" y="1116"/>
                  </a:lnTo>
                  <a:lnTo>
                    <a:pt x="1420" y="1116"/>
                  </a:lnTo>
                  <a:lnTo>
                    <a:pt x="1386" y="1150"/>
                  </a:lnTo>
                  <a:lnTo>
                    <a:pt x="1386" y="1150"/>
                  </a:lnTo>
                  <a:lnTo>
                    <a:pt x="1386" y="1184"/>
                  </a:lnTo>
                  <a:lnTo>
                    <a:pt x="1386" y="1218"/>
                  </a:lnTo>
                  <a:lnTo>
                    <a:pt x="1352" y="1251"/>
                  </a:lnTo>
                  <a:lnTo>
                    <a:pt x="1318" y="1285"/>
                  </a:lnTo>
                  <a:lnTo>
                    <a:pt x="1318" y="1319"/>
                  </a:lnTo>
                  <a:lnTo>
                    <a:pt x="1318" y="1319"/>
                  </a:lnTo>
                  <a:lnTo>
                    <a:pt x="1285" y="1353"/>
                  </a:lnTo>
                  <a:lnTo>
                    <a:pt x="1217" y="1353"/>
                  </a:lnTo>
                  <a:lnTo>
                    <a:pt x="1183" y="1353"/>
                  </a:lnTo>
                  <a:lnTo>
                    <a:pt x="1149" y="1319"/>
                  </a:lnTo>
                  <a:lnTo>
                    <a:pt x="1082" y="1285"/>
                  </a:lnTo>
                  <a:lnTo>
                    <a:pt x="1014" y="1251"/>
                  </a:lnTo>
                  <a:lnTo>
                    <a:pt x="946" y="1285"/>
                  </a:lnTo>
                  <a:lnTo>
                    <a:pt x="879" y="1285"/>
                  </a:lnTo>
                  <a:lnTo>
                    <a:pt x="811" y="1218"/>
                  </a:lnTo>
                  <a:lnTo>
                    <a:pt x="811" y="1184"/>
                  </a:lnTo>
                  <a:lnTo>
                    <a:pt x="777" y="1116"/>
                  </a:lnTo>
                  <a:lnTo>
                    <a:pt x="676" y="1082"/>
                  </a:lnTo>
                  <a:lnTo>
                    <a:pt x="608" y="1049"/>
                  </a:lnTo>
                  <a:lnTo>
                    <a:pt x="541" y="947"/>
                  </a:lnTo>
                  <a:lnTo>
                    <a:pt x="405" y="846"/>
                  </a:lnTo>
                  <a:lnTo>
                    <a:pt x="372" y="778"/>
                  </a:lnTo>
                  <a:lnTo>
                    <a:pt x="338" y="710"/>
                  </a:lnTo>
                  <a:lnTo>
                    <a:pt x="270" y="643"/>
                  </a:lnTo>
                  <a:lnTo>
                    <a:pt x="236" y="575"/>
                  </a:lnTo>
                  <a:lnTo>
                    <a:pt x="169" y="508"/>
                  </a:lnTo>
                  <a:lnTo>
                    <a:pt x="101" y="440"/>
                  </a:lnTo>
                  <a:lnTo>
                    <a:pt x="0" y="339"/>
                  </a:lnTo>
                  <a:lnTo>
                    <a:pt x="67" y="305"/>
                  </a:lnTo>
                  <a:lnTo>
                    <a:pt x="101" y="237"/>
                  </a:lnTo>
                  <a:lnTo>
                    <a:pt x="135" y="203"/>
                  </a:lnTo>
                  <a:lnTo>
                    <a:pt x="135" y="136"/>
                  </a:lnTo>
                  <a:lnTo>
                    <a:pt x="169" y="136"/>
                  </a:lnTo>
                  <a:lnTo>
                    <a:pt x="203" y="102"/>
                  </a:lnTo>
                  <a:lnTo>
                    <a:pt x="203" y="68"/>
                  </a:lnTo>
                  <a:lnTo>
                    <a:pt x="203" y="34"/>
                  </a:lnTo>
                  <a:lnTo>
                    <a:pt x="236" y="0"/>
                  </a:lnTo>
                  <a:lnTo>
                    <a:pt x="270" y="34"/>
                  </a:lnTo>
                  <a:close/>
                </a:path>
              </a:pathLst>
            </a:custGeom>
            <a:solidFill>
              <a:schemeClr val="accent1">
                <a:lumMod val="60000"/>
                <a:lumOff val="40000"/>
              </a:schemeClr>
            </a:solidFill>
            <a:ln w="28575" cmpd="sng">
              <a:solidFill>
                <a:srgbClr val="FFFFFF"/>
              </a:solidFill>
              <a:prstDash val="solid"/>
              <a:round/>
              <a:headEnd/>
              <a:tailEnd/>
            </a:ln>
          </p:spPr>
          <p: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42" name="CasellaDiTesto 41">
            <a:extLst>
              <a:ext uri="{FF2B5EF4-FFF2-40B4-BE49-F238E27FC236}">
                <a16:creationId xmlns:a16="http://schemas.microsoft.com/office/drawing/2014/main" id="{84BA3DFD-C378-96FF-BD6C-E01DCF4A6703}"/>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US ACLI. Dati riferiti al 2021. </a:t>
            </a:r>
          </a:p>
        </p:txBody>
      </p:sp>
      <p:graphicFrame>
        <p:nvGraphicFramePr>
          <p:cNvPr id="50" name="Grafico 49">
            <a:extLst>
              <a:ext uri="{FF2B5EF4-FFF2-40B4-BE49-F238E27FC236}">
                <a16:creationId xmlns:a16="http://schemas.microsoft.com/office/drawing/2014/main" id="{A3479CC5-255E-FC82-4469-5677F48C3347}"/>
              </a:ext>
            </a:extLst>
          </p:cNvPr>
          <p:cNvGraphicFramePr/>
          <p:nvPr>
            <p:extLst>
              <p:ext uri="{D42A27DB-BD31-4B8C-83A1-F6EECF244321}">
                <p14:modId xmlns:p14="http://schemas.microsoft.com/office/powerpoint/2010/main" val="2696959601"/>
              </p:ext>
            </p:extLst>
          </p:nvPr>
        </p:nvGraphicFramePr>
        <p:xfrm>
          <a:off x="658904" y="2007698"/>
          <a:ext cx="2649074" cy="2284882"/>
        </p:xfrm>
        <a:graphic>
          <a:graphicData uri="http://schemas.openxmlformats.org/drawingml/2006/chart">
            <c:chart xmlns:c="http://schemas.openxmlformats.org/drawingml/2006/chart" xmlns:r="http://schemas.openxmlformats.org/officeDocument/2006/relationships" r:id="rId2"/>
          </a:graphicData>
        </a:graphic>
      </p:graphicFrame>
      <p:sp>
        <p:nvSpPr>
          <p:cNvPr id="51" name="Rettangolo 50">
            <a:extLst>
              <a:ext uri="{FF2B5EF4-FFF2-40B4-BE49-F238E27FC236}">
                <a16:creationId xmlns:a16="http://schemas.microsoft.com/office/drawing/2014/main" id="{2DAF9D04-2936-1218-AFB4-A7CB9F1460BA}"/>
              </a:ext>
            </a:extLst>
          </p:cNvPr>
          <p:cNvSpPr/>
          <p:nvPr/>
        </p:nvSpPr>
        <p:spPr>
          <a:xfrm>
            <a:off x="470647" y="976413"/>
            <a:ext cx="3025593" cy="3383407"/>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asellaDiTesto 51">
            <a:extLst>
              <a:ext uri="{FF2B5EF4-FFF2-40B4-BE49-F238E27FC236}">
                <a16:creationId xmlns:a16="http://schemas.microsoft.com/office/drawing/2014/main" id="{D423E0AA-8E9D-FF92-29CC-B8AB5E7C55E8}"/>
              </a:ext>
            </a:extLst>
          </p:cNvPr>
          <p:cNvSpPr txBox="1"/>
          <p:nvPr/>
        </p:nvSpPr>
        <p:spPr>
          <a:xfrm>
            <a:off x="500355" y="990827"/>
            <a:ext cx="2654498" cy="400110"/>
          </a:xfrm>
          <a:prstGeom prst="rect">
            <a:avLst/>
          </a:prstGeom>
          <a:noFill/>
        </p:spPr>
        <p:txBody>
          <a:bodyPr wrap="square" rtlCol="0">
            <a:spAutoFit/>
          </a:bodyPr>
          <a:lstStyle/>
          <a:p>
            <a:r>
              <a:rPr lang="it-IT" sz="1000" b="1" dirty="0"/>
              <a:t>Distribuzione degli eventi organizzati al 2021 per macro-area (%)*</a:t>
            </a:r>
          </a:p>
        </p:txBody>
      </p:sp>
      <p:graphicFrame>
        <p:nvGraphicFramePr>
          <p:cNvPr id="3" name="Tabella 2">
            <a:extLst>
              <a:ext uri="{FF2B5EF4-FFF2-40B4-BE49-F238E27FC236}">
                <a16:creationId xmlns:a16="http://schemas.microsoft.com/office/drawing/2014/main" id="{FCA8C43D-4225-FDD4-A16F-3447D614E245}"/>
              </a:ext>
            </a:extLst>
          </p:cNvPr>
          <p:cNvGraphicFramePr>
            <a:graphicFrameLocks noGrp="1"/>
          </p:cNvGraphicFramePr>
          <p:nvPr>
            <p:extLst>
              <p:ext uri="{D42A27DB-BD31-4B8C-83A1-F6EECF244321}">
                <p14:modId xmlns:p14="http://schemas.microsoft.com/office/powerpoint/2010/main" val="4128695595"/>
              </p:ext>
            </p:extLst>
          </p:nvPr>
        </p:nvGraphicFramePr>
        <p:xfrm>
          <a:off x="3691221" y="990827"/>
          <a:ext cx="2123363" cy="3383417"/>
        </p:xfrm>
        <a:graphic>
          <a:graphicData uri="http://schemas.openxmlformats.org/drawingml/2006/table">
            <a:tbl>
              <a:tblPr>
                <a:tableStyleId>{5C22544A-7EE6-4342-B048-85BDC9FD1C3A}</a:tableStyleId>
              </a:tblPr>
              <a:tblGrid>
                <a:gridCol w="874323">
                  <a:extLst>
                    <a:ext uri="{9D8B030D-6E8A-4147-A177-3AD203B41FA5}">
                      <a16:colId xmlns:a16="http://schemas.microsoft.com/office/drawing/2014/main" val="4061392047"/>
                    </a:ext>
                  </a:extLst>
                </a:gridCol>
                <a:gridCol w="565355">
                  <a:extLst>
                    <a:ext uri="{9D8B030D-6E8A-4147-A177-3AD203B41FA5}">
                      <a16:colId xmlns:a16="http://schemas.microsoft.com/office/drawing/2014/main" val="3964160852"/>
                    </a:ext>
                  </a:extLst>
                </a:gridCol>
                <a:gridCol w="683685">
                  <a:extLst>
                    <a:ext uri="{9D8B030D-6E8A-4147-A177-3AD203B41FA5}">
                      <a16:colId xmlns:a16="http://schemas.microsoft.com/office/drawing/2014/main" val="2194367792"/>
                    </a:ext>
                  </a:extLst>
                </a:gridCol>
              </a:tblGrid>
              <a:tr h="255597">
                <a:tc>
                  <a:txBody>
                    <a:bodyPr/>
                    <a:lstStyle/>
                    <a:p>
                      <a:pPr algn="l" fontAlgn="b"/>
                      <a:endParaRPr lang="it-IT" sz="800" b="0" i="0" u="none" strike="noStrike" dirty="0">
                        <a:solidFill>
                          <a:srgbClr val="000000"/>
                        </a:solidFill>
                        <a:effectLst/>
                        <a:latin typeface="Calibri" panose="020F0502020204030204" pitchFamily="34" charset="0"/>
                      </a:endParaRPr>
                    </a:p>
                  </a:txBody>
                  <a:tcPr marL="6543" marR="6543" marT="6543" marB="0" anchor="b">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700" b="1" i="0" u="none" strike="noStrike" dirty="0">
                          <a:solidFill>
                            <a:srgbClr val="000000"/>
                          </a:solidFill>
                          <a:effectLst/>
                          <a:latin typeface="+mn-lt"/>
                        </a:rPr>
                        <a:t>N. Eventi (2021)</a:t>
                      </a:r>
                    </a:p>
                  </a:txBody>
                  <a:tcPr marL="6543" marR="6543" marT="6543" marB="0" anchor="ctr">
                    <a:lnB w="6350" cap="flat" cmpd="sng" algn="ctr">
                      <a:solidFill>
                        <a:schemeClr val="bg1">
                          <a:lumMod val="75000"/>
                        </a:schemeClr>
                      </a:solidFill>
                      <a:prstDash val="solid"/>
                      <a:round/>
                      <a:headEnd type="none" w="med" len="med"/>
                      <a:tailEnd type="none" w="med" len="med"/>
                    </a:lnB>
                    <a:noFill/>
                  </a:tcPr>
                </a:tc>
                <a:tc>
                  <a:txBody>
                    <a:bodyPr/>
                    <a:lstStyle/>
                    <a:p>
                      <a:pPr algn="r" fontAlgn="b"/>
                      <a:r>
                        <a:rPr lang="it-IT" sz="700" b="1" i="0" u="none" strike="noStrike" dirty="0">
                          <a:solidFill>
                            <a:srgbClr val="000000"/>
                          </a:solidFill>
                          <a:effectLst/>
                          <a:latin typeface="+mn-lt"/>
                        </a:rPr>
                        <a:t>Pop. residente (Istat, 2022)</a:t>
                      </a:r>
                    </a:p>
                  </a:txBody>
                  <a:tcPr marL="6543" marR="6543" marT="6543" marB="0" anchor="ctr">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8164299"/>
                  </a:ext>
                </a:extLst>
              </a:tr>
              <a:tr h="156391">
                <a:tc>
                  <a:txBody>
                    <a:bodyPr/>
                    <a:lstStyle/>
                    <a:p>
                      <a:pPr algn="l" fontAlgn="b"/>
                      <a:r>
                        <a:rPr lang="it-IT" sz="800" u="none" strike="noStrike" dirty="0">
                          <a:effectLst/>
                        </a:rPr>
                        <a:t>Emilia-Romagna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dirty="0">
                          <a:solidFill>
                            <a:srgbClr val="000000"/>
                          </a:solidFill>
                          <a:effectLst/>
                          <a:latin typeface="Calibri" panose="020F0502020204030204" pitchFamily="34" charset="0"/>
                        </a:rPr>
                        <a:t>15.106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4.431.816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86782910"/>
                  </a:ext>
                </a:extLst>
              </a:tr>
              <a:tr h="156391">
                <a:tc>
                  <a:txBody>
                    <a:bodyPr/>
                    <a:lstStyle/>
                    <a:p>
                      <a:pPr algn="l" fontAlgn="b"/>
                      <a:r>
                        <a:rPr lang="it-IT" sz="800" u="none" strike="noStrike" dirty="0">
                          <a:effectLst/>
                        </a:rPr>
                        <a:t>Lombardia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dirty="0">
                          <a:solidFill>
                            <a:srgbClr val="000000"/>
                          </a:solidFill>
                          <a:effectLst/>
                          <a:latin typeface="Calibri" panose="020F0502020204030204" pitchFamily="34" charset="0"/>
                        </a:rPr>
                        <a:t>31.423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9.965.046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21811750"/>
                  </a:ext>
                </a:extLst>
              </a:tr>
              <a:tr h="156391">
                <a:tc>
                  <a:txBody>
                    <a:bodyPr/>
                    <a:lstStyle/>
                    <a:p>
                      <a:pPr algn="l" fontAlgn="b"/>
                      <a:r>
                        <a:rPr lang="it-IT" sz="800" u="none" strike="noStrike" dirty="0">
                          <a:effectLst/>
                        </a:rPr>
                        <a:t>Molise</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685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dirty="0">
                          <a:solidFill>
                            <a:srgbClr val="000000"/>
                          </a:solidFill>
                          <a:effectLst/>
                          <a:latin typeface="Calibri" panose="020F0502020204030204" pitchFamily="34" charset="0"/>
                        </a:rPr>
                        <a:t>290.769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50687326"/>
                  </a:ext>
                </a:extLst>
              </a:tr>
              <a:tr h="156391">
                <a:tc>
                  <a:txBody>
                    <a:bodyPr/>
                    <a:lstStyle/>
                    <a:p>
                      <a:pPr algn="l" fontAlgn="b"/>
                      <a:r>
                        <a:rPr lang="it-IT" sz="800" u="none" strike="noStrike" dirty="0">
                          <a:effectLst/>
                        </a:rPr>
                        <a:t>Abruzzo</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1.954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1.273.660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1569508"/>
                  </a:ext>
                </a:extLst>
              </a:tr>
              <a:tr h="156391">
                <a:tc>
                  <a:txBody>
                    <a:bodyPr/>
                    <a:lstStyle/>
                    <a:p>
                      <a:pPr algn="l" fontAlgn="b"/>
                      <a:r>
                        <a:rPr lang="it-IT" sz="800" u="none" strike="noStrike" dirty="0">
                          <a:effectLst/>
                        </a:rPr>
                        <a:t>Piemonte</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6.078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4.252.279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79994766"/>
                  </a:ext>
                </a:extLst>
              </a:tr>
              <a:tr h="156391">
                <a:tc>
                  <a:txBody>
                    <a:bodyPr/>
                    <a:lstStyle/>
                    <a:p>
                      <a:pPr algn="l" fontAlgn="b"/>
                      <a:r>
                        <a:rPr lang="it-IT" sz="800" u="none" strike="noStrike" dirty="0">
                          <a:effectLst/>
                        </a:rPr>
                        <a:t>Umbria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1.215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859.572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63596086"/>
                  </a:ext>
                </a:extLst>
              </a:tr>
              <a:tr h="156391">
                <a:tc>
                  <a:txBody>
                    <a:bodyPr/>
                    <a:lstStyle/>
                    <a:p>
                      <a:pPr algn="l" fontAlgn="b"/>
                      <a:r>
                        <a:rPr lang="it-IT" sz="800" u="none" strike="noStrike" dirty="0">
                          <a:effectLst/>
                        </a:rPr>
                        <a:t>Veneto</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5.830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4.854.633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03814401"/>
                  </a:ext>
                </a:extLst>
              </a:tr>
              <a:tr h="156391">
                <a:tc>
                  <a:txBody>
                    <a:bodyPr/>
                    <a:lstStyle/>
                    <a:p>
                      <a:pPr algn="l" fontAlgn="b"/>
                      <a:r>
                        <a:rPr lang="it-IT" sz="800" u="none" strike="noStrike" dirty="0">
                          <a:effectLst/>
                        </a:rPr>
                        <a:t>Marche</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1.778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dirty="0">
                          <a:solidFill>
                            <a:srgbClr val="000000"/>
                          </a:solidFill>
                          <a:effectLst/>
                          <a:latin typeface="Calibri" panose="020F0502020204030204" pitchFamily="34" charset="0"/>
                        </a:rPr>
                        <a:t>1.489.789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85329172"/>
                  </a:ext>
                </a:extLst>
              </a:tr>
              <a:tr h="156391">
                <a:tc>
                  <a:txBody>
                    <a:bodyPr/>
                    <a:lstStyle/>
                    <a:p>
                      <a:pPr algn="l" fontAlgn="b"/>
                      <a:r>
                        <a:rPr lang="it-IT" sz="800" u="none" strike="noStrike" dirty="0">
                          <a:effectLst/>
                        </a:rPr>
                        <a:t>Friuli-Venezia Giulia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1.403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1.197.295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72167046"/>
                  </a:ext>
                </a:extLst>
              </a:tr>
              <a:tr h="156391">
                <a:tc>
                  <a:txBody>
                    <a:bodyPr/>
                    <a:lstStyle/>
                    <a:p>
                      <a:pPr algn="l" fontAlgn="b"/>
                      <a:r>
                        <a:rPr lang="it-IT" sz="800" u="none" strike="noStrike" dirty="0">
                          <a:effectLst/>
                        </a:rPr>
                        <a:t>Sicilia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4.967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4.801.468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89767402"/>
                  </a:ext>
                </a:extLst>
              </a:tr>
              <a:tr h="156391">
                <a:tc>
                  <a:txBody>
                    <a:bodyPr/>
                    <a:lstStyle/>
                    <a:p>
                      <a:pPr algn="l" fontAlgn="b"/>
                      <a:r>
                        <a:rPr lang="it-IT" sz="800" u="none" strike="noStrike" dirty="0">
                          <a:effectLst/>
                        </a:rPr>
                        <a:t>Basilicata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399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539.999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0760995"/>
                  </a:ext>
                </a:extLst>
              </a:tr>
              <a:tr h="156391">
                <a:tc>
                  <a:txBody>
                    <a:bodyPr/>
                    <a:lstStyle/>
                    <a:p>
                      <a:pPr algn="l" fontAlgn="b"/>
                      <a:r>
                        <a:rPr lang="it-IT" sz="800" u="none" strike="noStrike" dirty="0">
                          <a:effectLst/>
                        </a:rPr>
                        <a:t>Liguria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1.070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dirty="0">
                          <a:solidFill>
                            <a:srgbClr val="000000"/>
                          </a:solidFill>
                          <a:effectLst/>
                          <a:latin typeface="Calibri" panose="020F0502020204030204" pitchFamily="34" charset="0"/>
                        </a:rPr>
                        <a:t>1.507.438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93942195"/>
                  </a:ext>
                </a:extLst>
              </a:tr>
              <a:tr h="156391">
                <a:tc>
                  <a:txBody>
                    <a:bodyPr/>
                    <a:lstStyle/>
                    <a:p>
                      <a:pPr algn="l" fontAlgn="b"/>
                      <a:r>
                        <a:rPr lang="it-IT" sz="800" u="none" strike="noStrike" dirty="0">
                          <a:effectLst/>
                        </a:rPr>
                        <a:t>Lazio</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3.698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5.715.190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2434776"/>
                  </a:ext>
                </a:extLst>
              </a:tr>
              <a:tr h="156391">
                <a:tc>
                  <a:txBody>
                    <a:bodyPr/>
                    <a:lstStyle/>
                    <a:p>
                      <a:pPr algn="l" fontAlgn="b"/>
                      <a:r>
                        <a:rPr lang="it-IT" sz="800" u="none" strike="noStrike" dirty="0">
                          <a:effectLst/>
                        </a:rPr>
                        <a:t>Toscana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2.258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3.676.285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2368796"/>
                  </a:ext>
                </a:extLst>
              </a:tr>
              <a:tr h="156391">
                <a:tc>
                  <a:txBody>
                    <a:bodyPr/>
                    <a:lstStyle/>
                    <a:p>
                      <a:pPr algn="l" fontAlgn="b"/>
                      <a:r>
                        <a:rPr lang="it-IT" sz="800" u="none" strike="noStrike" dirty="0">
                          <a:effectLst/>
                        </a:rPr>
                        <a:t>Campania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2.977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5.590.681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22376442"/>
                  </a:ext>
                </a:extLst>
              </a:tr>
              <a:tr h="156391">
                <a:tc>
                  <a:txBody>
                    <a:bodyPr/>
                    <a:lstStyle/>
                    <a:p>
                      <a:pPr algn="l" fontAlgn="b"/>
                      <a:r>
                        <a:rPr lang="it-IT" sz="800" u="none" strike="noStrike" dirty="0">
                          <a:effectLst/>
                        </a:rPr>
                        <a:t>Calabria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942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1.844.586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9470542"/>
                  </a:ext>
                </a:extLst>
              </a:tr>
              <a:tr h="156391">
                <a:tc>
                  <a:txBody>
                    <a:bodyPr/>
                    <a:lstStyle/>
                    <a:p>
                      <a:pPr algn="l" fontAlgn="b"/>
                      <a:r>
                        <a:rPr lang="it-IT" sz="800" u="none" strike="noStrike" dirty="0">
                          <a:effectLst/>
                        </a:rPr>
                        <a:t>Puglia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1.982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3.912.166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4229205"/>
                  </a:ext>
                </a:extLst>
              </a:tr>
              <a:tr h="156391">
                <a:tc>
                  <a:txBody>
                    <a:bodyPr/>
                    <a:lstStyle/>
                    <a:p>
                      <a:pPr algn="l" fontAlgn="b"/>
                      <a:r>
                        <a:rPr lang="it-IT" sz="800" u="none" strike="noStrike" dirty="0">
                          <a:effectLst/>
                        </a:rPr>
                        <a:t>Sardegna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730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1.579.181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00782017"/>
                  </a:ext>
                </a:extLst>
              </a:tr>
              <a:tr h="156391">
                <a:tc>
                  <a:txBody>
                    <a:bodyPr/>
                    <a:lstStyle/>
                    <a:p>
                      <a:pPr algn="l" fontAlgn="b"/>
                      <a:r>
                        <a:rPr lang="it-IT" sz="800" u="none" strike="noStrike" dirty="0">
                          <a:effectLst/>
                        </a:rPr>
                        <a:t>Valle d'Aosta</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a:solidFill>
                            <a:srgbClr val="000000"/>
                          </a:solidFill>
                          <a:effectLst/>
                          <a:latin typeface="Calibri" panose="020F0502020204030204" pitchFamily="34" charset="0"/>
                        </a:rPr>
                        <a:t>46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b"/>
                      <a:r>
                        <a:rPr lang="it-IT" sz="700" b="0" i="0" u="none" strike="noStrike" dirty="0">
                          <a:solidFill>
                            <a:srgbClr val="000000"/>
                          </a:solidFill>
                          <a:effectLst/>
                          <a:latin typeface="Calibri" panose="020F0502020204030204" pitchFamily="34" charset="0"/>
                        </a:rPr>
                        <a:t>123.337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44917803"/>
                  </a:ext>
                </a:extLst>
              </a:tr>
              <a:tr h="156391">
                <a:tc>
                  <a:txBody>
                    <a:bodyPr/>
                    <a:lstStyle/>
                    <a:p>
                      <a:pPr algn="l" fontAlgn="b"/>
                      <a:r>
                        <a:rPr lang="it-IT" sz="800" u="none" strike="noStrike" dirty="0">
                          <a:effectLst/>
                        </a:rPr>
                        <a:t>Trentino-Alto Adige</a:t>
                      </a:r>
                      <a:endParaRPr lang="it-IT" sz="800" b="0" i="0" u="none" strike="noStrike" dirty="0">
                        <a:solidFill>
                          <a:srgbClr val="000000"/>
                        </a:solidFill>
                        <a:effectLst/>
                        <a:latin typeface="Calibri" panose="020F0502020204030204" pitchFamily="34" charset="0"/>
                      </a:endParaRPr>
                    </a:p>
                  </a:txBody>
                  <a:tcPr marL="6543" marR="6543" marT="6543" marB="0" anchor="ctr">
                    <a:lnT w="6350" cap="flat" cmpd="sng" algn="ctr">
                      <a:solidFill>
                        <a:schemeClr val="bg1">
                          <a:lumMod val="75000"/>
                        </a:schemeClr>
                      </a:solidFill>
                      <a:prstDash val="solid"/>
                      <a:round/>
                      <a:headEnd type="none" w="med" len="med"/>
                      <a:tailEnd type="none" w="med" len="med"/>
                    </a:lnT>
                    <a:noFill/>
                  </a:tcPr>
                </a:tc>
                <a:tc>
                  <a:txBody>
                    <a:bodyPr/>
                    <a:lstStyle/>
                    <a:p>
                      <a:pPr algn="r" rtl="0" fontAlgn="b"/>
                      <a:r>
                        <a:rPr lang="it-IT" sz="700" b="0" i="0" u="none" strike="noStrike">
                          <a:solidFill>
                            <a:srgbClr val="000000"/>
                          </a:solidFill>
                          <a:effectLst/>
                          <a:latin typeface="Calibri" panose="020F0502020204030204" pitchFamily="34" charset="0"/>
                        </a:rPr>
                        <a:t>304</a:t>
                      </a:r>
                    </a:p>
                  </a:txBody>
                  <a:tcPr marL="9525" marR="9525" marT="9525" marB="0" anchor="ctr">
                    <a:lnT w="6350" cap="flat" cmpd="sng" algn="ctr">
                      <a:solidFill>
                        <a:schemeClr val="bg1">
                          <a:lumMod val="75000"/>
                        </a:schemeClr>
                      </a:solidFill>
                      <a:prstDash val="solid"/>
                      <a:round/>
                      <a:headEnd type="none" w="med" len="med"/>
                      <a:tailEnd type="none" w="med" len="med"/>
                    </a:lnT>
                    <a:noFill/>
                  </a:tcPr>
                </a:tc>
                <a:tc>
                  <a:txBody>
                    <a:bodyPr/>
                    <a:lstStyle/>
                    <a:p>
                      <a:pPr algn="r" rtl="0" fontAlgn="b"/>
                      <a:r>
                        <a:rPr lang="it-IT" sz="700" b="0" i="0" u="none" strike="noStrike" dirty="0">
                          <a:solidFill>
                            <a:srgbClr val="000000"/>
                          </a:solidFill>
                          <a:effectLst/>
                          <a:latin typeface="Calibri" panose="020F0502020204030204" pitchFamily="34" charset="0"/>
                        </a:rPr>
                        <a:t>1.077.932</a:t>
                      </a:r>
                    </a:p>
                  </a:txBody>
                  <a:tcPr marL="9525" marR="9525" marT="9525" marB="0" anchor="ctr">
                    <a:lnT w="635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125137382"/>
                  </a:ext>
                </a:extLst>
              </a:tr>
            </a:tbl>
          </a:graphicData>
        </a:graphic>
      </p:graphicFrame>
      <p:graphicFrame>
        <p:nvGraphicFramePr>
          <p:cNvPr id="8" name="Grafico 7">
            <a:extLst>
              <a:ext uri="{FF2B5EF4-FFF2-40B4-BE49-F238E27FC236}">
                <a16:creationId xmlns:a16="http://schemas.microsoft.com/office/drawing/2014/main" id="{0C4301A0-315B-E9B6-550C-C17D88359EFC}"/>
              </a:ext>
            </a:extLst>
          </p:cNvPr>
          <p:cNvGraphicFramePr/>
          <p:nvPr>
            <p:extLst>
              <p:ext uri="{D42A27DB-BD31-4B8C-83A1-F6EECF244321}">
                <p14:modId xmlns:p14="http://schemas.microsoft.com/office/powerpoint/2010/main" val="3841194012"/>
              </p:ext>
            </p:extLst>
          </p:nvPr>
        </p:nvGraphicFramePr>
        <p:xfrm>
          <a:off x="5862915" y="1109377"/>
          <a:ext cx="2810437" cy="3402707"/>
        </p:xfrm>
        <a:graphic>
          <a:graphicData uri="http://schemas.openxmlformats.org/drawingml/2006/chart">
            <c:chart xmlns:c="http://schemas.openxmlformats.org/drawingml/2006/chart" xmlns:r="http://schemas.openxmlformats.org/officeDocument/2006/relationships" r:id="rId3"/>
          </a:graphicData>
        </a:graphic>
      </p:graphicFrame>
      <p:sp>
        <p:nvSpPr>
          <p:cNvPr id="53" name="CasellaDiTesto 52">
            <a:extLst>
              <a:ext uri="{FF2B5EF4-FFF2-40B4-BE49-F238E27FC236}">
                <a16:creationId xmlns:a16="http://schemas.microsoft.com/office/drawing/2014/main" id="{AAF186CC-0073-DE1B-1068-01AC4E32DAAE}"/>
              </a:ext>
            </a:extLst>
          </p:cNvPr>
          <p:cNvSpPr txBox="1"/>
          <p:nvPr/>
        </p:nvSpPr>
        <p:spPr>
          <a:xfrm>
            <a:off x="5917286" y="1003370"/>
            <a:ext cx="3025593" cy="246221"/>
          </a:xfrm>
          <a:prstGeom prst="rect">
            <a:avLst/>
          </a:prstGeom>
          <a:noFill/>
        </p:spPr>
        <p:txBody>
          <a:bodyPr wrap="square" rtlCol="0">
            <a:spAutoFit/>
          </a:bodyPr>
          <a:lstStyle/>
          <a:p>
            <a:r>
              <a:rPr lang="it-IT" sz="1000" b="1" dirty="0"/>
              <a:t>Numero di eventi organizzati ogni 100.000 abitanti</a:t>
            </a:r>
          </a:p>
        </p:txBody>
      </p:sp>
      <p:sp>
        <p:nvSpPr>
          <p:cNvPr id="54" name="CasellaDiTesto 53">
            <a:extLst>
              <a:ext uri="{FF2B5EF4-FFF2-40B4-BE49-F238E27FC236}">
                <a16:creationId xmlns:a16="http://schemas.microsoft.com/office/drawing/2014/main" id="{E271DD6F-6025-82C8-C1AB-978A681607D1}"/>
              </a:ext>
            </a:extLst>
          </p:cNvPr>
          <p:cNvSpPr txBox="1"/>
          <p:nvPr/>
        </p:nvSpPr>
        <p:spPr>
          <a:xfrm>
            <a:off x="2494104" y="1694017"/>
            <a:ext cx="1071890" cy="523220"/>
          </a:xfrm>
          <a:prstGeom prst="rect">
            <a:avLst/>
          </a:prstGeom>
          <a:noFill/>
        </p:spPr>
        <p:txBody>
          <a:bodyPr wrap="square" rtlCol="0">
            <a:spAutoFit/>
          </a:bodyPr>
          <a:lstStyle/>
          <a:p>
            <a:r>
              <a:rPr lang="it-IT" sz="700" dirty="0"/>
              <a:t>L’intensità del colore riflette il numero di eventi organizzati per ciascuna regione</a:t>
            </a:r>
          </a:p>
        </p:txBody>
      </p:sp>
    </p:spTree>
    <p:extLst>
      <p:ext uri="{BB962C8B-B14F-4D97-AF65-F5344CB8AC3E}">
        <p14:creationId xmlns:p14="http://schemas.microsoft.com/office/powerpoint/2010/main" val="403668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asellaDiTesto 57">
            <a:extLst>
              <a:ext uri="{FF2B5EF4-FFF2-40B4-BE49-F238E27FC236}">
                <a16:creationId xmlns:a16="http://schemas.microsoft.com/office/drawing/2014/main" id="{C4B1EBB0-ADAC-79D3-A36B-DD230ADC6413}"/>
              </a:ext>
            </a:extLst>
          </p:cNvPr>
          <p:cNvSpPr txBox="1"/>
          <p:nvPr/>
        </p:nvSpPr>
        <p:spPr>
          <a:xfrm>
            <a:off x="706876" y="2790129"/>
            <a:ext cx="3952526" cy="369332"/>
          </a:xfrm>
          <a:prstGeom prst="rect">
            <a:avLst/>
          </a:prstGeom>
          <a:noFill/>
        </p:spPr>
        <p:txBody>
          <a:bodyPr wrap="square" rtlCol="0">
            <a:spAutoFit/>
          </a:bodyPr>
          <a:lstStyle/>
          <a:p>
            <a:r>
              <a:rPr lang="it-IT" sz="900" b="1" dirty="0"/>
              <a:t>Andamento del totale delle attività organizzate</a:t>
            </a:r>
          </a:p>
          <a:p>
            <a:r>
              <a:rPr lang="it-IT" sz="900" b="1" dirty="0"/>
              <a:t>(2017-2021)</a:t>
            </a:r>
          </a:p>
        </p:txBody>
      </p:sp>
      <p:graphicFrame>
        <p:nvGraphicFramePr>
          <p:cNvPr id="56" name="Grafico 55">
            <a:extLst>
              <a:ext uri="{FF2B5EF4-FFF2-40B4-BE49-F238E27FC236}">
                <a16:creationId xmlns:a16="http://schemas.microsoft.com/office/drawing/2014/main" id="{CB65C9E0-EA0B-1F96-A48C-FDB9F76F4173}"/>
              </a:ext>
            </a:extLst>
          </p:cNvPr>
          <p:cNvGraphicFramePr/>
          <p:nvPr>
            <p:extLst>
              <p:ext uri="{D42A27DB-BD31-4B8C-83A1-F6EECF244321}">
                <p14:modId xmlns:p14="http://schemas.microsoft.com/office/powerpoint/2010/main" val="1700791900"/>
              </p:ext>
            </p:extLst>
          </p:nvPr>
        </p:nvGraphicFramePr>
        <p:xfrm>
          <a:off x="706876" y="2793460"/>
          <a:ext cx="5125529" cy="1456005"/>
        </p:xfrm>
        <a:graphic>
          <a:graphicData uri="http://schemas.openxmlformats.org/drawingml/2006/chart">
            <c:chart xmlns:c="http://schemas.openxmlformats.org/drawingml/2006/chart" xmlns:r="http://schemas.openxmlformats.org/officeDocument/2006/relationships" r:id="rId2"/>
          </a:graphicData>
        </a:graphic>
      </p:graphicFrame>
      <p:sp>
        <p:nvSpPr>
          <p:cNvPr id="71" name="CasellaDiTesto 70">
            <a:extLst>
              <a:ext uri="{FF2B5EF4-FFF2-40B4-BE49-F238E27FC236}">
                <a16:creationId xmlns:a16="http://schemas.microsoft.com/office/drawing/2014/main" id="{520CE35E-2F8C-1A5F-936C-764DC1FF9829}"/>
              </a:ext>
            </a:extLst>
          </p:cNvPr>
          <p:cNvSpPr txBox="1"/>
          <p:nvPr/>
        </p:nvSpPr>
        <p:spPr>
          <a:xfrm>
            <a:off x="6284637" y="2030462"/>
            <a:ext cx="1999393" cy="615553"/>
          </a:xfrm>
          <a:prstGeom prst="rect">
            <a:avLst/>
          </a:prstGeom>
          <a:solidFill>
            <a:schemeClr val="bg1">
              <a:lumMod val="95000"/>
            </a:schemeClr>
          </a:solidFill>
        </p:spPr>
        <p:txBody>
          <a:bodyPr wrap="none" rtlCol="0">
            <a:spAutoFit/>
          </a:bodyPr>
          <a:lstStyle/>
          <a:p>
            <a:pPr algn="ctr"/>
            <a:r>
              <a:rPr lang="it-IT" sz="2200" b="1" dirty="0">
                <a:solidFill>
                  <a:srgbClr val="008452"/>
                </a:solidFill>
              </a:rPr>
              <a:t>331.457</a:t>
            </a:r>
            <a:r>
              <a:rPr lang="it-IT" sz="2200" b="1" dirty="0">
                <a:solidFill>
                  <a:srgbClr val="2668B2"/>
                </a:solidFill>
              </a:rPr>
              <a:t> </a:t>
            </a:r>
            <a:r>
              <a:rPr lang="it-IT" sz="1200" dirty="0"/>
              <a:t>partecipanti</a:t>
            </a:r>
          </a:p>
          <a:p>
            <a:pPr algn="ctr"/>
            <a:r>
              <a:rPr lang="it-IT" sz="1200" b="1" dirty="0">
                <a:solidFill>
                  <a:srgbClr val="008452"/>
                </a:solidFill>
              </a:rPr>
              <a:t>IN MEDIA </a:t>
            </a:r>
            <a:r>
              <a:rPr lang="it-IT" sz="1200" b="1" u="sng" dirty="0">
                <a:solidFill>
                  <a:srgbClr val="008452"/>
                </a:solidFill>
              </a:rPr>
              <a:t>32 PER ATTIVITÀ</a:t>
            </a:r>
          </a:p>
        </p:txBody>
      </p:sp>
      <p:sp>
        <p:nvSpPr>
          <p:cNvPr id="70" name="CasellaDiTesto 69">
            <a:extLst>
              <a:ext uri="{FF2B5EF4-FFF2-40B4-BE49-F238E27FC236}">
                <a16:creationId xmlns:a16="http://schemas.microsoft.com/office/drawing/2014/main" id="{97B17EA8-8845-08D6-9BA7-20A8758D4317}"/>
              </a:ext>
            </a:extLst>
          </p:cNvPr>
          <p:cNvSpPr txBox="1"/>
          <p:nvPr/>
        </p:nvSpPr>
        <p:spPr>
          <a:xfrm>
            <a:off x="3478584" y="2031442"/>
            <a:ext cx="2151679" cy="615553"/>
          </a:xfrm>
          <a:prstGeom prst="rect">
            <a:avLst/>
          </a:prstGeom>
          <a:solidFill>
            <a:schemeClr val="bg1">
              <a:lumMod val="95000"/>
            </a:schemeClr>
          </a:solidFill>
        </p:spPr>
        <p:txBody>
          <a:bodyPr wrap="none" rtlCol="0">
            <a:spAutoFit/>
          </a:bodyPr>
          <a:lstStyle/>
          <a:p>
            <a:pPr algn="ctr"/>
            <a:r>
              <a:rPr lang="it-IT" sz="2200" b="1" dirty="0">
                <a:solidFill>
                  <a:srgbClr val="D94149"/>
                </a:solidFill>
              </a:rPr>
              <a:t>1.460.805</a:t>
            </a:r>
            <a:r>
              <a:rPr lang="it-IT" sz="2200" b="1" dirty="0">
                <a:solidFill>
                  <a:srgbClr val="2668B2"/>
                </a:solidFill>
              </a:rPr>
              <a:t> </a:t>
            </a:r>
            <a:r>
              <a:rPr lang="it-IT" sz="1200" dirty="0"/>
              <a:t>partecipanti</a:t>
            </a:r>
          </a:p>
          <a:p>
            <a:pPr algn="ctr"/>
            <a:r>
              <a:rPr lang="it-IT" sz="1200" b="1" dirty="0">
                <a:solidFill>
                  <a:srgbClr val="D94149"/>
                </a:solidFill>
              </a:rPr>
              <a:t>IN MEDIA </a:t>
            </a:r>
            <a:r>
              <a:rPr lang="it-IT" sz="1200" b="1" u="sng" dirty="0">
                <a:solidFill>
                  <a:srgbClr val="D94149"/>
                </a:solidFill>
              </a:rPr>
              <a:t>44 PER ATTIVITÀ</a:t>
            </a:r>
          </a:p>
        </p:txBody>
      </p:sp>
      <p:sp>
        <p:nvSpPr>
          <p:cNvPr id="69" name="CasellaDiTesto 68">
            <a:extLst>
              <a:ext uri="{FF2B5EF4-FFF2-40B4-BE49-F238E27FC236}">
                <a16:creationId xmlns:a16="http://schemas.microsoft.com/office/drawing/2014/main" id="{49C6D0BA-49EA-6488-C324-52AEF64184A6}"/>
              </a:ext>
            </a:extLst>
          </p:cNvPr>
          <p:cNvSpPr txBox="1"/>
          <p:nvPr/>
        </p:nvSpPr>
        <p:spPr>
          <a:xfrm>
            <a:off x="880518" y="2033172"/>
            <a:ext cx="1933671" cy="615553"/>
          </a:xfrm>
          <a:prstGeom prst="rect">
            <a:avLst/>
          </a:prstGeom>
          <a:solidFill>
            <a:schemeClr val="bg1">
              <a:lumMod val="95000"/>
            </a:schemeClr>
          </a:solidFill>
        </p:spPr>
        <p:txBody>
          <a:bodyPr wrap="none" rtlCol="0">
            <a:spAutoFit/>
          </a:bodyPr>
          <a:lstStyle/>
          <a:p>
            <a:pPr algn="ctr"/>
            <a:r>
              <a:rPr lang="it-IT" sz="2200" b="1" dirty="0">
                <a:solidFill>
                  <a:srgbClr val="2668B2"/>
                </a:solidFill>
              </a:rPr>
              <a:t>102.855 </a:t>
            </a:r>
            <a:r>
              <a:rPr lang="it-IT" sz="1200" dirty="0"/>
              <a:t>partecipanti</a:t>
            </a:r>
          </a:p>
          <a:p>
            <a:pPr algn="ctr"/>
            <a:r>
              <a:rPr lang="it-IT" sz="1200" b="1" dirty="0">
                <a:solidFill>
                  <a:srgbClr val="2668B2"/>
                </a:solidFill>
              </a:rPr>
              <a:t>IN MEDIA </a:t>
            </a:r>
            <a:r>
              <a:rPr lang="it-IT" sz="1200" b="1" u="sng" dirty="0">
                <a:solidFill>
                  <a:srgbClr val="2668B2"/>
                </a:solidFill>
              </a:rPr>
              <a:t>10 PER ATTIVITÀ</a:t>
            </a:r>
          </a:p>
        </p:txBody>
      </p:sp>
      <p:sp>
        <p:nvSpPr>
          <p:cNvPr id="32" name="Rettangolo 31">
            <a:extLst>
              <a:ext uri="{FF2B5EF4-FFF2-40B4-BE49-F238E27FC236}">
                <a16:creationId xmlns:a16="http://schemas.microsoft.com/office/drawing/2014/main" id="{9589332D-3A81-A30F-45ED-E79BEAD83DCD}"/>
              </a:ext>
            </a:extLst>
          </p:cNvPr>
          <p:cNvSpPr/>
          <p:nvPr/>
        </p:nvSpPr>
        <p:spPr>
          <a:xfrm>
            <a:off x="4843974" y="3065923"/>
            <a:ext cx="676044" cy="118354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a:extLst>
              <a:ext uri="{FF2B5EF4-FFF2-40B4-BE49-F238E27FC236}">
                <a16:creationId xmlns:a16="http://schemas.microsoft.com/office/drawing/2014/main" id="{75462442-6311-E704-D902-C1724ECD610B}"/>
              </a:ext>
            </a:extLst>
          </p:cNvPr>
          <p:cNvSpPr txBox="1"/>
          <p:nvPr/>
        </p:nvSpPr>
        <p:spPr>
          <a:xfrm>
            <a:off x="571989" y="949054"/>
            <a:ext cx="2460675" cy="923330"/>
          </a:xfrm>
          <a:prstGeom prst="rect">
            <a:avLst/>
          </a:prstGeom>
          <a:noFill/>
        </p:spPr>
        <p:txBody>
          <a:bodyPr wrap="none" rtlCol="0">
            <a:spAutoFit/>
          </a:bodyPr>
          <a:lstStyle/>
          <a:p>
            <a:pPr algn="ctr"/>
            <a:r>
              <a:rPr lang="it-IT" sz="3000" b="1" dirty="0">
                <a:solidFill>
                  <a:srgbClr val="2668B2"/>
                </a:solidFill>
              </a:rPr>
              <a:t>10.476</a:t>
            </a:r>
          </a:p>
          <a:p>
            <a:pPr algn="ctr"/>
            <a:r>
              <a:rPr lang="it-IT" sz="1200" dirty="0"/>
              <a:t>attività </a:t>
            </a:r>
            <a:r>
              <a:rPr lang="it-IT" sz="1200" b="1" dirty="0">
                <a:solidFill>
                  <a:srgbClr val="2668B2"/>
                </a:solidFill>
              </a:rPr>
              <a:t>formative</a:t>
            </a:r>
            <a:r>
              <a:rPr lang="it-IT" sz="1200" dirty="0"/>
              <a:t> (rivolte a dirigenti</a:t>
            </a:r>
          </a:p>
          <a:p>
            <a:pPr algn="ctr"/>
            <a:r>
              <a:rPr lang="it-IT" sz="1200" dirty="0"/>
              <a:t>e collaboratori) erogate nel 2021*</a:t>
            </a:r>
          </a:p>
        </p:txBody>
      </p:sp>
      <p:sp>
        <p:nvSpPr>
          <p:cNvPr id="14" name="Segnaposto numero diapositiva 13"/>
          <p:cNvSpPr>
            <a:spLocks noGrp="1"/>
          </p:cNvSpPr>
          <p:nvPr>
            <p:ph type="sldNum" sz="quarter" idx="12"/>
          </p:nvPr>
        </p:nvSpPr>
        <p:spPr/>
        <p:txBody>
          <a:bodyPr/>
          <a:lstStyle/>
          <a:p>
            <a:fld id="{CEC07F19-866A-D549-94C6-C4D9AC2AB9CF}" type="slidenum">
              <a:rPr lang="it-IT" smtClean="0"/>
              <a:pPr/>
              <a:t>18</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840396"/>
          </a:xfrm>
          <a:prstGeom prst="rect">
            <a:avLst/>
          </a:prstGeom>
        </p:spPr>
        <p:txBody>
          <a:bodyPr lIns="91429" tIns="45714" rIns="91429" bIns="45714">
            <a:normAutofit fontScale="925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Oltre 100mila attività extra-sportive nel 2021</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Si stimano circa 72mila attività didattiche, 22mila attività formative e altrettante iniziative socio-culturali</a:t>
            </a:r>
          </a:p>
        </p:txBody>
      </p:sp>
      <p:sp>
        <p:nvSpPr>
          <p:cNvPr id="42" name="CasellaDiTesto 41">
            <a:extLst>
              <a:ext uri="{FF2B5EF4-FFF2-40B4-BE49-F238E27FC236}">
                <a16:creationId xmlns:a16="http://schemas.microsoft.com/office/drawing/2014/main" id="{84BA3DFD-C378-96FF-BD6C-E01DCF4A6703}"/>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US ACLI. Dati riferiti al 2021. </a:t>
            </a:r>
          </a:p>
        </p:txBody>
      </p:sp>
      <p:sp>
        <p:nvSpPr>
          <p:cNvPr id="41" name="Rettangolo 40">
            <a:extLst>
              <a:ext uri="{FF2B5EF4-FFF2-40B4-BE49-F238E27FC236}">
                <a16:creationId xmlns:a16="http://schemas.microsoft.com/office/drawing/2014/main" id="{3A18A226-6296-340E-6736-66C42B41F65B}"/>
              </a:ext>
            </a:extLst>
          </p:cNvPr>
          <p:cNvSpPr/>
          <p:nvPr/>
        </p:nvSpPr>
        <p:spPr>
          <a:xfrm>
            <a:off x="517708" y="988782"/>
            <a:ext cx="2600648" cy="92333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839FC893-34B5-4A11-6949-5CF89FF3FB17}"/>
              </a:ext>
            </a:extLst>
          </p:cNvPr>
          <p:cNvSpPr txBox="1"/>
          <p:nvPr/>
        </p:nvSpPr>
        <p:spPr>
          <a:xfrm>
            <a:off x="3193286" y="952385"/>
            <a:ext cx="2677592" cy="923330"/>
          </a:xfrm>
          <a:prstGeom prst="rect">
            <a:avLst/>
          </a:prstGeom>
          <a:noFill/>
        </p:spPr>
        <p:txBody>
          <a:bodyPr wrap="none" rtlCol="0">
            <a:spAutoFit/>
          </a:bodyPr>
          <a:lstStyle/>
          <a:p>
            <a:pPr algn="ctr"/>
            <a:r>
              <a:rPr lang="it-IT" sz="3000" b="1" dirty="0">
                <a:solidFill>
                  <a:srgbClr val="D94149"/>
                </a:solidFill>
              </a:rPr>
              <a:t>33.411</a:t>
            </a:r>
          </a:p>
          <a:p>
            <a:pPr algn="ctr"/>
            <a:r>
              <a:rPr lang="it-IT" sz="1200" dirty="0"/>
              <a:t>attività </a:t>
            </a:r>
            <a:r>
              <a:rPr lang="it-IT" sz="1200" b="1" dirty="0">
                <a:solidFill>
                  <a:srgbClr val="D94149"/>
                </a:solidFill>
              </a:rPr>
              <a:t>didattiche</a:t>
            </a:r>
            <a:r>
              <a:rPr lang="it-IT" sz="1200" dirty="0"/>
              <a:t> (rivolte ai praticanti)</a:t>
            </a:r>
          </a:p>
          <a:p>
            <a:pPr algn="ctr"/>
            <a:r>
              <a:rPr lang="it-IT" sz="1200" dirty="0"/>
              <a:t>erogate o autorizzate nel 2021</a:t>
            </a:r>
          </a:p>
        </p:txBody>
      </p:sp>
      <p:sp>
        <p:nvSpPr>
          <p:cNvPr id="44" name="Rettangolo 43">
            <a:extLst>
              <a:ext uri="{FF2B5EF4-FFF2-40B4-BE49-F238E27FC236}">
                <a16:creationId xmlns:a16="http://schemas.microsoft.com/office/drawing/2014/main" id="{FB6B7DE6-123A-57CD-10BD-5995CC5545C9}"/>
              </a:ext>
            </a:extLst>
          </p:cNvPr>
          <p:cNvSpPr/>
          <p:nvPr/>
        </p:nvSpPr>
        <p:spPr>
          <a:xfrm>
            <a:off x="3247461" y="992113"/>
            <a:ext cx="2600648" cy="92333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a:extLst>
              <a:ext uri="{FF2B5EF4-FFF2-40B4-BE49-F238E27FC236}">
                <a16:creationId xmlns:a16="http://schemas.microsoft.com/office/drawing/2014/main" id="{27038DF3-5CFB-A9C0-C84F-D354B20343FD}"/>
              </a:ext>
            </a:extLst>
          </p:cNvPr>
          <p:cNvSpPr txBox="1"/>
          <p:nvPr/>
        </p:nvSpPr>
        <p:spPr>
          <a:xfrm>
            <a:off x="5892722" y="946845"/>
            <a:ext cx="2706831" cy="923330"/>
          </a:xfrm>
          <a:prstGeom prst="rect">
            <a:avLst/>
          </a:prstGeom>
          <a:noFill/>
        </p:spPr>
        <p:txBody>
          <a:bodyPr wrap="none" rtlCol="0">
            <a:spAutoFit/>
          </a:bodyPr>
          <a:lstStyle/>
          <a:p>
            <a:pPr algn="ctr"/>
            <a:r>
              <a:rPr lang="it-IT" sz="3000" b="1" dirty="0">
                <a:solidFill>
                  <a:srgbClr val="008452"/>
                </a:solidFill>
              </a:rPr>
              <a:t>10.234</a:t>
            </a:r>
          </a:p>
          <a:p>
            <a:pPr algn="ctr"/>
            <a:r>
              <a:rPr lang="it-IT" sz="1200" dirty="0"/>
              <a:t>altre attività/iniziative </a:t>
            </a:r>
            <a:r>
              <a:rPr lang="it-IT" sz="1200" b="1" dirty="0">
                <a:solidFill>
                  <a:srgbClr val="008452"/>
                </a:solidFill>
              </a:rPr>
              <a:t>sociali, culturali o</a:t>
            </a:r>
          </a:p>
          <a:p>
            <a:pPr algn="ctr"/>
            <a:r>
              <a:rPr lang="it-IT" sz="1200" b="1" dirty="0">
                <a:solidFill>
                  <a:srgbClr val="008452"/>
                </a:solidFill>
              </a:rPr>
              <a:t>ambientali</a:t>
            </a:r>
            <a:r>
              <a:rPr lang="it-IT" sz="1200" dirty="0"/>
              <a:t> organizzate nel 2021</a:t>
            </a:r>
          </a:p>
        </p:txBody>
      </p:sp>
      <p:sp>
        <p:nvSpPr>
          <p:cNvPr id="49" name="Rettangolo 48">
            <a:extLst>
              <a:ext uri="{FF2B5EF4-FFF2-40B4-BE49-F238E27FC236}">
                <a16:creationId xmlns:a16="http://schemas.microsoft.com/office/drawing/2014/main" id="{99B669F7-7F8C-54FC-027F-D0D7C194F320}"/>
              </a:ext>
            </a:extLst>
          </p:cNvPr>
          <p:cNvSpPr/>
          <p:nvPr/>
        </p:nvSpPr>
        <p:spPr>
          <a:xfrm>
            <a:off x="5961511" y="986573"/>
            <a:ext cx="2600648" cy="92333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4D4C1499-F8E8-A579-50F5-25D08287A753}"/>
              </a:ext>
            </a:extLst>
          </p:cNvPr>
          <p:cNvSpPr txBox="1"/>
          <p:nvPr/>
        </p:nvSpPr>
        <p:spPr>
          <a:xfrm>
            <a:off x="173322" y="3227409"/>
            <a:ext cx="1089498" cy="477054"/>
          </a:xfrm>
          <a:prstGeom prst="rect">
            <a:avLst/>
          </a:prstGeom>
          <a:solidFill>
            <a:schemeClr val="bg1"/>
          </a:solidFill>
        </p:spPr>
        <p:txBody>
          <a:bodyPr wrap="square" rtlCol="0">
            <a:spAutoFit/>
          </a:bodyPr>
          <a:lstStyle/>
          <a:p>
            <a:pPr algn="ctr"/>
            <a:r>
              <a:rPr lang="it-IT" sz="500" dirty="0">
                <a:solidFill>
                  <a:srgbClr val="D94149"/>
                </a:solidFill>
              </a:rPr>
              <a:t>Andamento 2017-2021sulle attività didattiche rielaborato e stimato da SWG per sopperire alla carenza di informazioni storiche. Dato 2021: reale auto-dichiarato dai 7 EPS </a:t>
            </a:r>
          </a:p>
        </p:txBody>
      </p:sp>
      <p:sp>
        <p:nvSpPr>
          <p:cNvPr id="18" name="Freccia in giù 17">
            <a:extLst>
              <a:ext uri="{FF2B5EF4-FFF2-40B4-BE49-F238E27FC236}">
                <a16:creationId xmlns:a16="http://schemas.microsoft.com/office/drawing/2014/main" id="{05DA6BD7-9EAE-122B-849C-2B78E2EE44BE}"/>
              </a:ext>
            </a:extLst>
          </p:cNvPr>
          <p:cNvSpPr/>
          <p:nvPr/>
        </p:nvSpPr>
        <p:spPr>
          <a:xfrm>
            <a:off x="1555192" y="1861988"/>
            <a:ext cx="558053" cy="23152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Freccia in giù 65">
            <a:extLst>
              <a:ext uri="{FF2B5EF4-FFF2-40B4-BE49-F238E27FC236}">
                <a16:creationId xmlns:a16="http://schemas.microsoft.com/office/drawing/2014/main" id="{B267AB69-6D3E-42A3-AEB8-6C3799BADC40}"/>
              </a:ext>
            </a:extLst>
          </p:cNvPr>
          <p:cNvSpPr/>
          <p:nvPr/>
        </p:nvSpPr>
        <p:spPr>
          <a:xfrm>
            <a:off x="4285921" y="1859227"/>
            <a:ext cx="558053" cy="23152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Freccia in giù 66">
            <a:extLst>
              <a:ext uri="{FF2B5EF4-FFF2-40B4-BE49-F238E27FC236}">
                <a16:creationId xmlns:a16="http://schemas.microsoft.com/office/drawing/2014/main" id="{D157664E-9FA9-20F8-5C24-C53F2F5578E8}"/>
              </a:ext>
            </a:extLst>
          </p:cNvPr>
          <p:cNvSpPr/>
          <p:nvPr/>
        </p:nvSpPr>
        <p:spPr>
          <a:xfrm>
            <a:off x="6995773" y="1859226"/>
            <a:ext cx="558053" cy="23152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8" name="Connettore 2 67">
            <a:extLst>
              <a:ext uri="{FF2B5EF4-FFF2-40B4-BE49-F238E27FC236}">
                <a16:creationId xmlns:a16="http://schemas.microsoft.com/office/drawing/2014/main" id="{F3FAAC8C-373A-82D1-8387-5B9EAF371557}"/>
              </a:ext>
            </a:extLst>
          </p:cNvPr>
          <p:cNvCxnSpPr/>
          <p:nvPr/>
        </p:nvCxnSpPr>
        <p:spPr>
          <a:xfrm>
            <a:off x="5520018" y="3657694"/>
            <a:ext cx="510988" cy="0"/>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CasellaDiTesto 71">
            <a:extLst>
              <a:ext uri="{FF2B5EF4-FFF2-40B4-BE49-F238E27FC236}">
                <a16:creationId xmlns:a16="http://schemas.microsoft.com/office/drawing/2014/main" id="{440DA9C7-36E5-70E3-7C3B-2866A74ACBC4}"/>
              </a:ext>
            </a:extLst>
          </p:cNvPr>
          <p:cNvSpPr txBox="1"/>
          <p:nvPr/>
        </p:nvSpPr>
        <p:spPr>
          <a:xfrm>
            <a:off x="6031006" y="2809080"/>
            <a:ext cx="2582103" cy="984885"/>
          </a:xfrm>
          <a:prstGeom prst="rect">
            <a:avLst/>
          </a:prstGeom>
          <a:noFill/>
        </p:spPr>
        <p:txBody>
          <a:bodyPr wrap="square" rtlCol="0">
            <a:spAutoFit/>
          </a:bodyPr>
          <a:lstStyle/>
          <a:p>
            <a:pPr algn="ctr"/>
            <a:r>
              <a:rPr lang="it-IT" sz="1000" dirty="0"/>
              <a:t>Proiettando il dato sul totale dei 15 EPS</a:t>
            </a:r>
          </a:p>
          <a:p>
            <a:pPr algn="ctr"/>
            <a:r>
              <a:rPr lang="it-IT" sz="1000" dirty="0"/>
              <a:t>si stimano circa </a:t>
            </a:r>
          </a:p>
          <a:p>
            <a:pPr algn="ctr"/>
            <a:r>
              <a:rPr lang="it-IT" sz="1800" b="1" dirty="0"/>
              <a:t>116.000</a:t>
            </a:r>
          </a:p>
          <a:p>
            <a:pPr algn="ctr"/>
            <a:r>
              <a:rPr lang="it-IT" sz="1200" b="1" dirty="0"/>
              <a:t>attività organizzate nel 2021</a:t>
            </a:r>
          </a:p>
          <a:p>
            <a:pPr algn="ctr"/>
            <a:r>
              <a:rPr lang="it-IT" sz="800" i="1" dirty="0"/>
              <a:t>di cui circa</a:t>
            </a:r>
          </a:p>
        </p:txBody>
      </p:sp>
      <p:sp>
        <p:nvSpPr>
          <p:cNvPr id="73" name="Rettangolo 72">
            <a:extLst>
              <a:ext uri="{FF2B5EF4-FFF2-40B4-BE49-F238E27FC236}">
                <a16:creationId xmlns:a16="http://schemas.microsoft.com/office/drawing/2014/main" id="{235E0578-CD5E-4932-1393-5EB968E74192}"/>
              </a:ext>
            </a:extLst>
          </p:cNvPr>
          <p:cNvSpPr/>
          <p:nvPr/>
        </p:nvSpPr>
        <p:spPr>
          <a:xfrm>
            <a:off x="6031006" y="2793460"/>
            <a:ext cx="2595286" cy="145600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CasellaDiTesto 73">
            <a:extLst>
              <a:ext uri="{FF2B5EF4-FFF2-40B4-BE49-F238E27FC236}">
                <a16:creationId xmlns:a16="http://schemas.microsoft.com/office/drawing/2014/main" id="{87144AAF-97FE-FFFB-DADC-BFE94FC07A70}"/>
              </a:ext>
            </a:extLst>
          </p:cNvPr>
          <p:cNvSpPr txBox="1"/>
          <p:nvPr/>
        </p:nvSpPr>
        <p:spPr>
          <a:xfrm>
            <a:off x="6191610" y="3812755"/>
            <a:ext cx="607859" cy="384721"/>
          </a:xfrm>
          <a:prstGeom prst="rect">
            <a:avLst/>
          </a:prstGeom>
          <a:solidFill>
            <a:srgbClr val="2668B2"/>
          </a:solidFill>
        </p:spPr>
        <p:txBody>
          <a:bodyPr wrap="square" rtlCol="0">
            <a:spAutoFit/>
          </a:bodyPr>
          <a:lstStyle/>
          <a:p>
            <a:pPr algn="ctr"/>
            <a:r>
              <a:rPr lang="it-IT" sz="1100" b="1" dirty="0">
                <a:solidFill>
                  <a:schemeClr val="bg1"/>
                </a:solidFill>
              </a:rPr>
              <a:t>22.000</a:t>
            </a:r>
          </a:p>
          <a:p>
            <a:pPr algn="ctr"/>
            <a:r>
              <a:rPr lang="it-IT" sz="800" dirty="0">
                <a:solidFill>
                  <a:schemeClr val="bg1"/>
                </a:solidFill>
              </a:rPr>
              <a:t>formative</a:t>
            </a:r>
          </a:p>
        </p:txBody>
      </p:sp>
      <p:sp>
        <p:nvSpPr>
          <p:cNvPr id="75" name="CasellaDiTesto 74">
            <a:extLst>
              <a:ext uri="{FF2B5EF4-FFF2-40B4-BE49-F238E27FC236}">
                <a16:creationId xmlns:a16="http://schemas.microsoft.com/office/drawing/2014/main" id="{0233A3B2-1F08-563E-2E41-8E9341D51309}"/>
              </a:ext>
            </a:extLst>
          </p:cNvPr>
          <p:cNvSpPr txBox="1"/>
          <p:nvPr/>
        </p:nvSpPr>
        <p:spPr>
          <a:xfrm>
            <a:off x="7018081" y="3812243"/>
            <a:ext cx="607859" cy="384721"/>
          </a:xfrm>
          <a:prstGeom prst="rect">
            <a:avLst/>
          </a:prstGeom>
          <a:solidFill>
            <a:srgbClr val="D94149"/>
          </a:solidFill>
        </p:spPr>
        <p:txBody>
          <a:bodyPr wrap="none" rtlCol="0">
            <a:spAutoFit/>
          </a:bodyPr>
          <a:lstStyle/>
          <a:p>
            <a:pPr algn="ctr"/>
            <a:r>
              <a:rPr lang="it-IT" sz="1100" b="1" dirty="0">
                <a:solidFill>
                  <a:schemeClr val="bg1"/>
                </a:solidFill>
              </a:rPr>
              <a:t>72.000</a:t>
            </a:r>
          </a:p>
          <a:p>
            <a:pPr algn="ctr"/>
            <a:r>
              <a:rPr lang="it-IT" sz="800" dirty="0">
                <a:solidFill>
                  <a:schemeClr val="bg1"/>
                </a:solidFill>
              </a:rPr>
              <a:t>didattiche</a:t>
            </a:r>
          </a:p>
        </p:txBody>
      </p:sp>
      <p:sp>
        <p:nvSpPr>
          <p:cNvPr id="76" name="CasellaDiTesto 75">
            <a:extLst>
              <a:ext uri="{FF2B5EF4-FFF2-40B4-BE49-F238E27FC236}">
                <a16:creationId xmlns:a16="http://schemas.microsoft.com/office/drawing/2014/main" id="{9330343E-5CD3-CFE6-B554-EEA3BEA0B32E}"/>
              </a:ext>
            </a:extLst>
          </p:cNvPr>
          <p:cNvSpPr txBox="1"/>
          <p:nvPr/>
        </p:nvSpPr>
        <p:spPr>
          <a:xfrm>
            <a:off x="7789814" y="3813342"/>
            <a:ext cx="710451" cy="630942"/>
          </a:xfrm>
          <a:prstGeom prst="rect">
            <a:avLst/>
          </a:prstGeom>
          <a:solidFill>
            <a:srgbClr val="008452"/>
          </a:solidFill>
        </p:spPr>
        <p:txBody>
          <a:bodyPr wrap="square" rtlCol="0">
            <a:spAutoFit/>
          </a:bodyPr>
          <a:lstStyle/>
          <a:p>
            <a:pPr algn="ctr"/>
            <a:r>
              <a:rPr lang="it-IT" sz="1100" b="1" dirty="0">
                <a:solidFill>
                  <a:schemeClr val="bg1"/>
                </a:solidFill>
              </a:rPr>
              <a:t>22.000</a:t>
            </a:r>
          </a:p>
          <a:p>
            <a:pPr algn="ctr"/>
            <a:r>
              <a:rPr lang="it-IT" sz="800" dirty="0">
                <a:solidFill>
                  <a:schemeClr val="bg1"/>
                </a:solidFill>
              </a:rPr>
              <a:t>sociali, culturali, ambientali</a:t>
            </a:r>
          </a:p>
        </p:txBody>
      </p:sp>
    </p:spTree>
    <p:extLst>
      <p:ext uri="{BB962C8B-B14F-4D97-AF65-F5344CB8AC3E}">
        <p14:creationId xmlns:p14="http://schemas.microsoft.com/office/powerpoint/2010/main" val="423550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19</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Contenuti formativi a 360°</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Dalla gestione dell’organizzazione alle novità normative, passando per una visione a tutto tondo dello sport</a:t>
            </a:r>
          </a:p>
        </p:txBody>
      </p:sp>
      <p:sp>
        <p:nvSpPr>
          <p:cNvPr id="42" name="CasellaDiTesto 41">
            <a:extLst>
              <a:ext uri="{FF2B5EF4-FFF2-40B4-BE49-F238E27FC236}">
                <a16:creationId xmlns:a16="http://schemas.microsoft.com/office/drawing/2014/main" id="{84BA3DFD-C378-96FF-BD6C-E01DCF4A6703}"/>
              </a:ext>
            </a:extLst>
          </p:cNvPr>
          <p:cNvSpPr txBox="1"/>
          <p:nvPr/>
        </p:nvSpPr>
        <p:spPr>
          <a:xfrm>
            <a:off x="-1" y="4477877"/>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b="1" dirty="0"/>
              <a:t>*Base dati: </a:t>
            </a:r>
            <a:r>
              <a:rPr lang="it-IT" sz="800" dirty="0"/>
              <a:t>autodichiarazioni ad SWG da parte di AICS, ACSI, ASI, CSEN, CSI, UISP, US ACLI. Dati riferiti al 2021. </a:t>
            </a:r>
          </a:p>
        </p:txBody>
      </p:sp>
      <p:sp>
        <p:nvSpPr>
          <p:cNvPr id="3" name="CasellaDiTesto 2">
            <a:extLst>
              <a:ext uri="{FF2B5EF4-FFF2-40B4-BE49-F238E27FC236}">
                <a16:creationId xmlns:a16="http://schemas.microsoft.com/office/drawing/2014/main" id="{1B1F3B52-179A-4AFA-B43A-FB186FF167F7}"/>
              </a:ext>
            </a:extLst>
          </p:cNvPr>
          <p:cNvSpPr txBox="1"/>
          <p:nvPr/>
        </p:nvSpPr>
        <p:spPr>
          <a:xfrm>
            <a:off x="793377" y="1910464"/>
            <a:ext cx="2070846" cy="830997"/>
          </a:xfrm>
          <a:prstGeom prst="rect">
            <a:avLst/>
          </a:prstGeom>
          <a:noFill/>
        </p:spPr>
        <p:txBody>
          <a:bodyPr wrap="square" rtlCol="0">
            <a:spAutoFit/>
          </a:bodyPr>
          <a:lstStyle/>
          <a:p>
            <a:pPr algn="ctr"/>
            <a:r>
              <a:rPr lang="it-IT" sz="1200" dirty="0"/>
              <a:t>Le </a:t>
            </a:r>
            <a:r>
              <a:rPr lang="it-IT" sz="1200" b="1" dirty="0">
                <a:solidFill>
                  <a:srgbClr val="2668B2"/>
                </a:solidFill>
              </a:rPr>
              <a:t>oltre 10.000 attività formative </a:t>
            </a:r>
            <a:r>
              <a:rPr lang="it-IT" sz="1200" dirty="0"/>
              <a:t>erogate nel 2021 dai 7 Enti partecipanti</a:t>
            </a:r>
          </a:p>
          <a:p>
            <a:pPr algn="ctr"/>
            <a:r>
              <a:rPr lang="it-IT" sz="1200" dirty="0"/>
              <a:t>si sono sviluppate in:</a:t>
            </a:r>
          </a:p>
        </p:txBody>
      </p:sp>
      <p:sp>
        <p:nvSpPr>
          <p:cNvPr id="34" name="CasellaDiTesto 33">
            <a:extLst>
              <a:ext uri="{FF2B5EF4-FFF2-40B4-BE49-F238E27FC236}">
                <a16:creationId xmlns:a16="http://schemas.microsoft.com/office/drawing/2014/main" id="{6ED4FA11-4209-4B92-8F94-A2AFCB6FD22B}"/>
              </a:ext>
            </a:extLst>
          </p:cNvPr>
          <p:cNvSpPr txBox="1"/>
          <p:nvPr/>
        </p:nvSpPr>
        <p:spPr>
          <a:xfrm>
            <a:off x="786653" y="2719007"/>
            <a:ext cx="2070846" cy="477054"/>
          </a:xfrm>
          <a:prstGeom prst="rect">
            <a:avLst/>
          </a:prstGeom>
          <a:solidFill>
            <a:srgbClr val="2668B2"/>
          </a:solidFill>
        </p:spPr>
        <p:txBody>
          <a:bodyPr wrap="square" rtlCol="0">
            <a:spAutoFit/>
          </a:bodyPr>
          <a:lstStyle/>
          <a:p>
            <a:pPr algn="ctr"/>
            <a:r>
              <a:rPr lang="it-IT" sz="2500" b="1" dirty="0">
                <a:solidFill>
                  <a:schemeClr val="bg1"/>
                </a:solidFill>
              </a:rPr>
              <a:t>65.920 ore</a:t>
            </a:r>
          </a:p>
        </p:txBody>
      </p:sp>
      <p:sp>
        <p:nvSpPr>
          <p:cNvPr id="37" name="Rettangolo 36">
            <a:extLst>
              <a:ext uri="{FF2B5EF4-FFF2-40B4-BE49-F238E27FC236}">
                <a16:creationId xmlns:a16="http://schemas.microsoft.com/office/drawing/2014/main" id="{1161E92D-C181-6892-975E-07D0D78E3031}"/>
              </a:ext>
            </a:extLst>
          </p:cNvPr>
          <p:cNvSpPr/>
          <p:nvPr/>
        </p:nvSpPr>
        <p:spPr>
          <a:xfrm>
            <a:off x="3563472" y="987262"/>
            <a:ext cx="4998688" cy="3356339"/>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5397EACA-E871-34F5-114E-555F76B5CE25}"/>
              </a:ext>
            </a:extLst>
          </p:cNvPr>
          <p:cNvSpPr txBox="1"/>
          <p:nvPr/>
        </p:nvSpPr>
        <p:spPr>
          <a:xfrm>
            <a:off x="3617258" y="995411"/>
            <a:ext cx="4898813" cy="461665"/>
          </a:xfrm>
          <a:prstGeom prst="rect">
            <a:avLst/>
          </a:prstGeom>
          <a:noFill/>
        </p:spPr>
        <p:txBody>
          <a:bodyPr wrap="square" rtlCol="0">
            <a:spAutoFit/>
          </a:bodyPr>
          <a:lstStyle/>
          <a:p>
            <a:pPr algn="ctr"/>
            <a:r>
              <a:rPr lang="it-IT" sz="1200" dirty="0"/>
              <a:t>L’attività formativa erogata degli EPS nel 2021 abbraccia molteplici ambiti,</a:t>
            </a:r>
          </a:p>
          <a:p>
            <a:pPr algn="ctr"/>
            <a:r>
              <a:rPr lang="it-IT" sz="1200" dirty="0"/>
              <a:t>per un supporto a 360° di dirigenti e collaboratori:</a:t>
            </a:r>
          </a:p>
        </p:txBody>
      </p:sp>
      <p:graphicFrame>
        <p:nvGraphicFramePr>
          <p:cNvPr id="8" name="Tabella 9">
            <a:extLst>
              <a:ext uri="{FF2B5EF4-FFF2-40B4-BE49-F238E27FC236}">
                <a16:creationId xmlns:a16="http://schemas.microsoft.com/office/drawing/2014/main" id="{A74D74FC-A3F0-B767-8767-00F2C5680817}"/>
              </a:ext>
            </a:extLst>
          </p:cNvPr>
          <p:cNvGraphicFramePr>
            <a:graphicFrameLocks noGrp="1"/>
          </p:cNvGraphicFramePr>
          <p:nvPr>
            <p:extLst>
              <p:ext uri="{D42A27DB-BD31-4B8C-83A1-F6EECF244321}">
                <p14:modId xmlns:p14="http://schemas.microsoft.com/office/powerpoint/2010/main" val="3644689782"/>
              </p:ext>
            </p:extLst>
          </p:nvPr>
        </p:nvGraphicFramePr>
        <p:xfrm>
          <a:off x="3813403" y="1457640"/>
          <a:ext cx="2239034" cy="1168685"/>
        </p:xfrm>
        <a:graphic>
          <a:graphicData uri="http://schemas.openxmlformats.org/drawingml/2006/table">
            <a:tbl>
              <a:tblPr firstRow="1" bandRow="1">
                <a:tableStyleId>{5C22544A-7EE6-4342-B048-85BDC9FD1C3A}</a:tableStyleId>
              </a:tblPr>
              <a:tblGrid>
                <a:gridCol w="2239034">
                  <a:extLst>
                    <a:ext uri="{9D8B030D-6E8A-4147-A177-3AD203B41FA5}">
                      <a16:colId xmlns:a16="http://schemas.microsoft.com/office/drawing/2014/main" val="4026822280"/>
                    </a:ext>
                  </a:extLst>
                </a:gridCol>
              </a:tblGrid>
              <a:tr h="276794">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200" b="1" dirty="0">
                          <a:solidFill>
                            <a:schemeClr val="bg1"/>
                          </a:solidFill>
                        </a:rPr>
                        <a:t>SULLO SPORT</a:t>
                      </a:r>
                    </a:p>
                  </a:txBody>
                  <a:tcPr anchor="ctr">
                    <a:solidFill>
                      <a:srgbClr val="D94149"/>
                    </a:solidFill>
                  </a:tcPr>
                </a:tc>
                <a:extLst>
                  <a:ext uri="{0D108BD9-81ED-4DB2-BD59-A6C34878D82A}">
                    <a16:rowId xmlns:a16="http://schemas.microsoft.com/office/drawing/2014/main" val="14991636"/>
                  </a:ext>
                </a:extLst>
              </a:tr>
              <a:tr h="399813">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Tecniche di allenamento per</a:t>
                      </a:r>
                    </a:p>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specifiche discipline</a:t>
                      </a:r>
                    </a:p>
                  </a:txBody>
                  <a:tcPr anchor="ctr">
                    <a:solidFill>
                      <a:schemeClr val="bg1">
                        <a:lumMod val="95000"/>
                      </a:schemeClr>
                    </a:solidFill>
                  </a:tcPr>
                </a:tc>
                <a:extLst>
                  <a:ext uri="{0D108BD9-81ED-4DB2-BD59-A6C34878D82A}">
                    <a16:rowId xmlns:a16="http://schemas.microsoft.com/office/drawing/2014/main" val="2330023628"/>
                  </a:ext>
                </a:extLst>
              </a:tr>
              <a:tr h="246039">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Corsi per arbitri e/o giudici sportivi</a:t>
                      </a:r>
                    </a:p>
                  </a:txBody>
                  <a:tcPr anchor="ctr">
                    <a:solidFill>
                      <a:schemeClr val="bg1">
                        <a:lumMod val="95000"/>
                      </a:schemeClr>
                    </a:solidFill>
                  </a:tcPr>
                </a:tc>
                <a:extLst>
                  <a:ext uri="{0D108BD9-81ED-4DB2-BD59-A6C34878D82A}">
                    <a16:rowId xmlns:a16="http://schemas.microsoft.com/office/drawing/2014/main" val="899005828"/>
                  </a:ext>
                </a:extLst>
              </a:tr>
              <a:tr h="246039">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Sport e sicurezza, operatori BLSD</a:t>
                      </a:r>
                    </a:p>
                  </a:txBody>
                  <a:tcPr anchor="ctr">
                    <a:solidFill>
                      <a:schemeClr val="bg1">
                        <a:lumMod val="95000"/>
                      </a:schemeClr>
                    </a:solidFill>
                  </a:tcPr>
                </a:tc>
                <a:extLst>
                  <a:ext uri="{0D108BD9-81ED-4DB2-BD59-A6C34878D82A}">
                    <a16:rowId xmlns:a16="http://schemas.microsoft.com/office/drawing/2014/main" val="3071795729"/>
                  </a:ext>
                </a:extLst>
              </a:tr>
            </a:tbl>
          </a:graphicData>
        </a:graphic>
      </p:graphicFrame>
      <p:graphicFrame>
        <p:nvGraphicFramePr>
          <p:cNvPr id="50" name="Tabella 9">
            <a:extLst>
              <a:ext uri="{FF2B5EF4-FFF2-40B4-BE49-F238E27FC236}">
                <a16:creationId xmlns:a16="http://schemas.microsoft.com/office/drawing/2014/main" id="{B38FC291-93C6-BE4A-92FB-3BF438F0EE83}"/>
              </a:ext>
            </a:extLst>
          </p:cNvPr>
          <p:cNvGraphicFramePr>
            <a:graphicFrameLocks noGrp="1"/>
          </p:cNvGraphicFramePr>
          <p:nvPr>
            <p:extLst>
              <p:ext uri="{D42A27DB-BD31-4B8C-83A1-F6EECF244321}">
                <p14:modId xmlns:p14="http://schemas.microsoft.com/office/powerpoint/2010/main" val="3209209802"/>
              </p:ext>
            </p:extLst>
          </p:nvPr>
        </p:nvGraphicFramePr>
        <p:xfrm>
          <a:off x="6090241" y="1457640"/>
          <a:ext cx="2239606" cy="1168685"/>
        </p:xfrm>
        <a:graphic>
          <a:graphicData uri="http://schemas.openxmlformats.org/drawingml/2006/table">
            <a:tbl>
              <a:tblPr firstRow="1" bandRow="1">
                <a:tableStyleId>{5C22544A-7EE6-4342-B048-85BDC9FD1C3A}</a:tableStyleId>
              </a:tblPr>
              <a:tblGrid>
                <a:gridCol w="2239606">
                  <a:extLst>
                    <a:ext uri="{9D8B030D-6E8A-4147-A177-3AD203B41FA5}">
                      <a16:colId xmlns:a16="http://schemas.microsoft.com/office/drawing/2014/main" val="4026822280"/>
                    </a:ext>
                  </a:extLst>
                </a:gridCol>
              </a:tblGrid>
              <a:tr h="276794">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200" b="1" dirty="0">
                          <a:solidFill>
                            <a:schemeClr val="bg1"/>
                          </a:solidFill>
                        </a:rPr>
                        <a:t>PER LO SPORT</a:t>
                      </a:r>
                    </a:p>
                  </a:txBody>
                  <a:tcPr anchor="ctr">
                    <a:solidFill>
                      <a:srgbClr val="499EBD"/>
                    </a:solidFill>
                  </a:tcPr>
                </a:tc>
                <a:extLst>
                  <a:ext uri="{0D108BD9-81ED-4DB2-BD59-A6C34878D82A}">
                    <a16:rowId xmlns:a16="http://schemas.microsoft.com/office/drawing/2014/main" val="14991636"/>
                  </a:ext>
                </a:extLst>
              </a:tr>
              <a:tr h="399813">
                <a:tc>
                  <a:txBody>
                    <a:bodyPr/>
                    <a:lstStyle/>
                    <a:p>
                      <a:pPr algn="ctr"/>
                      <a:r>
                        <a:rPr lang="it-IT" sz="1000" kern="1200" dirty="0">
                          <a:solidFill>
                            <a:schemeClr val="dk1"/>
                          </a:solidFill>
                          <a:effectLst/>
                          <a:latin typeface="+mn-lt"/>
                          <a:ea typeface="+mn-ea"/>
                          <a:cs typeface="+mn-cs"/>
                        </a:rPr>
                        <a:t>Diritti e sociale (solidarietà, disabilità, LGBTIQ, ambiente)</a:t>
                      </a:r>
                    </a:p>
                  </a:txBody>
                  <a:tcPr anchor="ctr">
                    <a:solidFill>
                      <a:schemeClr val="bg1">
                        <a:lumMod val="95000"/>
                      </a:schemeClr>
                    </a:solidFill>
                  </a:tcPr>
                </a:tc>
                <a:extLst>
                  <a:ext uri="{0D108BD9-81ED-4DB2-BD59-A6C34878D82A}">
                    <a16:rowId xmlns:a16="http://schemas.microsoft.com/office/drawing/2014/main" val="2330023628"/>
                  </a:ext>
                </a:extLst>
              </a:tr>
              <a:tr h="246039">
                <a:tc>
                  <a:txBody>
                    <a:bodyPr/>
                    <a:lstStyle/>
                    <a:p>
                      <a:pPr algn="ctr"/>
                      <a:r>
                        <a:rPr lang="it-IT" sz="1000" kern="1200" dirty="0">
                          <a:solidFill>
                            <a:schemeClr val="dk1"/>
                          </a:solidFill>
                          <a:effectLst/>
                          <a:latin typeface="+mn-lt"/>
                          <a:ea typeface="+mn-ea"/>
                          <a:cs typeface="+mn-cs"/>
                        </a:rPr>
                        <a:t>Cultura fisica e dell’alimentazione</a:t>
                      </a:r>
                    </a:p>
                  </a:txBody>
                  <a:tcPr anchor="ctr">
                    <a:solidFill>
                      <a:schemeClr val="bg1">
                        <a:lumMod val="95000"/>
                      </a:schemeClr>
                    </a:solidFill>
                  </a:tcPr>
                </a:tc>
                <a:extLst>
                  <a:ext uri="{0D108BD9-81ED-4DB2-BD59-A6C34878D82A}">
                    <a16:rowId xmlns:a16="http://schemas.microsoft.com/office/drawing/2014/main" val="899005828"/>
                  </a:ext>
                </a:extLst>
              </a:tr>
              <a:tr h="246039">
                <a:tc>
                  <a:txBody>
                    <a:bodyPr/>
                    <a:lstStyle/>
                    <a:p>
                      <a:pPr algn="ctr"/>
                      <a:r>
                        <a:rPr lang="it-IT" sz="1000" kern="1200" dirty="0">
                          <a:solidFill>
                            <a:schemeClr val="dk1"/>
                          </a:solidFill>
                          <a:effectLst/>
                          <a:latin typeface="+mn-lt"/>
                          <a:ea typeface="+mn-ea"/>
                          <a:cs typeface="+mn-cs"/>
                        </a:rPr>
                        <a:t>Opportunità di stage formativi</a:t>
                      </a:r>
                    </a:p>
                  </a:txBody>
                  <a:tcPr anchor="ctr">
                    <a:solidFill>
                      <a:schemeClr val="bg1">
                        <a:lumMod val="95000"/>
                      </a:schemeClr>
                    </a:solidFill>
                  </a:tcPr>
                </a:tc>
                <a:extLst>
                  <a:ext uri="{0D108BD9-81ED-4DB2-BD59-A6C34878D82A}">
                    <a16:rowId xmlns:a16="http://schemas.microsoft.com/office/drawing/2014/main" val="3071795729"/>
                  </a:ext>
                </a:extLst>
              </a:tr>
            </a:tbl>
          </a:graphicData>
        </a:graphic>
      </p:graphicFrame>
      <p:graphicFrame>
        <p:nvGraphicFramePr>
          <p:cNvPr id="51" name="Tabella 9">
            <a:extLst>
              <a:ext uri="{FF2B5EF4-FFF2-40B4-BE49-F238E27FC236}">
                <a16:creationId xmlns:a16="http://schemas.microsoft.com/office/drawing/2014/main" id="{7C75C66C-99BB-6B95-AEFF-1DA085222A13}"/>
              </a:ext>
            </a:extLst>
          </p:cNvPr>
          <p:cNvGraphicFramePr>
            <a:graphicFrameLocks noGrp="1"/>
          </p:cNvGraphicFramePr>
          <p:nvPr>
            <p:extLst>
              <p:ext uri="{D42A27DB-BD31-4B8C-83A1-F6EECF244321}">
                <p14:modId xmlns:p14="http://schemas.microsoft.com/office/powerpoint/2010/main" val="2904225928"/>
              </p:ext>
            </p:extLst>
          </p:nvPr>
        </p:nvGraphicFramePr>
        <p:xfrm>
          <a:off x="3813403" y="2662996"/>
          <a:ext cx="2245758" cy="1645920"/>
        </p:xfrm>
        <a:graphic>
          <a:graphicData uri="http://schemas.openxmlformats.org/drawingml/2006/table">
            <a:tbl>
              <a:tblPr firstRow="1" bandRow="1">
                <a:tableStyleId>{5C22544A-7EE6-4342-B048-85BDC9FD1C3A}</a:tableStyleId>
              </a:tblPr>
              <a:tblGrid>
                <a:gridCol w="2245758">
                  <a:extLst>
                    <a:ext uri="{9D8B030D-6E8A-4147-A177-3AD203B41FA5}">
                      <a16:colId xmlns:a16="http://schemas.microsoft.com/office/drawing/2014/main" val="4026822280"/>
                    </a:ext>
                  </a:extLst>
                </a:gridCol>
              </a:tblGrid>
              <a:tr h="243079">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200" b="1" dirty="0">
                          <a:solidFill>
                            <a:schemeClr val="bg1"/>
                          </a:solidFill>
                        </a:rPr>
                        <a:t>PER L’ORGANIZZAZIONE</a:t>
                      </a:r>
                    </a:p>
                  </a:txBody>
                  <a:tcPr anchor="ctr">
                    <a:solidFill>
                      <a:srgbClr val="8CBA84"/>
                    </a:solidFill>
                  </a:tcPr>
                </a:tc>
                <a:extLst>
                  <a:ext uri="{0D108BD9-81ED-4DB2-BD59-A6C34878D82A}">
                    <a16:rowId xmlns:a16="http://schemas.microsoft.com/office/drawing/2014/main" val="14991636"/>
                  </a:ext>
                </a:extLst>
              </a:tr>
              <a:tr h="216070">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Management sportivo</a:t>
                      </a:r>
                    </a:p>
                  </a:txBody>
                  <a:tcPr anchor="ctr">
                    <a:solidFill>
                      <a:schemeClr val="bg1">
                        <a:lumMod val="95000"/>
                      </a:schemeClr>
                    </a:solidFill>
                  </a:tcPr>
                </a:tc>
                <a:extLst>
                  <a:ext uri="{0D108BD9-81ED-4DB2-BD59-A6C34878D82A}">
                    <a16:rowId xmlns:a16="http://schemas.microsoft.com/office/drawing/2014/main" val="2330023628"/>
                  </a:ext>
                </a:extLst>
              </a:tr>
              <a:tr h="216070">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Marketing e comunicazione</a:t>
                      </a:r>
                    </a:p>
                  </a:txBody>
                  <a:tcPr anchor="ctr">
                    <a:solidFill>
                      <a:schemeClr val="bg1">
                        <a:lumMod val="95000"/>
                      </a:schemeClr>
                    </a:solidFill>
                  </a:tcPr>
                </a:tc>
                <a:extLst>
                  <a:ext uri="{0D108BD9-81ED-4DB2-BD59-A6C34878D82A}">
                    <a16:rowId xmlns:a16="http://schemas.microsoft.com/office/drawing/2014/main" val="899005828"/>
                  </a:ext>
                </a:extLst>
              </a:tr>
              <a:tr h="351114">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Progettazione, organizzazione e conduzione di eventi sportivi</a:t>
                      </a:r>
                    </a:p>
                  </a:txBody>
                  <a:tcPr anchor="ctr">
                    <a:solidFill>
                      <a:schemeClr val="bg1">
                        <a:lumMod val="95000"/>
                      </a:schemeClr>
                    </a:solidFill>
                  </a:tcPr>
                </a:tc>
                <a:extLst>
                  <a:ext uri="{0D108BD9-81ED-4DB2-BD59-A6C34878D82A}">
                    <a16:rowId xmlns:a16="http://schemas.microsoft.com/office/drawing/2014/main" val="3071795729"/>
                  </a:ext>
                </a:extLst>
              </a:tr>
              <a:tr h="216070">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Supporto amministrativo e fiscale</a:t>
                      </a:r>
                    </a:p>
                  </a:txBody>
                  <a:tcPr anchor="ctr">
                    <a:solidFill>
                      <a:schemeClr val="bg1">
                        <a:lumMod val="95000"/>
                      </a:schemeClr>
                    </a:solidFill>
                  </a:tcPr>
                </a:tc>
                <a:extLst>
                  <a:ext uri="{0D108BD9-81ED-4DB2-BD59-A6C34878D82A}">
                    <a16:rowId xmlns:a16="http://schemas.microsoft.com/office/drawing/2014/main" val="2823873778"/>
                  </a:ext>
                </a:extLst>
              </a:tr>
              <a:tr h="216070">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Protocolli di sicurezza norme anti-Covid</a:t>
                      </a:r>
                    </a:p>
                  </a:txBody>
                  <a:tcPr anchor="ctr">
                    <a:solidFill>
                      <a:schemeClr val="bg1">
                        <a:lumMod val="95000"/>
                      </a:schemeClr>
                    </a:solidFill>
                  </a:tcPr>
                </a:tc>
                <a:extLst>
                  <a:ext uri="{0D108BD9-81ED-4DB2-BD59-A6C34878D82A}">
                    <a16:rowId xmlns:a16="http://schemas.microsoft.com/office/drawing/2014/main" val="283852784"/>
                  </a:ext>
                </a:extLst>
              </a:tr>
            </a:tbl>
          </a:graphicData>
        </a:graphic>
      </p:graphicFrame>
      <p:graphicFrame>
        <p:nvGraphicFramePr>
          <p:cNvPr id="53" name="Tabella 9">
            <a:extLst>
              <a:ext uri="{FF2B5EF4-FFF2-40B4-BE49-F238E27FC236}">
                <a16:creationId xmlns:a16="http://schemas.microsoft.com/office/drawing/2014/main" id="{6C00ADAD-77B4-3A7C-2F10-58787593E986}"/>
              </a:ext>
            </a:extLst>
          </p:cNvPr>
          <p:cNvGraphicFramePr>
            <a:graphicFrameLocks noGrp="1"/>
          </p:cNvGraphicFramePr>
          <p:nvPr>
            <p:extLst>
              <p:ext uri="{D42A27DB-BD31-4B8C-83A1-F6EECF244321}">
                <p14:modId xmlns:p14="http://schemas.microsoft.com/office/powerpoint/2010/main" val="3251272534"/>
              </p:ext>
            </p:extLst>
          </p:nvPr>
        </p:nvGraphicFramePr>
        <p:xfrm>
          <a:off x="6090241" y="2662995"/>
          <a:ext cx="2239606" cy="1310640"/>
        </p:xfrm>
        <a:graphic>
          <a:graphicData uri="http://schemas.openxmlformats.org/drawingml/2006/table">
            <a:tbl>
              <a:tblPr firstRow="1" bandRow="1">
                <a:tableStyleId>{5C22544A-7EE6-4342-B048-85BDC9FD1C3A}</a:tableStyleId>
              </a:tblPr>
              <a:tblGrid>
                <a:gridCol w="2239606">
                  <a:extLst>
                    <a:ext uri="{9D8B030D-6E8A-4147-A177-3AD203B41FA5}">
                      <a16:colId xmlns:a16="http://schemas.microsoft.com/office/drawing/2014/main" val="4026822280"/>
                    </a:ext>
                  </a:extLst>
                </a:gridCol>
              </a:tblGrid>
              <a:tr h="245271">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200" b="1" dirty="0">
                          <a:solidFill>
                            <a:schemeClr val="bg1"/>
                          </a:solidFill>
                        </a:rPr>
                        <a:t>SULL’ORDINAMENTO</a:t>
                      </a:r>
                    </a:p>
                  </a:txBody>
                  <a:tcPr anchor="ctr">
                    <a:solidFill>
                      <a:schemeClr val="bg1">
                        <a:lumMod val="65000"/>
                      </a:schemeClr>
                    </a:solidFill>
                  </a:tcPr>
                </a:tc>
                <a:extLst>
                  <a:ext uri="{0D108BD9-81ED-4DB2-BD59-A6C34878D82A}">
                    <a16:rowId xmlns:a16="http://schemas.microsoft.com/office/drawing/2014/main" val="14991636"/>
                  </a:ext>
                </a:extLst>
              </a:tr>
              <a:tr h="354280">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Sport e Salute</a:t>
                      </a:r>
                    </a:p>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e Dipartimento per lo Sport</a:t>
                      </a:r>
                    </a:p>
                  </a:txBody>
                  <a:tcPr anchor="ctr">
                    <a:solidFill>
                      <a:schemeClr val="bg1">
                        <a:lumMod val="95000"/>
                      </a:schemeClr>
                    </a:solidFill>
                  </a:tcPr>
                </a:tc>
                <a:extLst>
                  <a:ext uri="{0D108BD9-81ED-4DB2-BD59-A6C34878D82A}">
                    <a16:rowId xmlns:a16="http://schemas.microsoft.com/office/drawing/2014/main" val="2330023628"/>
                  </a:ext>
                </a:extLst>
              </a:tr>
              <a:tr h="218019">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Linee guida dell’Ordinamento sportivo</a:t>
                      </a:r>
                    </a:p>
                  </a:txBody>
                  <a:tcPr anchor="ctr">
                    <a:solidFill>
                      <a:schemeClr val="bg1">
                        <a:lumMod val="95000"/>
                      </a:schemeClr>
                    </a:solidFill>
                  </a:tcPr>
                </a:tc>
                <a:extLst>
                  <a:ext uri="{0D108BD9-81ED-4DB2-BD59-A6C34878D82A}">
                    <a16:rowId xmlns:a16="http://schemas.microsoft.com/office/drawing/2014/main" val="899005828"/>
                  </a:ext>
                </a:extLst>
              </a:tr>
              <a:tr h="351114">
                <a:tc>
                  <a:txBody>
                    <a:bodyPr/>
                    <a:lstStyle/>
                    <a:p>
                      <a:pPr marL="0" marR="0" lvl="0" indent="0" algn="ctr" defTabSz="685644" rtl="0" eaLnBrk="1" fontAlgn="auto" latinLnBrk="0" hangingPunct="1">
                        <a:lnSpc>
                          <a:spcPct val="100000"/>
                        </a:lnSpc>
                        <a:spcBef>
                          <a:spcPts val="0"/>
                        </a:spcBef>
                        <a:spcAft>
                          <a:spcPts val="0"/>
                        </a:spcAft>
                        <a:buClrTx/>
                        <a:buSzTx/>
                        <a:buFontTx/>
                        <a:buNone/>
                        <a:tabLst/>
                        <a:defRPr/>
                      </a:pPr>
                      <a:r>
                        <a:rPr lang="it-IT" sz="1000" dirty="0"/>
                        <a:t>Prospettive di Riforma dello Sport e del Terzo Settore</a:t>
                      </a:r>
                    </a:p>
                  </a:txBody>
                  <a:tcPr anchor="ctr">
                    <a:solidFill>
                      <a:schemeClr val="bg1">
                        <a:lumMod val="95000"/>
                      </a:schemeClr>
                    </a:solidFill>
                  </a:tcPr>
                </a:tc>
                <a:extLst>
                  <a:ext uri="{0D108BD9-81ED-4DB2-BD59-A6C34878D82A}">
                    <a16:rowId xmlns:a16="http://schemas.microsoft.com/office/drawing/2014/main" val="3071795729"/>
                  </a:ext>
                </a:extLst>
              </a:tr>
            </a:tbl>
          </a:graphicData>
        </a:graphic>
      </p:graphicFrame>
    </p:spTree>
    <p:extLst>
      <p:ext uri="{BB962C8B-B14F-4D97-AF65-F5344CB8AC3E}">
        <p14:creationId xmlns:p14="http://schemas.microsoft.com/office/powerpoint/2010/main" val="112951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ttore diritto 14">
            <a:extLst>
              <a:ext uri="{FF2B5EF4-FFF2-40B4-BE49-F238E27FC236}">
                <a16:creationId xmlns:a16="http://schemas.microsoft.com/office/drawing/2014/main" id="{ABB2CA38-AEF7-7B1F-CF8F-C8015A27AE79}"/>
              </a:ext>
            </a:extLst>
          </p:cNvPr>
          <p:cNvCxnSpPr/>
          <p:nvPr/>
        </p:nvCxnSpPr>
        <p:spPr>
          <a:xfrm>
            <a:off x="-1" y="1445556"/>
            <a:ext cx="9144001" cy="0"/>
          </a:xfrm>
          <a:prstGeom prst="line">
            <a:avLst/>
          </a:prstGeom>
          <a:ln w="57150">
            <a:solidFill>
              <a:srgbClr val="465E82"/>
            </a:solidFill>
          </a:ln>
        </p:spPr>
        <p:style>
          <a:lnRef idx="1">
            <a:schemeClr val="accent1"/>
          </a:lnRef>
          <a:fillRef idx="0">
            <a:schemeClr val="accent1"/>
          </a:fillRef>
          <a:effectRef idx="0">
            <a:schemeClr val="accent1"/>
          </a:effectRef>
          <a:fontRef idx="minor">
            <a:schemeClr val="tx1"/>
          </a:fontRef>
        </p:style>
      </p:cxnSp>
      <p:sp>
        <p:nvSpPr>
          <p:cNvPr id="14" name="Segnaposto numero diapositiva 13"/>
          <p:cNvSpPr>
            <a:spLocks noGrp="1"/>
          </p:cNvSpPr>
          <p:nvPr>
            <p:ph type="sldNum" sz="quarter" idx="12"/>
          </p:nvPr>
        </p:nvSpPr>
        <p:spPr/>
        <p:txBody>
          <a:bodyPr/>
          <a:lstStyle/>
          <a:p>
            <a:fld id="{CEC07F19-866A-D549-94C6-C4D9AC2AB9CF}" type="slidenum">
              <a:rPr lang="it-IT" smtClean="0"/>
              <a:pPr/>
              <a:t>2</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Nota metodologica</a:t>
            </a:r>
          </a:p>
        </p:txBody>
      </p:sp>
      <p:sp>
        <p:nvSpPr>
          <p:cNvPr id="32" name="CasellaDiTesto 31">
            <a:extLst>
              <a:ext uri="{FF2B5EF4-FFF2-40B4-BE49-F238E27FC236}">
                <a16:creationId xmlns:a16="http://schemas.microsoft.com/office/drawing/2014/main" id="{6091904D-2862-4044-ABBD-8C9D2E4FAD59}"/>
              </a:ext>
            </a:extLst>
          </p:cNvPr>
          <p:cNvSpPr txBox="1"/>
          <p:nvPr/>
        </p:nvSpPr>
        <p:spPr>
          <a:xfrm>
            <a:off x="168085" y="682881"/>
            <a:ext cx="8868338" cy="253916"/>
          </a:xfrm>
          <a:prstGeom prst="rect">
            <a:avLst/>
          </a:prstGeom>
          <a:noFill/>
        </p:spPr>
        <p:txBody>
          <a:bodyPr wrap="square">
            <a:spAutoFit/>
          </a:bodyPr>
          <a:lstStyle/>
          <a:p>
            <a:pPr algn="ctr"/>
            <a:r>
              <a:rPr lang="it-IT" sz="1050" dirty="0"/>
              <a:t>Indagine quali-quantitativa svolta nel periodo compreso tra aprile e giugno 2022, basata sulle seguenti fonti e attività:</a:t>
            </a:r>
          </a:p>
        </p:txBody>
      </p:sp>
      <p:graphicFrame>
        <p:nvGraphicFramePr>
          <p:cNvPr id="8" name="Tabella 4">
            <a:extLst>
              <a:ext uri="{FF2B5EF4-FFF2-40B4-BE49-F238E27FC236}">
                <a16:creationId xmlns:a16="http://schemas.microsoft.com/office/drawing/2014/main" id="{7133E699-F15E-DF38-3389-70FCBB58EAE4}"/>
              </a:ext>
            </a:extLst>
          </p:cNvPr>
          <p:cNvGraphicFramePr>
            <a:graphicFrameLocks noGrp="1"/>
          </p:cNvGraphicFramePr>
          <p:nvPr/>
        </p:nvGraphicFramePr>
        <p:xfrm>
          <a:off x="239150" y="2307185"/>
          <a:ext cx="8644598" cy="243840"/>
        </p:xfrm>
        <a:graphic>
          <a:graphicData uri="http://schemas.openxmlformats.org/drawingml/2006/table">
            <a:tbl>
              <a:tblPr firstRow="1" bandRow="1">
                <a:tableStyleId>{5C22544A-7EE6-4342-B048-85BDC9FD1C3A}</a:tableStyleId>
              </a:tblPr>
              <a:tblGrid>
                <a:gridCol w="8644598">
                  <a:extLst>
                    <a:ext uri="{9D8B030D-6E8A-4147-A177-3AD203B41FA5}">
                      <a16:colId xmlns:a16="http://schemas.microsoft.com/office/drawing/2014/main" val="3067448536"/>
                    </a:ext>
                  </a:extLst>
                </a:gridCol>
              </a:tblGrid>
              <a:tr h="211017">
                <a:tc>
                  <a:txBody>
                    <a:bodyPr/>
                    <a:lstStyle/>
                    <a:p>
                      <a:pPr algn="ctr"/>
                      <a:r>
                        <a:rPr lang="it-IT" sz="1000" b="1" dirty="0">
                          <a:solidFill>
                            <a:schemeClr val="bg1"/>
                          </a:solidFill>
                        </a:rPr>
                        <a:t>FONTI UFFICIALI ANALIZZATE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465E82"/>
                    </a:solidFill>
                  </a:tcPr>
                </a:tc>
                <a:extLst>
                  <a:ext uri="{0D108BD9-81ED-4DB2-BD59-A6C34878D82A}">
                    <a16:rowId xmlns:a16="http://schemas.microsoft.com/office/drawing/2014/main" val="2983315231"/>
                  </a:ext>
                </a:extLst>
              </a:tr>
            </a:tbl>
          </a:graphicData>
        </a:graphic>
      </p:graphicFrame>
      <p:sp>
        <p:nvSpPr>
          <p:cNvPr id="3" name="CasellaDiTesto 2">
            <a:extLst>
              <a:ext uri="{FF2B5EF4-FFF2-40B4-BE49-F238E27FC236}">
                <a16:creationId xmlns:a16="http://schemas.microsoft.com/office/drawing/2014/main" id="{5CA3A537-90B0-A64A-BED8-417614F2A3BE}"/>
              </a:ext>
            </a:extLst>
          </p:cNvPr>
          <p:cNvSpPr txBox="1"/>
          <p:nvPr/>
        </p:nvSpPr>
        <p:spPr>
          <a:xfrm>
            <a:off x="-1" y="1971205"/>
            <a:ext cx="9144001" cy="261610"/>
          </a:xfrm>
          <a:prstGeom prst="rect">
            <a:avLst/>
          </a:prstGeom>
          <a:solidFill>
            <a:schemeClr val="bg1">
              <a:lumMod val="95000"/>
            </a:schemeClr>
          </a:solidFill>
        </p:spPr>
        <p:txBody>
          <a:bodyPr wrap="square">
            <a:spAutoFit/>
          </a:bodyPr>
          <a:lstStyle/>
          <a:p>
            <a:pPr algn="ctr"/>
            <a:r>
              <a:rPr lang="it-IT" sz="1050" dirty="0"/>
              <a:t>A questa edizione dell’Osservatorio hanno aderito 7 EPS nazionali: </a:t>
            </a:r>
            <a:r>
              <a:rPr lang="it-IT" sz="1050" b="1" dirty="0"/>
              <a:t>AICS, ACSI, ASI, CSEN, CSI, UISP, US ACLI</a:t>
            </a:r>
            <a:r>
              <a:rPr lang="it-IT" sz="1050" dirty="0"/>
              <a:t>.</a:t>
            </a:r>
          </a:p>
        </p:txBody>
      </p:sp>
      <p:sp>
        <p:nvSpPr>
          <p:cNvPr id="4" name="Rettangolo con angoli arrotondati 3">
            <a:extLst>
              <a:ext uri="{FF2B5EF4-FFF2-40B4-BE49-F238E27FC236}">
                <a16:creationId xmlns:a16="http://schemas.microsoft.com/office/drawing/2014/main" id="{3E95AA51-1BFF-DE3F-8ED0-6837A15D3526}"/>
              </a:ext>
            </a:extLst>
          </p:cNvPr>
          <p:cNvSpPr/>
          <p:nvPr/>
        </p:nvSpPr>
        <p:spPr>
          <a:xfrm>
            <a:off x="618565" y="1071277"/>
            <a:ext cx="2272553" cy="777696"/>
          </a:xfrm>
          <a:prstGeom prst="roundRect">
            <a:avLst/>
          </a:prstGeom>
          <a:solidFill>
            <a:srgbClr val="465E82"/>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C97B670A-D01F-8A31-0486-28C7552C48C3}"/>
              </a:ext>
            </a:extLst>
          </p:cNvPr>
          <p:cNvSpPr/>
          <p:nvPr/>
        </p:nvSpPr>
        <p:spPr>
          <a:xfrm>
            <a:off x="3352809" y="1071277"/>
            <a:ext cx="2272553" cy="777696"/>
          </a:xfrm>
          <a:prstGeom prst="roundRect">
            <a:avLst/>
          </a:prstGeom>
          <a:solidFill>
            <a:srgbClr val="465E82"/>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con angoli arrotondati 5">
            <a:extLst>
              <a:ext uri="{FF2B5EF4-FFF2-40B4-BE49-F238E27FC236}">
                <a16:creationId xmlns:a16="http://schemas.microsoft.com/office/drawing/2014/main" id="{E6A033DA-E248-429A-EC4C-BA63F8C33491}"/>
              </a:ext>
            </a:extLst>
          </p:cNvPr>
          <p:cNvSpPr/>
          <p:nvPr/>
        </p:nvSpPr>
        <p:spPr>
          <a:xfrm>
            <a:off x="6073604" y="1071277"/>
            <a:ext cx="2272553" cy="777696"/>
          </a:xfrm>
          <a:prstGeom prst="roundRect">
            <a:avLst/>
          </a:prstGeom>
          <a:solidFill>
            <a:srgbClr val="465E82"/>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2789F9B3-6CC4-3A7B-83B9-D80DDC7A0906}"/>
              </a:ext>
            </a:extLst>
          </p:cNvPr>
          <p:cNvSpPr txBox="1"/>
          <p:nvPr/>
        </p:nvSpPr>
        <p:spPr>
          <a:xfrm>
            <a:off x="797843" y="1154715"/>
            <a:ext cx="1972251" cy="577081"/>
          </a:xfrm>
          <a:prstGeom prst="rect">
            <a:avLst/>
          </a:prstGeom>
          <a:noFill/>
        </p:spPr>
        <p:txBody>
          <a:bodyPr wrap="square">
            <a:spAutoFit/>
          </a:bodyPr>
          <a:lstStyle/>
          <a:p>
            <a:pPr algn="ctr"/>
            <a:r>
              <a:rPr lang="it-IT" sz="1050" b="1" dirty="0">
                <a:solidFill>
                  <a:schemeClr val="bg1"/>
                </a:solidFill>
              </a:rPr>
              <a:t>raccolta e analisi di dati ufficiali</a:t>
            </a:r>
            <a:r>
              <a:rPr lang="it-IT" sz="1050" dirty="0">
                <a:solidFill>
                  <a:schemeClr val="bg1"/>
                </a:solidFill>
              </a:rPr>
              <a:t>, tra i più recenti e autorevoli</a:t>
            </a:r>
          </a:p>
          <a:p>
            <a:pPr algn="ctr"/>
            <a:r>
              <a:rPr lang="it-IT" sz="1050" dirty="0">
                <a:solidFill>
                  <a:schemeClr val="bg1"/>
                </a:solidFill>
              </a:rPr>
              <a:t>(es: Istat, Eurostat, Coni, Iss)</a:t>
            </a:r>
          </a:p>
        </p:txBody>
      </p:sp>
      <p:sp>
        <p:nvSpPr>
          <p:cNvPr id="11" name="CasellaDiTesto 10">
            <a:extLst>
              <a:ext uri="{FF2B5EF4-FFF2-40B4-BE49-F238E27FC236}">
                <a16:creationId xmlns:a16="http://schemas.microsoft.com/office/drawing/2014/main" id="{C49D6CA7-B180-A54E-2A61-0B074A5CC742}"/>
              </a:ext>
            </a:extLst>
          </p:cNvPr>
          <p:cNvSpPr txBox="1"/>
          <p:nvPr/>
        </p:nvSpPr>
        <p:spPr>
          <a:xfrm>
            <a:off x="3355044" y="1164359"/>
            <a:ext cx="2272554" cy="577081"/>
          </a:xfrm>
          <a:prstGeom prst="rect">
            <a:avLst/>
          </a:prstGeom>
          <a:noFill/>
        </p:spPr>
        <p:txBody>
          <a:bodyPr wrap="square">
            <a:spAutoFit/>
          </a:bodyPr>
          <a:lstStyle/>
          <a:p>
            <a:pPr algn="ctr"/>
            <a:r>
              <a:rPr lang="it-IT" sz="1050" b="1" dirty="0">
                <a:solidFill>
                  <a:schemeClr val="bg1"/>
                </a:solidFill>
              </a:rPr>
              <a:t>auto-dichiarazioni degli EPS</a:t>
            </a:r>
            <a:r>
              <a:rPr lang="it-IT" sz="1050" dirty="0">
                <a:solidFill>
                  <a:schemeClr val="bg1"/>
                </a:solidFill>
              </a:rPr>
              <a:t> sulle attività al 2021 in numeri, attraverso un </a:t>
            </a:r>
            <a:r>
              <a:rPr lang="it-IT" sz="1050" b="1" dirty="0" err="1">
                <a:solidFill>
                  <a:schemeClr val="bg1"/>
                </a:solidFill>
              </a:rPr>
              <a:t>form</a:t>
            </a:r>
            <a:r>
              <a:rPr lang="it-IT" sz="1050" b="1" dirty="0">
                <a:solidFill>
                  <a:schemeClr val="bg1"/>
                </a:solidFill>
              </a:rPr>
              <a:t> online </a:t>
            </a:r>
            <a:r>
              <a:rPr lang="it-IT" sz="1050" dirty="0">
                <a:solidFill>
                  <a:schemeClr val="bg1"/>
                </a:solidFill>
              </a:rPr>
              <a:t>implementato da SWG</a:t>
            </a:r>
          </a:p>
        </p:txBody>
      </p:sp>
      <p:sp>
        <p:nvSpPr>
          <p:cNvPr id="12" name="CasellaDiTesto 11">
            <a:extLst>
              <a:ext uri="{FF2B5EF4-FFF2-40B4-BE49-F238E27FC236}">
                <a16:creationId xmlns:a16="http://schemas.microsoft.com/office/drawing/2014/main" id="{08B58A21-897D-0085-BBBD-9591446A4ABB}"/>
              </a:ext>
            </a:extLst>
          </p:cNvPr>
          <p:cNvSpPr txBox="1"/>
          <p:nvPr/>
        </p:nvSpPr>
        <p:spPr>
          <a:xfrm>
            <a:off x="6241705" y="1164359"/>
            <a:ext cx="1961004" cy="577081"/>
          </a:xfrm>
          <a:prstGeom prst="rect">
            <a:avLst/>
          </a:prstGeom>
          <a:noFill/>
        </p:spPr>
        <p:txBody>
          <a:bodyPr wrap="square">
            <a:spAutoFit/>
          </a:bodyPr>
          <a:lstStyle/>
          <a:p>
            <a:pPr algn="ctr"/>
            <a:r>
              <a:rPr lang="it-IT" sz="1050" b="1" dirty="0">
                <a:solidFill>
                  <a:schemeClr val="bg1"/>
                </a:solidFill>
              </a:rPr>
              <a:t>video-colloqui in profondità  </a:t>
            </a:r>
            <a:r>
              <a:rPr lang="it-IT" sz="1050" dirty="0">
                <a:solidFill>
                  <a:schemeClr val="bg1"/>
                </a:solidFill>
              </a:rPr>
              <a:t>rivolti alle figure apicali</a:t>
            </a:r>
          </a:p>
          <a:p>
            <a:pPr algn="ctr"/>
            <a:r>
              <a:rPr lang="it-IT" sz="1050" dirty="0">
                <a:solidFill>
                  <a:schemeClr val="bg1"/>
                </a:solidFill>
              </a:rPr>
              <a:t>degli EPS nazionali</a:t>
            </a:r>
          </a:p>
        </p:txBody>
      </p:sp>
      <p:sp>
        <p:nvSpPr>
          <p:cNvPr id="16" name="Ovale 15">
            <a:extLst>
              <a:ext uri="{FF2B5EF4-FFF2-40B4-BE49-F238E27FC236}">
                <a16:creationId xmlns:a16="http://schemas.microsoft.com/office/drawing/2014/main" id="{726CABA3-EC36-BCBF-89C5-43D029117AE5}"/>
              </a:ext>
            </a:extLst>
          </p:cNvPr>
          <p:cNvSpPr/>
          <p:nvPr/>
        </p:nvSpPr>
        <p:spPr>
          <a:xfrm>
            <a:off x="564204" y="1005673"/>
            <a:ext cx="288000" cy="288000"/>
          </a:xfrm>
          <a:prstGeom prst="ellipse">
            <a:avLst/>
          </a:prstGeom>
          <a:solidFill>
            <a:schemeClr val="bg1"/>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Ovale 16">
            <a:extLst>
              <a:ext uri="{FF2B5EF4-FFF2-40B4-BE49-F238E27FC236}">
                <a16:creationId xmlns:a16="http://schemas.microsoft.com/office/drawing/2014/main" id="{0FDA7FBA-9771-EDF2-9C8C-EF463E890464}"/>
              </a:ext>
            </a:extLst>
          </p:cNvPr>
          <p:cNvSpPr/>
          <p:nvPr/>
        </p:nvSpPr>
        <p:spPr>
          <a:xfrm>
            <a:off x="3305168" y="996905"/>
            <a:ext cx="288000" cy="288000"/>
          </a:xfrm>
          <a:prstGeom prst="ellipse">
            <a:avLst/>
          </a:prstGeom>
          <a:solidFill>
            <a:schemeClr val="bg1"/>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2F49583B-340E-196F-8F11-DC3126B255CA}"/>
              </a:ext>
            </a:extLst>
          </p:cNvPr>
          <p:cNvSpPr/>
          <p:nvPr/>
        </p:nvSpPr>
        <p:spPr>
          <a:xfrm>
            <a:off x="6023148" y="987960"/>
            <a:ext cx="288000" cy="288000"/>
          </a:xfrm>
          <a:prstGeom prst="ellipse">
            <a:avLst/>
          </a:prstGeom>
          <a:solidFill>
            <a:schemeClr val="bg1"/>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0E812844-3354-D4B4-5113-1E06131BBCCE}"/>
              </a:ext>
            </a:extLst>
          </p:cNvPr>
          <p:cNvSpPr txBox="1"/>
          <p:nvPr/>
        </p:nvSpPr>
        <p:spPr>
          <a:xfrm>
            <a:off x="583009" y="1023311"/>
            <a:ext cx="250390" cy="246221"/>
          </a:xfrm>
          <a:prstGeom prst="rect">
            <a:avLst/>
          </a:prstGeom>
          <a:noFill/>
        </p:spPr>
        <p:txBody>
          <a:bodyPr wrap="none" rtlCol="0">
            <a:spAutoFit/>
          </a:bodyPr>
          <a:lstStyle/>
          <a:p>
            <a:r>
              <a:rPr lang="it-IT" sz="1000" b="1" dirty="0">
                <a:solidFill>
                  <a:srgbClr val="465E82"/>
                </a:solidFill>
              </a:rPr>
              <a:t>1</a:t>
            </a:r>
          </a:p>
        </p:txBody>
      </p:sp>
      <p:sp>
        <p:nvSpPr>
          <p:cNvPr id="20" name="CasellaDiTesto 19">
            <a:extLst>
              <a:ext uri="{FF2B5EF4-FFF2-40B4-BE49-F238E27FC236}">
                <a16:creationId xmlns:a16="http://schemas.microsoft.com/office/drawing/2014/main" id="{A63C855F-DCAC-E4A3-DB5C-EFE5AEDFF68E}"/>
              </a:ext>
            </a:extLst>
          </p:cNvPr>
          <p:cNvSpPr txBox="1"/>
          <p:nvPr/>
        </p:nvSpPr>
        <p:spPr>
          <a:xfrm>
            <a:off x="3323973" y="1014259"/>
            <a:ext cx="250390" cy="246221"/>
          </a:xfrm>
          <a:prstGeom prst="rect">
            <a:avLst/>
          </a:prstGeom>
          <a:noFill/>
        </p:spPr>
        <p:txBody>
          <a:bodyPr wrap="none" rtlCol="0">
            <a:spAutoFit/>
          </a:bodyPr>
          <a:lstStyle/>
          <a:p>
            <a:r>
              <a:rPr lang="it-IT" sz="1000" b="1" dirty="0">
                <a:solidFill>
                  <a:srgbClr val="465E82"/>
                </a:solidFill>
              </a:rPr>
              <a:t>2</a:t>
            </a:r>
          </a:p>
        </p:txBody>
      </p:sp>
      <p:sp>
        <p:nvSpPr>
          <p:cNvPr id="21" name="CasellaDiTesto 20">
            <a:extLst>
              <a:ext uri="{FF2B5EF4-FFF2-40B4-BE49-F238E27FC236}">
                <a16:creationId xmlns:a16="http://schemas.microsoft.com/office/drawing/2014/main" id="{D168AC48-108F-AA3A-CDF1-BD64245F7231}"/>
              </a:ext>
            </a:extLst>
          </p:cNvPr>
          <p:cNvSpPr txBox="1"/>
          <p:nvPr/>
        </p:nvSpPr>
        <p:spPr>
          <a:xfrm>
            <a:off x="6044687" y="1012397"/>
            <a:ext cx="250390" cy="246221"/>
          </a:xfrm>
          <a:prstGeom prst="rect">
            <a:avLst/>
          </a:prstGeom>
          <a:noFill/>
        </p:spPr>
        <p:txBody>
          <a:bodyPr wrap="none" rtlCol="0">
            <a:spAutoFit/>
          </a:bodyPr>
          <a:lstStyle/>
          <a:p>
            <a:r>
              <a:rPr lang="it-IT" sz="1000" b="1" dirty="0">
                <a:solidFill>
                  <a:srgbClr val="465E82"/>
                </a:solidFill>
              </a:rPr>
              <a:t>3</a:t>
            </a:r>
          </a:p>
        </p:txBody>
      </p:sp>
      <p:graphicFrame>
        <p:nvGraphicFramePr>
          <p:cNvPr id="7" name="Tabella 6">
            <a:extLst>
              <a:ext uri="{FF2B5EF4-FFF2-40B4-BE49-F238E27FC236}">
                <a16:creationId xmlns:a16="http://schemas.microsoft.com/office/drawing/2014/main" id="{B27D3A7F-2ED5-042A-2FDA-31A868E1969C}"/>
              </a:ext>
            </a:extLst>
          </p:cNvPr>
          <p:cNvGraphicFramePr>
            <a:graphicFrameLocks noGrp="1"/>
          </p:cNvGraphicFramePr>
          <p:nvPr/>
        </p:nvGraphicFramePr>
        <p:xfrm>
          <a:off x="266043" y="2656035"/>
          <a:ext cx="5045544" cy="975360"/>
        </p:xfrm>
        <a:graphic>
          <a:graphicData uri="http://schemas.openxmlformats.org/drawingml/2006/table">
            <a:tbl>
              <a:tblPr firstRow="1" bandRow="1">
                <a:tableStyleId>{5C22544A-7EE6-4342-B048-85BDC9FD1C3A}</a:tableStyleId>
              </a:tblPr>
              <a:tblGrid>
                <a:gridCol w="5045544">
                  <a:extLst>
                    <a:ext uri="{9D8B030D-6E8A-4147-A177-3AD203B41FA5}">
                      <a16:colId xmlns:a16="http://schemas.microsoft.com/office/drawing/2014/main" val="1013988301"/>
                    </a:ext>
                  </a:extLst>
                </a:gridCol>
              </a:tblGrid>
              <a:tr h="181456">
                <a:tc>
                  <a:txBody>
                    <a:bodyPr/>
                    <a:lstStyle/>
                    <a:p>
                      <a:r>
                        <a:rPr lang="it-IT" sz="1000" b="1" u="sng" dirty="0">
                          <a:solidFill>
                            <a:srgbClr val="465E82"/>
                          </a:solidFill>
                        </a:rPr>
                        <a:t>2022:</a:t>
                      </a:r>
                      <a:r>
                        <a:rPr lang="it-IT" sz="1000" b="1" dirty="0">
                          <a:solidFill>
                            <a:srgbClr val="465E82"/>
                          </a:solidFill>
                        </a:rPr>
                        <a:t>   </a:t>
                      </a:r>
                      <a:r>
                        <a:rPr lang="it-IT" sz="1000" b="1" dirty="0">
                          <a:solidFill>
                            <a:schemeClr val="tx1"/>
                          </a:solidFill>
                        </a:rPr>
                        <a:t>EUROPEAN COMMISSION </a:t>
                      </a:r>
                      <a:r>
                        <a:rPr lang="it-IT" sz="1000" b="0" dirty="0">
                          <a:solidFill>
                            <a:schemeClr val="tx1"/>
                          </a:solidFill>
                        </a:rPr>
                        <a:t>– </a:t>
                      </a:r>
                      <a:r>
                        <a:rPr lang="it-IT" sz="900" b="0" i="1" dirty="0">
                          <a:solidFill>
                            <a:schemeClr val="tx1"/>
                          </a:solidFill>
                        </a:rPr>
                        <a:t>New </a:t>
                      </a:r>
                      <a:r>
                        <a:rPr lang="it-IT" sz="900" b="0" i="1" dirty="0" err="1">
                          <a:solidFill>
                            <a:schemeClr val="tx1"/>
                          </a:solidFill>
                        </a:rPr>
                        <a:t>Eurobarometer</a:t>
                      </a:r>
                      <a:r>
                        <a:rPr lang="it-IT" sz="900" b="0" i="1" dirty="0">
                          <a:solidFill>
                            <a:schemeClr val="tx1"/>
                          </a:solidFill>
                        </a:rPr>
                        <a:t> on sport and </a:t>
                      </a:r>
                      <a:r>
                        <a:rPr lang="it-IT" sz="900" b="0" i="1" dirty="0" err="1">
                          <a:solidFill>
                            <a:schemeClr val="tx1"/>
                          </a:solidFill>
                        </a:rPr>
                        <a:t>physical</a:t>
                      </a:r>
                      <a:r>
                        <a:rPr lang="it-IT" sz="900" b="0" i="1" dirty="0">
                          <a:solidFill>
                            <a:schemeClr val="tx1"/>
                          </a:solidFill>
                        </a:rPr>
                        <a:t> activity</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079629"/>
                  </a:ext>
                </a:extLst>
              </a:tr>
              <a:tr h="181456">
                <a:tc>
                  <a:txBody>
                    <a:bodyPr/>
                    <a:lstStyle/>
                    <a:p>
                      <a:r>
                        <a:rPr lang="it-IT" sz="1000" b="1" dirty="0">
                          <a:solidFill>
                            <a:schemeClr val="tx1"/>
                          </a:solidFill>
                        </a:rPr>
                        <a:t>             CONI</a:t>
                      </a:r>
                      <a:r>
                        <a:rPr lang="it-IT" sz="1000" b="0" dirty="0">
                          <a:solidFill>
                            <a:schemeClr val="tx1"/>
                          </a:solidFill>
                        </a:rPr>
                        <a:t> - </a:t>
                      </a:r>
                      <a:r>
                        <a:rPr lang="it-IT" sz="900" b="0" i="1" dirty="0">
                          <a:solidFill>
                            <a:schemeClr val="tx1"/>
                          </a:solidFill>
                        </a:rPr>
                        <a:t>I numeri dello sport 2019-2020</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450835"/>
                  </a:ext>
                </a:extLst>
              </a:tr>
              <a:tr h="181456">
                <a:tc>
                  <a:txBody>
                    <a:bodyPr/>
                    <a:lstStyle/>
                    <a:p>
                      <a:r>
                        <a:rPr lang="it-IT" sz="1000" b="1" dirty="0">
                          <a:solidFill>
                            <a:schemeClr val="tx1"/>
                          </a:solidFill>
                        </a:rPr>
                        <a:t>             ISTAT</a:t>
                      </a:r>
                      <a:r>
                        <a:rPr lang="it-IT" sz="1000" b="0" dirty="0">
                          <a:solidFill>
                            <a:schemeClr val="tx1"/>
                          </a:solidFill>
                        </a:rPr>
                        <a:t> - </a:t>
                      </a:r>
                      <a:r>
                        <a:rPr lang="it-IT" sz="900" b="0" i="1" dirty="0">
                          <a:solidFill>
                            <a:schemeClr val="tx1"/>
                          </a:solidFill>
                        </a:rPr>
                        <a:t>I numeri dello sport dopo il Covid. Da dove ripartiamo</a:t>
                      </a:r>
                      <a:endParaRPr lang="it-IT" sz="900" b="0" dirty="0">
                        <a:solidFill>
                          <a:schemeClr val="tx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452475"/>
                  </a:ext>
                </a:extLst>
              </a:tr>
              <a:tr h="181456">
                <a:tc>
                  <a:txBody>
                    <a:bodyPr/>
                    <a:lstStyle/>
                    <a:p>
                      <a:r>
                        <a:rPr lang="it-IT" sz="1000" b="1" dirty="0">
                          <a:solidFill>
                            <a:schemeClr val="tx1"/>
                          </a:solidFill>
                        </a:rPr>
                        <a:t>             ISTITUTO SUPERIORE DI SANITÀ</a:t>
                      </a:r>
                      <a:r>
                        <a:rPr lang="it-IT" sz="1000" b="0" dirty="0">
                          <a:solidFill>
                            <a:schemeClr val="tx1"/>
                          </a:solidFill>
                        </a:rPr>
                        <a:t> - </a:t>
                      </a:r>
                      <a:r>
                        <a:rPr lang="it-IT" sz="900" b="0" i="1" dirty="0">
                          <a:solidFill>
                            <a:schemeClr val="tx1"/>
                          </a:solidFill>
                        </a:rPr>
                        <a:t>Epicentro – Sorveglianza Passi</a:t>
                      </a:r>
                      <a:endParaRPr lang="it-IT" sz="900" b="0" i="1" u="none" dirty="0">
                        <a:solidFill>
                          <a:schemeClr val="tx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645142"/>
                  </a:ext>
                </a:extLst>
              </a:tr>
            </a:tbl>
          </a:graphicData>
        </a:graphic>
      </p:graphicFrame>
      <p:graphicFrame>
        <p:nvGraphicFramePr>
          <p:cNvPr id="10" name="Tabella 9">
            <a:extLst>
              <a:ext uri="{FF2B5EF4-FFF2-40B4-BE49-F238E27FC236}">
                <a16:creationId xmlns:a16="http://schemas.microsoft.com/office/drawing/2014/main" id="{81A44991-45F0-74FF-4DD6-EB467E8C7DCA}"/>
              </a:ext>
            </a:extLst>
          </p:cNvPr>
          <p:cNvGraphicFramePr>
            <a:graphicFrameLocks noGrp="1"/>
          </p:cNvGraphicFramePr>
          <p:nvPr/>
        </p:nvGraphicFramePr>
        <p:xfrm>
          <a:off x="266043" y="3677444"/>
          <a:ext cx="4561450" cy="975360"/>
        </p:xfrm>
        <a:graphic>
          <a:graphicData uri="http://schemas.openxmlformats.org/drawingml/2006/table">
            <a:tbl>
              <a:tblPr firstRow="1" bandRow="1">
                <a:tableStyleId>{5C22544A-7EE6-4342-B048-85BDC9FD1C3A}</a:tableStyleId>
              </a:tblPr>
              <a:tblGrid>
                <a:gridCol w="4561450">
                  <a:extLst>
                    <a:ext uri="{9D8B030D-6E8A-4147-A177-3AD203B41FA5}">
                      <a16:colId xmlns:a16="http://schemas.microsoft.com/office/drawing/2014/main" val="777022611"/>
                    </a:ext>
                  </a:extLst>
                </a:gridCol>
              </a:tblGrid>
              <a:tr h="182880">
                <a:tc>
                  <a:txBody>
                    <a:bodyPr/>
                    <a:lstStyle/>
                    <a:p>
                      <a:r>
                        <a:rPr lang="it-IT" sz="1000" b="1" u="sng" dirty="0">
                          <a:solidFill>
                            <a:srgbClr val="465E82"/>
                          </a:solidFill>
                        </a:rPr>
                        <a:t>2021:</a:t>
                      </a:r>
                      <a:r>
                        <a:rPr lang="it-IT" sz="1000" b="0" dirty="0">
                          <a:solidFill>
                            <a:srgbClr val="465E82"/>
                          </a:solidFill>
                        </a:rPr>
                        <a:t>  </a:t>
                      </a:r>
                      <a:r>
                        <a:rPr lang="it-IT" sz="1000" b="1" dirty="0">
                          <a:solidFill>
                            <a:schemeClr val="tx1"/>
                          </a:solidFill>
                        </a:rPr>
                        <a:t>ISTAT</a:t>
                      </a:r>
                      <a:r>
                        <a:rPr lang="it-IT" sz="1000" b="0" dirty="0">
                          <a:solidFill>
                            <a:schemeClr val="tx1"/>
                          </a:solidFill>
                        </a:rPr>
                        <a:t> - </a:t>
                      </a:r>
                      <a:r>
                        <a:rPr lang="it-IT" sz="900" b="0" i="1" dirty="0">
                          <a:solidFill>
                            <a:schemeClr val="tx1"/>
                          </a:solidFill>
                        </a:rPr>
                        <a:t>Indagini Multiscopo. Aspetti della vita quotidiana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6006223"/>
                  </a:ext>
                </a:extLst>
              </a:tr>
              <a:tr h="182880">
                <a:tc>
                  <a:txBody>
                    <a:bodyPr/>
                    <a:lstStyle/>
                    <a:p>
                      <a:pPr marL="358775" indent="-176213"/>
                      <a:r>
                        <a:rPr lang="it-IT" sz="1000" b="1" dirty="0">
                          <a:solidFill>
                            <a:schemeClr val="tx1"/>
                          </a:solidFill>
                        </a:rPr>
                        <a:t>      CONI</a:t>
                      </a:r>
                      <a:r>
                        <a:rPr lang="it-IT" sz="1000" b="0" dirty="0">
                          <a:solidFill>
                            <a:schemeClr val="tx1"/>
                          </a:solidFill>
                        </a:rPr>
                        <a:t> - </a:t>
                      </a:r>
                      <a:r>
                        <a:rPr lang="it-IT" sz="900" b="0" i="1" dirty="0">
                          <a:solidFill>
                            <a:schemeClr val="tx1"/>
                          </a:solidFill>
                        </a:rPr>
                        <a:t>Registro Nazionale delle Associazioni e Società sportive Dilettantistiche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067499"/>
                  </a:ext>
                </a:extLst>
              </a:tr>
              <a:tr h="182880">
                <a:tc>
                  <a:txBody>
                    <a:bodyPr/>
                    <a:lstStyle/>
                    <a:p>
                      <a:pPr marL="0" marR="0" lvl="0" indent="0" algn="l" defTabSz="685644" rtl="0" eaLnBrk="1" fontAlgn="auto" latinLnBrk="0" hangingPunct="1">
                        <a:lnSpc>
                          <a:spcPct val="100000"/>
                        </a:lnSpc>
                        <a:spcBef>
                          <a:spcPts val="0"/>
                        </a:spcBef>
                        <a:spcAft>
                          <a:spcPts val="0"/>
                        </a:spcAft>
                        <a:buClrTx/>
                        <a:buSzTx/>
                        <a:buFontTx/>
                        <a:buNone/>
                        <a:tabLst/>
                        <a:defRPr/>
                      </a:pPr>
                      <a:r>
                        <a:rPr lang="it-IT" sz="1000" b="1" dirty="0">
                          <a:solidFill>
                            <a:schemeClr val="tx1"/>
                          </a:solidFill>
                        </a:rPr>
                        <a:t>            ISTAT</a:t>
                      </a:r>
                      <a:r>
                        <a:rPr lang="it-IT" sz="1000" b="0" dirty="0">
                          <a:solidFill>
                            <a:schemeClr val="tx1"/>
                          </a:solidFill>
                        </a:rPr>
                        <a:t> - </a:t>
                      </a:r>
                      <a:r>
                        <a:rPr lang="it-IT" sz="900" b="0" i="1" dirty="0">
                          <a:solidFill>
                            <a:schemeClr val="tx1"/>
                          </a:solidFill>
                        </a:rPr>
                        <a:t>Geo-demo – Demografia in cifre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225585"/>
                  </a:ext>
                </a:extLst>
              </a:tr>
              <a:tr h="182880">
                <a:tc>
                  <a:txBody>
                    <a:bodyPr/>
                    <a:lstStyle/>
                    <a:p>
                      <a:r>
                        <a:rPr lang="it-IT" sz="1000" b="1" dirty="0">
                          <a:solidFill>
                            <a:schemeClr val="tx1"/>
                          </a:solidFill>
                        </a:rPr>
                        <a:t>            ISTAT</a:t>
                      </a:r>
                      <a:r>
                        <a:rPr lang="it-IT" sz="1000" b="0" dirty="0">
                          <a:solidFill>
                            <a:schemeClr val="tx1"/>
                          </a:solidFill>
                        </a:rPr>
                        <a:t> - </a:t>
                      </a:r>
                      <a:r>
                        <a:rPr lang="it-IT" sz="900" b="0" i="1" dirty="0">
                          <a:solidFill>
                            <a:schemeClr val="tx1"/>
                          </a:solidFill>
                        </a:rPr>
                        <a:t>Annuario statistico italiano 2021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56915"/>
                  </a:ext>
                </a:extLst>
              </a:tr>
            </a:tbl>
          </a:graphicData>
        </a:graphic>
      </p:graphicFrame>
      <p:graphicFrame>
        <p:nvGraphicFramePr>
          <p:cNvPr id="13" name="Tabella 12">
            <a:extLst>
              <a:ext uri="{FF2B5EF4-FFF2-40B4-BE49-F238E27FC236}">
                <a16:creationId xmlns:a16="http://schemas.microsoft.com/office/drawing/2014/main" id="{BDC6E4B8-FDE0-7B65-BF1D-31C7A35C0A4C}"/>
              </a:ext>
            </a:extLst>
          </p:cNvPr>
          <p:cNvGraphicFramePr>
            <a:graphicFrameLocks noGrp="1"/>
          </p:cNvGraphicFramePr>
          <p:nvPr/>
        </p:nvGraphicFramePr>
        <p:xfrm>
          <a:off x="4741009" y="2662759"/>
          <a:ext cx="4322299" cy="624840"/>
        </p:xfrm>
        <a:graphic>
          <a:graphicData uri="http://schemas.openxmlformats.org/drawingml/2006/table">
            <a:tbl>
              <a:tblPr firstRow="1" bandRow="1">
                <a:tableStyleId>{5C22544A-7EE6-4342-B048-85BDC9FD1C3A}</a:tableStyleId>
              </a:tblPr>
              <a:tblGrid>
                <a:gridCol w="4322299">
                  <a:extLst>
                    <a:ext uri="{9D8B030D-6E8A-4147-A177-3AD203B41FA5}">
                      <a16:colId xmlns:a16="http://schemas.microsoft.com/office/drawing/2014/main" val="321634572"/>
                    </a:ext>
                  </a:extLst>
                </a:gridCol>
              </a:tblGrid>
              <a:tr h="0">
                <a:tc>
                  <a:txBody>
                    <a:bodyPr/>
                    <a:lstStyle/>
                    <a:p>
                      <a:pPr marL="0" marR="0" lvl="0" indent="0" algn="l" defTabSz="685644" rtl="0" eaLnBrk="1" fontAlgn="auto" latinLnBrk="0" hangingPunct="1">
                        <a:lnSpc>
                          <a:spcPct val="100000"/>
                        </a:lnSpc>
                        <a:spcBef>
                          <a:spcPts val="0"/>
                        </a:spcBef>
                        <a:spcAft>
                          <a:spcPts val="0"/>
                        </a:spcAft>
                        <a:buClrTx/>
                        <a:buSzTx/>
                        <a:buFontTx/>
                        <a:buNone/>
                        <a:tabLst/>
                        <a:defRPr/>
                      </a:pPr>
                      <a:r>
                        <a:rPr lang="it-IT" sz="1000" b="1" u="sng" dirty="0">
                          <a:solidFill>
                            <a:srgbClr val="465E82"/>
                          </a:solidFill>
                        </a:rPr>
                        <a:t>2019:</a:t>
                      </a:r>
                      <a:r>
                        <a:rPr lang="it-IT" sz="1000" b="1" dirty="0">
                          <a:solidFill>
                            <a:srgbClr val="465E82"/>
                          </a:solidFill>
                        </a:rPr>
                        <a:t>   </a:t>
                      </a:r>
                      <a:r>
                        <a:rPr lang="it-IT" sz="1000" b="1" dirty="0">
                          <a:solidFill>
                            <a:schemeClr val="tx1"/>
                          </a:solidFill>
                        </a:rPr>
                        <a:t>EUROSTAT - </a:t>
                      </a:r>
                      <a:r>
                        <a:rPr lang="it-IT" sz="900" b="0" i="1" dirty="0" err="1">
                          <a:solidFill>
                            <a:schemeClr val="tx1"/>
                          </a:solidFill>
                        </a:rPr>
                        <a:t>Statistics</a:t>
                      </a:r>
                      <a:r>
                        <a:rPr lang="it-IT" sz="900" b="0" i="1" dirty="0">
                          <a:solidFill>
                            <a:schemeClr val="tx1"/>
                          </a:solidFill>
                        </a:rPr>
                        <a:t> on sport </a:t>
                      </a:r>
                      <a:r>
                        <a:rPr lang="it-IT" sz="900" b="0" i="1" dirty="0" err="1">
                          <a:solidFill>
                            <a:schemeClr val="tx1"/>
                          </a:solidFill>
                        </a:rPr>
                        <a:t>participation</a:t>
                      </a:r>
                      <a:r>
                        <a:rPr lang="it-IT" sz="900" b="0" i="1" dirty="0">
                          <a:solidFill>
                            <a:schemeClr val="tx1"/>
                          </a:solidFill>
                        </a:rPr>
                        <a:t> 2019</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9842027"/>
                  </a:ext>
                </a:extLst>
              </a:tr>
              <a:tr h="157641">
                <a:tc>
                  <a:txBody>
                    <a:bodyPr/>
                    <a:lstStyle/>
                    <a:p>
                      <a:pPr marL="358775" marR="0" lvl="0" indent="-92075" algn="l" defTabSz="685644" rtl="0" eaLnBrk="1" fontAlgn="auto" latinLnBrk="0" hangingPunct="1">
                        <a:lnSpc>
                          <a:spcPct val="100000"/>
                        </a:lnSpc>
                        <a:spcBef>
                          <a:spcPts val="0"/>
                        </a:spcBef>
                        <a:spcAft>
                          <a:spcPts val="0"/>
                        </a:spcAft>
                        <a:buClrTx/>
                        <a:buSzTx/>
                        <a:buFontTx/>
                        <a:buNone/>
                        <a:tabLst/>
                        <a:defRPr/>
                      </a:pPr>
                      <a:r>
                        <a:rPr lang="it-IT" sz="1000" b="1" dirty="0">
                          <a:solidFill>
                            <a:schemeClr val="tx1"/>
                          </a:solidFill>
                        </a:rPr>
                        <a:t>    UNIPARMA CERS - </a:t>
                      </a:r>
                      <a:r>
                        <a:rPr lang="it-IT" sz="900" b="0" i="1" dirty="0">
                          <a:solidFill>
                            <a:schemeClr val="tx1"/>
                          </a:solidFill>
                        </a:rPr>
                        <a:t>L’importanza degli Enti di Promozione Sportiva. </a:t>
                      </a:r>
                    </a:p>
                    <a:p>
                      <a:pPr marL="358775" marR="0" lvl="0" indent="-92075" algn="l" defTabSz="685644" rtl="0" eaLnBrk="1" fontAlgn="auto" latinLnBrk="0" hangingPunct="1">
                        <a:lnSpc>
                          <a:spcPct val="100000"/>
                        </a:lnSpc>
                        <a:spcBef>
                          <a:spcPts val="0"/>
                        </a:spcBef>
                        <a:spcAft>
                          <a:spcPts val="0"/>
                        </a:spcAft>
                        <a:buClrTx/>
                        <a:buSzTx/>
                        <a:buFontTx/>
                        <a:buNone/>
                        <a:tabLst/>
                        <a:defRPr/>
                      </a:pPr>
                      <a:r>
                        <a:rPr lang="it-IT" sz="900" b="0" i="1" dirty="0">
                          <a:solidFill>
                            <a:schemeClr val="tx1"/>
                          </a:solidFill>
                        </a:rPr>
                        <a:t>     Prime evidenze empiriche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796085"/>
                  </a:ext>
                </a:extLst>
              </a:tr>
            </a:tbl>
          </a:graphicData>
        </a:graphic>
      </p:graphicFrame>
      <p:graphicFrame>
        <p:nvGraphicFramePr>
          <p:cNvPr id="22" name="Tabella 21">
            <a:extLst>
              <a:ext uri="{FF2B5EF4-FFF2-40B4-BE49-F238E27FC236}">
                <a16:creationId xmlns:a16="http://schemas.microsoft.com/office/drawing/2014/main" id="{B5FC0BF1-C29F-6021-F7A9-9AA1E1CB6F63}"/>
              </a:ext>
            </a:extLst>
          </p:cNvPr>
          <p:cNvGraphicFramePr>
            <a:graphicFrameLocks noGrp="1"/>
          </p:cNvGraphicFramePr>
          <p:nvPr/>
        </p:nvGraphicFramePr>
        <p:xfrm>
          <a:off x="4741008" y="3351863"/>
          <a:ext cx="4322299" cy="624840"/>
        </p:xfrm>
        <a:graphic>
          <a:graphicData uri="http://schemas.openxmlformats.org/drawingml/2006/table">
            <a:tbl>
              <a:tblPr firstRow="1" bandRow="1">
                <a:tableStyleId>{5C22544A-7EE6-4342-B048-85BDC9FD1C3A}</a:tableStyleId>
              </a:tblPr>
              <a:tblGrid>
                <a:gridCol w="4322299">
                  <a:extLst>
                    <a:ext uri="{9D8B030D-6E8A-4147-A177-3AD203B41FA5}">
                      <a16:colId xmlns:a16="http://schemas.microsoft.com/office/drawing/2014/main" val="4277303710"/>
                    </a:ext>
                  </a:extLst>
                </a:gridCol>
              </a:tblGrid>
              <a:tr h="0">
                <a:tc>
                  <a:txBody>
                    <a:bodyPr/>
                    <a:lstStyle/>
                    <a:p>
                      <a:pPr marL="0" marR="0" lvl="0" indent="0" algn="l" defTabSz="685644" rtl="0" eaLnBrk="1" fontAlgn="auto" latinLnBrk="0" hangingPunct="1">
                        <a:lnSpc>
                          <a:spcPct val="100000"/>
                        </a:lnSpc>
                        <a:spcBef>
                          <a:spcPts val="0"/>
                        </a:spcBef>
                        <a:spcAft>
                          <a:spcPts val="0"/>
                        </a:spcAft>
                        <a:buClrTx/>
                        <a:buSzTx/>
                        <a:buFontTx/>
                        <a:buNone/>
                        <a:tabLst/>
                        <a:defRPr/>
                      </a:pPr>
                      <a:r>
                        <a:rPr lang="it-IT" sz="1000" b="1" u="sng" dirty="0">
                          <a:solidFill>
                            <a:srgbClr val="465E82"/>
                          </a:solidFill>
                        </a:rPr>
                        <a:t>2018:</a:t>
                      </a:r>
                      <a:r>
                        <a:rPr lang="it-IT" sz="1000" b="1" dirty="0">
                          <a:solidFill>
                            <a:srgbClr val="465E82"/>
                          </a:solidFill>
                        </a:rPr>
                        <a:t>   </a:t>
                      </a:r>
                      <a:r>
                        <a:rPr lang="it-IT" sz="1000" b="1" dirty="0">
                          <a:solidFill>
                            <a:schemeClr val="tx1"/>
                          </a:solidFill>
                        </a:rPr>
                        <a:t>CONI </a:t>
                      </a:r>
                      <a:r>
                        <a:rPr lang="it-IT" sz="1000" b="0" dirty="0">
                          <a:solidFill>
                            <a:schemeClr val="tx1"/>
                          </a:solidFill>
                        </a:rPr>
                        <a:t>- </a:t>
                      </a:r>
                      <a:r>
                        <a:rPr lang="it-IT" sz="900" b="0" i="1" dirty="0">
                          <a:solidFill>
                            <a:schemeClr val="tx1"/>
                          </a:solidFill>
                        </a:rPr>
                        <a:t>Bilancio di sostenibilità 2018</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244770"/>
                  </a:ext>
                </a:extLst>
              </a:tr>
              <a:tr h="148683">
                <a:tc>
                  <a:txBody>
                    <a:bodyPr/>
                    <a:lstStyle/>
                    <a:p>
                      <a:pPr marL="358775" marR="0" lvl="0" indent="0" algn="l" defTabSz="685644" rtl="0" eaLnBrk="1" fontAlgn="auto" latinLnBrk="0" hangingPunct="1">
                        <a:lnSpc>
                          <a:spcPct val="100000"/>
                        </a:lnSpc>
                        <a:spcBef>
                          <a:spcPts val="0"/>
                        </a:spcBef>
                        <a:spcAft>
                          <a:spcPts val="0"/>
                        </a:spcAft>
                        <a:buClrTx/>
                        <a:buSzTx/>
                        <a:buFontTx/>
                        <a:buNone/>
                        <a:tabLst>
                          <a:tab pos="358775" algn="l"/>
                        </a:tabLst>
                        <a:defRPr/>
                      </a:pPr>
                      <a:r>
                        <a:rPr lang="it-IT" sz="1000" b="1" dirty="0">
                          <a:solidFill>
                            <a:schemeClr val="tx1"/>
                          </a:solidFill>
                        </a:rPr>
                        <a:t> ISTITUTO SUPERIORE DI SANITÀ</a:t>
                      </a:r>
                      <a:r>
                        <a:rPr lang="it-IT" sz="1000" b="0" dirty="0">
                          <a:solidFill>
                            <a:schemeClr val="tx1"/>
                          </a:solidFill>
                        </a:rPr>
                        <a:t> - </a:t>
                      </a:r>
                      <a:r>
                        <a:rPr lang="it-IT" sz="900" b="0" i="1" dirty="0">
                          <a:solidFill>
                            <a:schemeClr val="tx1"/>
                          </a:solidFill>
                        </a:rPr>
                        <a:t>Movimento, sport e salute: importanza delle politiche di promozione dell’attività fisica e le ricadute sulla collettività </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28875"/>
                  </a:ext>
                </a:extLst>
              </a:tr>
            </a:tbl>
          </a:graphicData>
        </a:graphic>
      </p:graphicFrame>
    </p:spTree>
    <p:extLst>
      <p:ext uri="{BB962C8B-B14F-4D97-AF65-F5344CB8AC3E}">
        <p14:creationId xmlns:p14="http://schemas.microsoft.com/office/powerpoint/2010/main" val="159963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A4EFD40-1033-E5F0-D4CD-C863AABF6DB4}"/>
              </a:ext>
            </a:extLst>
          </p:cNvPr>
          <p:cNvSpPr/>
          <p:nvPr/>
        </p:nvSpPr>
        <p:spPr>
          <a:xfrm>
            <a:off x="-12980" y="4260909"/>
            <a:ext cx="9156980" cy="24622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numero diapositiva 13"/>
          <p:cNvSpPr>
            <a:spLocks noGrp="1"/>
          </p:cNvSpPr>
          <p:nvPr>
            <p:ph type="sldNum" sz="quarter" idx="12"/>
          </p:nvPr>
        </p:nvSpPr>
        <p:spPr/>
        <p:txBody>
          <a:bodyPr/>
          <a:lstStyle/>
          <a:p>
            <a:fld id="{CEC07F19-866A-D549-94C6-C4D9AC2AB9CF}" type="slidenum">
              <a:rPr lang="it-IT" smtClean="0"/>
              <a:pPr/>
              <a:t>20</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Pareggio di bilancio nel 2021 e volumi in crescita</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Tutte le entrate sono state reimpiegate. Maggiore spesa per sostenere la ripresa </a:t>
            </a:r>
          </a:p>
        </p:txBody>
      </p:sp>
      <p:graphicFrame>
        <p:nvGraphicFramePr>
          <p:cNvPr id="17" name="Grafico 16">
            <a:extLst>
              <a:ext uri="{FF2B5EF4-FFF2-40B4-BE49-F238E27FC236}">
                <a16:creationId xmlns:a16="http://schemas.microsoft.com/office/drawing/2014/main" id="{FD7FA960-D4AB-CFDC-D92F-48AB9DFE741A}"/>
              </a:ext>
            </a:extLst>
          </p:cNvPr>
          <p:cNvGraphicFramePr/>
          <p:nvPr>
            <p:extLst>
              <p:ext uri="{D42A27DB-BD31-4B8C-83A1-F6EECF244321}">
                <p14:modId xmlns:p14="http://schemas.microsoft.com/office/powerpoint/2010/main" val="2739720906"/>
              </p:ext>
            </p:extLst>
          </p:nvPr>
        </p:nvGraphicFramePr>
        <p:xfrm>
          <a:off x="1674159" y="2379050"/>
          <a:ext cx="5824335" cy="1827468"/>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a:extLst>
              <a:ext uri="{FF2B5EF4-FFF2-40B4-BE49-F238E27FC236}">
                <a16:creationId xmlns:a16="http://schemas.microsoft.com/office/drawing/2014/main" id="{D747A41A-1008-45A2-B4BE-634F70D83314}"/>
              </a:ext>
            </a:extLst>
          </p:cNvPr>
          <p:cNvSpPr txBox="1"/>
          <p:nvPr/>
        </p:nvSpPr>
        <p:spPr>
          <a:xfrm>
            <a:off x="141823" y="4272941"/>
            <a:ext cx="1571264" cy="230832"/>
          </a:xfrm>
          <a:prstGeom prst="rect">
            <a:avLst/>
          </a:prstGeom>
          <a:noFill/>
        </p:spPr>
        <p:txBody>
          <a:bodyPr wrap="none" rtlCol="0">
            <a:spAutoFit/>
          </a:bodyPr>
          <a:lstStyle/>
          <a:p>
            <a:pPr algn="r"/>
            <a:r>
              <a:rPr lang="it-IT" sz="900" b="1" dirty="0"/>
              <a:t>SALDO ENTRATE – USCITE (€)</a:t>
            </a:r>
          </a:p>
        </p:txBody>
      </p:sp>
      <p:graphicFrame>
        <p:nvGraphicFramePr>
          <p:cNvPr id="4" name="Tabella 4">
            <a:extLst>
              <a:ext uri="{FF2B5EF4-FFF2-40B4-BE49-F238E27FC236}">
                <a16:creationId xmlns:a16="http://schemas.microsoft.com/office/drawing/2014/main" id="{FA8D051B-7324-FCEF-0025-9A430B2C2DD5}"/>
              </a:ext>
            </a:extLst>
          </p:cNvPr>
          <p:cNvGraphicFramePr>
            <a:graphicFrameLocks noGrp="1"/>
          </p:cNvGraphicFramePr>
          <p:nvPr>
            <p:extLst>
              <p:ext uri="{D42A27DB-BD31-4B8C-83A1-F6EECF244321}">
                <p14:modId xmlns:p14="http://schemas.microsoft.com/office/powerpoint/2010/main" val="3163753474"/>
              </p:ext>
            </p:extLst>
          </p:nvPr>
        </p:nvGraphicFramePr>
        <p:xfrm>
          <a:off x="1795182" y="4254343"/>
          <a:ext cx="5567085" cy="267745"/>
        </p:xfrm>
        <a:graphic>
          <a:graphicData uri="http://schemas.openxmlformats.org/drawingml/2006/table">
            <a:tbl>
              <a:tblPr firstRow="1" bandRow="1">
                <a:tableStyleId>{5C22544A-7EE6-4342-B048-85BDC9FD1C3A}</a:tableStyleId>
              </a:tblPr>
              <a:tblGrid>
                <a:gridCol w="1113417">
                  <a:extLst>
                    <a:ext uri="{9D8B030D-6E8A-4147-A177-3AD203B41FA5}">
                      <a16:colId xmlns:a16="http://schemas.microsoft.com/office/drawing/2014/main" val="1659239815"/>
                    </a:ext>
                  </a:extLst>
                </a:gridCol>
                <a:gridCol w="1113417">
                  <a:extLst>
                    <a:ext uri="{9D8B030D-6E8A-4147-A177-3AD203B41FA5}">
                      <a16:colId xmlns:a16="http://schemas.microsoft.com/office/drawing/2014/main" val="2991761240"/>
                    </a:ext>
                  </a:extLst>
                </a:gridCol>
                <a:gridCol w="1113417">
                  <a:extLst>
                    <a:ext uri="{9D8B030D-6E8A-4147-A177-3AD203B41FA5}">
                      <a16:colId xmlns:a16="http://schemas.microsoft.com/office/drawing/2014/main" val="2494121205"/>
                    </a:ext>
                  </a:extLst>
                </a:gridCol>
                <a:gridCol w="1113417">
                  <a:extLst>
                    <a:ext uri="{9D8B030D-6E8A-4147-A177-3AD203B41FA5}">
                      <a16:colId xmlns:a16="http://schemas.microsoft.com/office/drawing/2014/main" val="364073881"/>
                    </a:ext>
                  </a:extLst>
                </a:gridCol>
                <a:gridCol w="1113417">
                  <a:extLst>
                    <a:ext uri="{9D8B030D-6E8A-4147-A177-3AD203B41FA5}">
                      <a16:colId xmlns:a16="http://schemas.microsoft.com/office/drawing/2014/main" val="2752354005"/>
                    </a:ext>
                  </a:extLst>
                </a:gridCol>
              </a:tblGrid>
              <a:tr h="267745">
                <a:tc>
                  <a:txBody>
                    <a:bodyPr/>
                    <a:lstStyle/>
                    <a:p>
                      <a:pPr algn="ctr" fontAlgn="b"/>
                      <a:r>
                        <a:rPr lang="it-IT" sz="1200" b="1" i="1" u="none" strike="noStrike" dirty="0">
                          <a:solidFill>
                            <a:srgbClr val="008452"/>
                          </a:solidFill>
                          <a:effectLst/>
                          <a:latin typeface="Calibri" panose="020F0502020204030204" pitchFamily="34" charset="0"/>
                        </a:rPr>
                        <a:t>+4,8 mln</a:t>
                      </a:r>
                    </a:p>
                  </a:txBody>
                  <a:tcPr marL="9525" marR="9525" marT="9525" marB="0" anchor="ctr">
                    <a:noFill/>
                  </a:tcPr>
                </a:tc>
                <a:tc>
                  <a:txBody>
                    <a:bodyPr/>
                    <a:lstStyle/>
                    <a:p>
                      <a:pPr algn="ctr" fontAlgn="b"/>
                      <a:r>
                        <a:rPr lang="it-IT" sz="1200" b="1" i="1" u="none" strike="noStrike" dirty="0">
                          <a:solidFill>
                            <a:srgbClr val="008452"/>
                          </a:solidFill>
                          <a:effectLst/>
                          <a:latin typeface="Calibri" panose="020F0502020204030204" pitchFamily="34" charset="0"/>
                        </a:rPr>
                        <a:t>+2,3 mln</a:t>
                      </a:r>
                    </a:p>
                  </a:txBody>
                  <a:tcPr marL="9525" marR="9525" marT="9525" marB="0" anchor="ctr">
                    <a:noFill/>
                  </a:tcPr>
                </a:tc>
                <a:tc>
                  <a:txBody>
                    <a:bodyPr/>
                    <a:lstStyle/>
                    <a:p>
                      <a:pPr algn="ctr" fontAlgn="b"/>
                      <a:r>
                        <a:rPr lang="it-IT" sz="1200" b="1" i="1" u="none" strike="noStrike" dirty="0">
                          <a:solidFill>
                            <a:srgbClr val="8CBA84"/>
                          </a:solidFill>
                          <a:effectLst/>
                          <a:latin typeface="Calibri" panose="020F0502020204030204" pitchFamily="34" charset="0"/>
                        </a:rPr>
                        <a:t>+0,5 mln</a:t>
                      </a:r>
                    </a:p>
                  </a:txBody>
                  <a:tcPr marL="9525" marR="9525" marT="9525" marB="0" anchor="ctr">
                    <a:noFill/>
                  </a:tcPr>
                </a:tc>
                <a:tc>
                  <a:txBody>
                    <a:bodyPr/>
                    <a:lstStyle/>
                    <a:p>
                      <a:pPr algn="ctr" fontAlgn="b"/>
                      <a:r>
                        <a:rPr lang="it-IT" sz="1200" b="1" i="1" u="none" strike="noStrike" dirty="0">
                          <a:solidFill>
                            <a:srgbClr val="008452"/>
                          </a:solidFill>
                          <a:effectLst/>
                          <a:latin typeface="Calibri" panose="020F0502020204030204" pitchFamily="34" charset="0"/>
                        </a:rPr>
                        <a:t>+5,9 mln</a:t>
                      </a:r>
                    </a:p>
                  </a:txBody>
                  <a:tcPr marL="9525" marR="9525" marT="9525" marB="0" anchor="ctr">
                    <a:noFill/>
                  </a:tcPr>
                </a:tc>
                <a:tc>
                  <a:txBody>
                    <a:bodyPr/>
                    <a:lstStyle/>
                    <a:p>
                      <a:pPr algn="ctr" fontAlgn="b"/>
                      <a:r>
                        <a:rPr lang="it-IT" sz="1200" b="1" i="1" u="none" strike="noStrike" dirty="0">
                          <a:solidFill>
                            <a:schemeClr val="accent2"/>
                          </a:solidFill>
                          <a:effectLst/>
                          <a:latin typeface="Calibri" panose="020F0502020204030204" pitchFamily="34" charset="0"/>
                        </a:rPr>
                        <a:t>-0,5 mln</a:t>
                      </a:r>
                    </a:p>
                  </a:txBody>
                  <a:tcPr marL="9525" marR="9525" marT="9525" marB="0" anchor="ctr">
                    <a:noFill/>
                  </a:tcPr>
                </a:tc>
                <a:extLst>
                  <a:ext uri="{0D108BD9-81ED-4DB2-BD59-A6C34878D82A}">
                    <a16:rowId xmlns:a16="http://schemas.microsoft.com/office/drawing/2014/main" val="3421861937"/>
                  </a:ext>
                </a:extLst>
              </a:tr>
            </a:tbl>
          </a:graphicData>
        </a:graphic>
      </p:graphicFrame>
      <p:sp>
        <p:nvSpPr>
          <p:cNvPr id="26" name="Triangolo isoscele 25">
            <a:extLst>
              <a:ext uri="{FF2B5EF4-FFF2-40B4-BE49-F238E27FC236}">
                <a16:creationId xmlns:a16="http://schemas.microsoft.com/office/drawing/2014/main" id="{89FD433A-443C-F75B-4740-8519A806A2CE}"/>
              </a:ext>
            </a:extLst>
          </p:cNvPr>
          <p:cNvSpPr/>
          <p:nvPr/>
        </p:nvSpPr>
        <p:spPr>
          <a:xfrm>
            <a:off x="6716807" y="2595266"/>
            <a:ext cx="147918" cy="134471"/>
          </a:xfrm>
          <a:prstGeom prst="triangle">
            <a:avLst/>
          </a:prstGeom>
          <a:solidFill>
            <a:srgbClr val="2668B2"/>
          </a:solidFill>
          <a:ln>
            <a:solidFill>
              <a:srgbClr val="2668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30E697AB-2AB8-273B-05C5-A07377A65ED2}"/>
              </a:ext>
            </a:extLst>
          </p:cNvPr>
          <p:cNvSpPr txBox="1"/>
          <p:nvPr/>
        </p:nvSpPr>
        <p:spPr>
          <a:xfrm>
            <a:off x="6930533" y="2468570"/>
            <a:ext cx="1855695" cy="430887"/>
          </a:xfrm>
          <a:prstGeom prst="rect">
            <a:avLst/>
          </a:prstGeom>
          <a:solidFill>
            <a:schemeClr val="bg1"/>
          </a:solidFill>
        </p:spPr>
        <p:txBody>
          <a:bodyPr wrap="square" rtlCol="0">
            <a:spAutoFit/>
          </a:bodyPr>
          <a:lstStyle/>
          <a:p>
            <a:r>
              <a:rPr lang="it-IT" sz="1100" b="1" dirty="0">
                <a:solidFill>
                  <a:srgbClr val="2668B2"/>
                </a:solidFill>
              </a:rPr>
              <a:t>+9% </a:t>
            </a:r>
            <a:r>
              <a:rPr lang="it-IT" sz="1100" b="1" dirty="0"/>
              <a:t>ENTRATE</a:t>
            </a:r>
          </a:p>
          <a:p>
            <a:r>
              <a:rPr lang="it-IT" sz="1100" b="1" dirty="0"/>
              <a:t>rispetto al 2020</a:t>
            </a:r>
          </a:p>
        </p:txBody>
      </p:sp>
      <p:sp>
        <p:nvSpPr>
          <p:cNvPr id="28" name="Triangolo isoscele 27">
            <a:extLst>
              <a:ext uri="{FF2B5EF4-FFF2-40B4-BE49-F238E27FC236}">
                <a16:creationId xmlns:a16="http://schemas.microsoft.com/office/drawing/2014/main" id="{56F5F37C-8275-12D0-4A32-AB9F633638D5}"/>
              </a:ext>
            </a:extLst>
          </p:cNvPr>
          <p:cNvSpPr/>
          <p:nvPr/>
        </p:nvSpPr>
        <p:spPr>
          <a:xfrm>
            <a:off x="6710083" y="3515357"/>
            <a:ext cx="147918" cy="134471"/>
          </a:xfrm>
          <a:prstGeom prst="triangle">
            <a:avLst/>
          </a:prstGeom>
          <a:solidFill>
            <a:srgbClr val="D94149"/>
          </a:solidFill>
          <a:ln>
            <a:solidFill>
              <a:srgbClr val="D94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C1BCB215-B1C0-6EF1-B501-0941215C6F5C}"/>
              </a:ext>
            </a:extLst>
          </p:cNvPr>
          <p:cNvSpPr txBox="1"/>
          <p:nvPr/>
        </p:nvSpPr>
        <p:spPr>
          <a:xfrm>
            <a:off x="6942225" y="3379180"/>
            <a:ext cx="1855695" cy="430887"/>
          </a:xfrm>
          <a:prstGeom prst="rect">
            <a:avLst/>
          </a:prstGeom>
          <a:solidFill>
            <a:schemeClr val="bg1"/>
          </a:solidFill>
        </p:spPr>
        <p:txBody>
          <a:bodyPr wrap="square" rtlCol="0">
            <a:spAutoFit/>
          </a:bodyPr>
          <a:lstStyle/>
          <a:p>
            <a:r>
              <a:rPr lang="it-IT" sz="1100" b="1" dirty="0">
                <a:solidFill>
                  <a:srgbClr val="D94149"/>
                </a:solidFill>
              </a:rPr>
              <a:t>+17% </a:t>
            </a:r>
            <a:r>
              <a:rPr lang="it-IT" sz="1100" b="1" dirty="0"/>
              <a:t>USCITE</a:t>
            </a:r>
          </a:p>
          <a:p>
            <a:r>
              <a:rPr lang="it-IT" sz="1100" b="1" dirty="0"/>
              <a:t>rispetto al 2020</a:t>
            </a:r>
          </a:p>
        </p:txBody>
      </p:sp>
      <p:sp>
        <p:nvSpPr>
          <p:cNvPr id="30" name="CasellaDiTesto 29">
            <a:extLst>
              <a:ext uri="{FF2B5EF4-FFF2-40B4-BE49-F238E27FC236}">
                <a16:creationId xmlns:a16="http://schemas.microsoft.com/office/drawing/2014/main" id="{8CF91215-2EE9-FDE4-6687-D883A6A4CCF5}"/>
              </a:ext>
            </a:extLst>
          </p:cNvPr>
          <p:cNvSpPr txBox="1"/>
          <p:nvPr/>
        </p:nvSpPr>
        <p:spPr>
          <a:xfrm>
            <a:off x="-12980" y="1905964"/>
            <a:ext cx="9156981" cy="369332"/>
          </a:xfrm>
          <a:prstGeom prst="rect">
            <a:avLst/>
          </a:prstGeom>
          <a:solidFill>
            <a:schemeClr val="bg1">
              <a:lumMod val="95000"/>
            </a:schemeClr>
          </a:solidFill>
        </p:spPr>
        <p:txBody>
          <a:bodyPr wrap="square" rtlCol="0">
            <a:spAutoFit/>
          </a:bodyPr>
          <a:lstStyle/>
          <a:p>
            <a:pPr algn="ctr"/>
            <a:r>
              <a:rPr lang="it-IT" sz="1000" dirty="0"/>
              <a:t>*Voci di bilancio proiettate sul totale dei 15 EPS,</a:t>
            </a:r>
          </a:p>
          <a:p>
            <a:pPr algn="ctr"/>
            <a:r>
              <a:rPr lang="it-IT" sz="800" dirty="0"/>
              <a:t>stimati a partire dall’autodichiarazione ad SWG da parte di AICS, ACSI, ASI, CSEN, CSI, UISP.  </a:t>
            </a:r>
          </a:p>
        </p:txBody>
      </p:sp>
      <p:sp>
        <p:nvSpPr>
          <p:cNvPr id="32" name="CasellaDiTesto 31">
            <a:extLst>
              <a:ext uri="{FF2B5EF4-FFF2-40B4-BE49-F238E27FC236}">
                <a16:creationId xmlns:a16="http://schemas.microsoft.com/office/drawing/2014/main" id="{7EC55768-D219-F36D-FFA8-742A5BC2E13E}"/>
              </a:ext>
            </a:extLst>
          </p:cNvPr>
          <p:cNvSpPr txBox="1"/>
          <p:nvPr/>
        </p:nvSpPr>
        <p:spPr>
          <a:xfrm>
            <a:off x="1413319" y="1024688"/>
            <a:ext cx="1853392" cy="800219"/>
          </a:xfrm>
          <a:prstGeom prst="rect">
            <a:avLst/>
          </a:prstGeom>
          <a:noFill/>
        </p:spPr>
        <p:txBody>
          <a:bodyPr wrap="none" rtlCol="0">
            <a:spAutoFit/>
          </a:bodyPr>
          <a:lstStyle/>
          <a:p>
            <a:r>
              <a:rPr lang="it-IT" sz="1600" b="1" dirty="0">
                <a:solidFill>
                  <a:srgbClr val="2668B2"/>
                </a:solidFill>
              </a:rPr>
              <a:t>ENTRATE 2021*</a:t>
            </a:r>
          </a:p>
          <a:p>
            <a:r>
              <a:rPr lang="it-IT" sz="3000" b="1" dirty="0">
                <a:solidFill>
                  <a:srgbClr val="2668B2"/>
                </a:solidFill>
              </a:rPr>
              <a:t>€ 97,5 mln</a:t>
            </a:r>
          </a:p>
        </p:txBody>
      </p:sp>
      <p:sp>
        <p:nvSpPr>
          <p:cNvPr id="33" name="Rettangolo 32">
            <a:extLst>
              <a:ext uri="{FF2B5EF4-FFF2-40B4-BE49-F238E27FC236}">
                <a16:creationId xmlns:a16="http://schemas.microsoft.com/office/drawing/2014/main" id="{BEE7DE35-C08C-A1E1-4775-B088EB065CA2}"/>
              </a:ext>
            </a:extLst>
          </p:cNvPr>
          <p:cNvSpPr/>
          <p:nvPr/>
        </p:nvSpPr>
        <p:spPr>
          <a:xfrm>
            <a:off x="1386646" y="1017348"/>
            <a:ext cx="1891569" cy="80022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34" name="CasellaDiTesto 33">
            <a:extLst>
              <a:ext uri="{FF2B5EF4-FFF2-40B4-BE49-F238E27FC236}">
                <a16:creationId xmlns:a16="http://schemas.microsoft.com/office/drawing/2014/main" id="{9AA80B24-A42C-50C2-AB8C-6C883B3DDB5E}"/>
              </a:ext>
            </a:extLst>
          </p:cNvPr>
          <p:cNvSpPr txBox="1"/>
          <p:nvPr/>
        </p:nvSpPr>
        <p:spPr>
          <a:xfrm>
            <a:off x="5847389" y="1032028"/>
            <a:ext cx="1853392" cy="800219"/>
          </a:xfrm>
          <a:prstGeom prst="rect">
            <a:avLst/>
          </a:prstGeom>
          <a:noFill/>
        </p:spPr>
        <p:txBody>
          <a:bodyPr wrap="none" rtlCol="0">
            <a:spAutoFit/>
          </a:bodyPr>
          <a:lstStyle/>
          <a:p>
            <a:pPr algn="r"/>
            <a:r>
              <a:rPr lang="it-IT" sz="1600" b="1" dirty="0">
                <a:solidFill>
                  <a:srgbClr val="D94149"/>
                </a:solidFill>
              </a:rPr>
              <a:t>USCITE 2021*</a:t>
            </a:r>
          </a:p>
          <a:p>
            <a:pPr algn="r"/>
            <a:r>
              <a:rPr lang="it-IT" sz="3000" b="1" dirty="0">
                <a:solidFill>
                  <a:srgbClr val="D94149"/>
                </a:solidFill>
              </a:rPr>
              <a:t>€ 98,0 mln</a:t>
            </a:r>
          </a:p>
        </p:txBody>
      </p:sp>
      <p:sp>
        <p:nvSpPr>
          <p:cNvPr id="35" name="Rettangolo 34">
            <a:extLst>
              <a:ext uri="{FF2B5EF4-FFF2-40B4-BE49-F238E27FC236}">
                <a16:creationId xmlns:a16="http://schemas.microsoft.com/office/drawing/2014/main" id="{C53EF241-C69E-11FC-5336-A5F95B5D2FD5}"/>
              </a:ext>
            </a:extLst>
          </p:cNvPr>
          <p:cNvSpPr/>
          <p:nvPr/>
        </p:nvSpPr>
        <p:spPr>
          <a:xfrm>
            <a:off x="5829166" y="1024688"/>
            <a:ext cx="1891569" cy="80022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diritto 8">
            <a:extLst>
              <a:ext uri="{FF2B5EF4-FFF2-40B4-BE49-F238E27FC236}">
                <a16:creationId xmlns:a16="http://schemas.microsoft.com/office/drawing/2014/main" id="{4A8AB891-B8B5-B589-6B7D-546EA88EAB08}"/>
              </a:ext>
            </a:extLst>
          </p:cNvPr>
          <p:cNvCxnSpPr>
            <a:stCxn id="33" idx="3"/>
            <a:endCxn id="35" idx="1"/>
          </p:cNvCxnSpPr>
          <p:nvPr/>
        </p:nvCxnSpPr>
        <p:spPr>
          <a:xfrm>
            <a:off x="3278215" y="1417458"/>
            <a:ext cx="2550951" cy="7340"/>
          </a:xfrm>
          <a:prstGeom prst="line">
            <a:avLst/>
          </a:prstGeom>
          <a:ln w="57150">
            <a:gradFill flip="none" rotWithShape="1">
              <a:gsLst>
                <a:gs pos="0">
                  <a:srgbClr val="2668B2"/>
                </a:gs>
                <a:gs pos="100000">
                  <a:srgbClr val="D94149"/>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D3D07834-C862-3753-C91C-AFB1AEEDF0A5}"/>
              </a:ext>
            </a:extLst>
          </p:cNvPr>
          <p:cNvCxnSpPr>
            <a:cxnSpLocks/>
          </p:cNvCxnSpPr>
          <p:nvPr/>
        </p:nvCxnSpPr>
        <p:spPr>
          <a:xfrm>
            <a:off x="2904567" y="2447365"/>
            <a:ext cx="0" cy="140521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6C74C847-739C-3E60-4D89-BD9603CD4EA6}"/>
              </a:ext>
            </a:extLst>
          </p:cNvPr>
          <p:cNvCxnSpPr>
            <a:cxnSpLocks/>
          </p:cNvCxnSpPr>
          <p:nvPr/>
        </p:nvCxnSpPr>
        <p:spPr>
          <a:xfrm>
            <a:off x="4018432" y="2447365"/>
            <a:ext cx="0" cy="140521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F01E927F-AD61-957C-83E5-17909126B2CB}"/>
              </a:ext>
            </a:extLst>
          </p:cNvPr>
          <p:cNvCxnSpPr>
            <a:cxnSpLocks/>
          </p:cNvCxnSpPr>
          <p:nvPr/>
        </p:nvCxnSpPr>
        <p:spPr>
          <a:xfrm>
            <a:off x="5132298" y="2447365"/>
            <a:ext cx="0" cy="140521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59B4630F-5288-10CC-D9AE-13B156A66D77}"/>
              </a:ext>
            </a:extLst>
          </p:cNvPr>
          <p:cNvCxnSpPr>
            <a:cxnSpLocks/>
          </p:cNvCxnSpPr>
          <p:nvPr/>
        </p:nvCxnSpPr>
        <p:spPr>
          <a:xfrm>
            <a:off x="6232716" y="2447365"/>
            <a:ext cx="0" cy="1405218"/>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FEE3ACC4-714B-11FA-FB48-A29F893FEA63}"/>
              </a:ext>
            </a:extLst>
          </p:cNvPr>
          <p:cNvSpPr txBox="1"/>
          <p:nvPr/>
        </p:nvSpPr>
        <p:spPr>
          <a:xfrm>
            <a:off x="1674159" y="2386822"/>
            <a:ext cx="2061783" cy="230832"/>
          </a:xfrm>
          <a:prstGeom prst="rect">
            <a:avLst/>
          </a:prstGeom>
          <a:noFill/>
        </p:spPr>
        <p:txBody>
          <a:bodyPr wrap="none" rtlCol="0">
            <a:spAutoFit/>
          </a:bodyPr>
          <a:lstStyle/>
          <a:p>
            <a:r>
              <a:rPr lang="it-IT" sz="900" b="1" i="1" dirty="0"/>
              <a:t>Valori espressi in Milioni (€), 2017-2021</a:t>
            </a:r>
          </a:p>
        </p:txBody>
      </p:sp>
    </p:spTree>
    <p:extLst>
      <p:ext uri="{BB962C8B-B14F-4D97-AF65-F5344CB8AC3E}">
        <p14:creationId xmlns:p14="http://schemas.microsoft.com/office/powerpoint/2010/main" val="87468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21</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EPS: il 60% delle entrate non proviene da fondi pubblici</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I tesseramenti rappresentano la principale fonte di autofinanziamento (48%)</a:t>
            </a:r>
          </a:p>
        </p:txBody>
      </p:sp>
      <p:sp>
        <p:nvSpPr>
          <p:cNvPr id="25" name="CasellaDiTesto 24">
            <a:extLst>
              <a:ext uri="{FF2B5EF4-FFF2-40B4-BE49-F238E27FC236}">
                <a16:creationId xmlns:a16="http://schemas.microsoft.com/office/drawing/2014/main" id="{A58675A6-38A2-88BA-2E6F-748F17483861}"/>
              </a:ext>
            </a:extLst>
          </p:cNvPr>
          <p:cNvSpPr txBox="1"/>
          <p:nvPr/>
        </p:nvSpPr>
        <p:spPr>
          <a:xfrm>
            <a:off x="434860" y="1051584"/>
            <a:ext cx="1853392" cy="800219"/>
          </a:xfrm>
          <a:prstGeom prst="rect">
            <a:avLst/>
          </a:prstGeom>
          <a:noFill/>
        </p:spPr>
        <p:txBody>
          <a:bodyPr wrap="none" rtlCol="0">
            <a:spAutoFit/>
          </a:bodyPr>
          <a:lstStyle/>
          <a:p>
            <a:r>
              <a:rPr lang="it-IT" sz="1600" b="1" dirty="0">
                <a:solidFill>
                  <a:srgbClr val="2668B2"/>
                </a:solidFill>
              </a:rPr>
              <a:t>ENTRATE 2021*</a:t>
            </a:r>
          </a:p>
          <a:p>
            <a:r>
              <a:rPr lang="it-IT" sz="3000" b="1" dirty="0">
                <a:solidFill>
                  <a:srgbClr val="2668B2"/>
                </a:solidFill>
              </a:rPr>
              <a:t>€ 97,5 mln</a:t>
            </a:r>
          </a:p>
        </p:txBody>
      </p:sp>
      <p:sp>
        <p:nvSpPr>
          <p:cNvPr id="31" name="Rettangolo 30">
            <a:extLst>
              <a:ext uri="{FF2B5EF4-FFF2-40B4-BE49-F238E27FC236}">
                <a16:creationId xmlns:a16="http://schemas.microsoft.com/office/drawing/2014/main" id="{2AFB6A9B-EC2B-A2FC-6A8F-24C95DB376D8}"/>
              </a:ext>
            </a:extLst>
          </p:cNvPr>
          <p:cNvSpPr/>
          <p:nvPr/>
        </p:nvSpPr>
        <p:spPr>
          <a:xfrm>
            <a:off x="408187" y="1044244"/>
            <a:ext cx="1891569" cy="80022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graphicFrame>
        <p:nvGraphicFramePr>
          <p:cNvPr id="7" name="Tabella 6">
            <a:extLst>
              <a:ext uri="{FF2B5EF4-FFF2-40B4-BE49-F238E27FC236}">
                <a16:creationId xmlns:a16="http://schemas.microsoft.com/office/drawing/2014/main" id="{F95CCB42-9361-421A-E851-E24B0AE80335}"/>
              </a:ext>
            </a:extLst>
          </p:cNvPr>
          <p:cNvGraphicFramePr>
            <a:graphicFrameLocks noGrp="1"/>
          </p:cNvGraphicFramePr>
          <p:nvPr>
            <p:extLst>
              <p:ext uri="{D42A27DB-BD31-4B8C-83A1-F6EECF244321}">
                <p14:modId xmlns:p14="http://schemas.microsoft.com/office/powerpoint/2010/main" val="992812226"/>
              </p:ext>
            </p:extLst>
          </p:nvPr>
        </p:nvGraphicFramePr>
        <p:xfrm>
          <a:off x="434860" y="1909482"/>
          <a:ext cx="4002661" cy="2159710"/>
        </p:xfrm>
        <a:graphic>
          <a:graphicData uri="http://schemas.openxmlformats.org/drawingml/2006/table">
            <a:tbl>
              <a:tblPr>
                <a:tableStyleId>{5C22544A-7EE6-4342-B048-85BDC9FD1C3A}</a:tableStyleId>
              </a:tblPr>
              <a:tblGrid>
                <a:gridCol w="3256349">
                  <a:extLst>
                    <a:ext uri="{9D8B030D-6E8A-4147-A177-3AD203B41FA5}">
                      <a16:colId xmlns:a16="http://schemas.microsoft.com/office/drawing/2014/main" val="1297709082"/>
                    </a:ext>
                  </a:extLst>
                </a:gridCol>
                <a:gridCol w="746312">
                  <a:extLst>
                    <a:ext uri="{9D8B030D-6E8A-4147-A177-3AD203B41FA5}">
                      <a16:colId xmlns:a16="http://schemas.microsoft.com/office/drawing/2014/main" val="1225233789"/>
                    </a:ext>
                  </a:extLst>
                </a:gridCol>
              </a:tblGrid>
              <a:tr h="308530">
                <a:tc>
                  <a:txBody>
                    <a:bodyPr/>
                    <a:lstStyle/>
                    <a:p>
                      <a:pPr algn="l" fontAlgn="b"/>
                      <a:r>
                        <a:rPr lang="it-IT" sz="1200" u="none" strike="noStrike" dirty="0">
                          <a:effectLst/>
                        </a:rPr>
                        <a:t>tesseramento</a:t>
                      </a:r>
                      <a:endParaRPr lang="it-IT" sz="1200" b="0" i="0" u="none" strike="noStrike" dirty="0">
                        <a:solidFill>
                          <a:srgbClr val="000000"/>
                        </a:solidFill>
                        <a:effectLst/>
                        <a:latin typeface="Calibri" panose="020F0502020204030204" pitchFamily="34" charset="0"/>
                      </a:endParaRPr>
                    </a:p>
                  </a:txBody>
                  <a:tcPr marL="72000" marR="8276" marT="8276" marB="0" anchor="ctr">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48,1</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2668B2"/>
                    </a:solidFill>
                  </a:tcPr>
                </a:tc>
                <a:extLst>
                  <a:ext uri="{0D108BD9-81ED-4DB2-BD59-A6C34878D82A}">
                    <a16:rowId xmlns:a16="http://schemas.microsoft.com/office/drawing/2014/main" val="2487478477"/>
                  </a:ext>
                </a:extLst>
              </a:tr>
              <a:tr h="308530">
                <a:tc>
                  <a:txBody>
                    <a:bodyPr/>
                    <a:lstStyle/>
                    <a:p>
                      <a:pPr algn="l" fontAlgn="b"/>
                      <a:r>
                        <a:rPr lang="it-IT" sz="1200" u="none" strike="noStrike" dirty="0">
                          <a:effectLst/>
                        </a:rPr>
                        <a:t>contributi da Sport e Salute o Coni</a:t>
                      </a:r>
                      <a:endParaRPr lang="it-IT" sz="1200" b="0" i="0" u="none" strike="noStrike" dirty="0">
                        <a:solidFill>
                          <a:srgbClr val="000000"/>
                        </a:solidFill>
                        <a:effectLst/>
                        <a:latin typeface="Calibri" panose="020F0502020204030204" pitchFamily="34" charset="0"/>
                      </a:endParaRPr>
                    </a:p>
                  </a:txBody>
                  <a:tcPr marL="72000" marR="8276" marT="8276"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27,6</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2668B2"/>
                    </a:solidFill>
                  </a:tcPr>
                </a:tc>
                <a:extLst>
                  <a:ext uri="{0D108BD9-81ED-4DB2-BD59-A6C34878D82A}">
                    <a16:rowId xmlns:a16="http://schemas.microsoft.com/office/drawing/2014/main" val="390600413"/>
                  </a:ext>
                </a:extLst>
              </a:tr>
              <a:tr h="308530">
                <a:tc>
                  <a:txBody>
                    <a:bodyPr/>
                    <a:lstStyle/>
                    <a:p>
                      <a:pPr algn="l" fontAlgn="b"/>
                      <a:r>
                        <a:rPr lang="it-IT" sz="1200" u="none" strike="noStrike" dirty="0">
                          <a:effectLst/>
                        </a:rPr>
                        <a:t>altri contributi e bandi pubblici</a:t>
                      </a:r>
                      <a:endParaRPr lang="it-IT" sz="1200" b="0" i="0" u="none" strike="noStrike" dirty="0">
                        <a:solidFill>
                          <a:srgbClr val="000000"/>
                        </a:solidFill>
                        <a:effectLst/>
                        <a:latin typeface="Calibri" panose="020F0502020204030204" pitchFamily="34" charset="0"/>
                      </a:endParaRPr>
                    </a:p>
                  </a:txBody>
                  <a:tcPr marL="72000" marR="8276" marT="8276"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14,8</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2668B2"/>
                    </a:solidFill>
                  </a:tcPr>
                </a:tc>
                <a:extLst>
                  <a:ext uri="{0D108BD9-81ED-4DB2-BD59-A6C34878D82A}">
                    <a16:rowId xmlns:a16="http://schemas.microsoft.com/office/drawing/2014/main" val="1641390363"/>
                  </a:ext>
                </a:extLst>
              </a:tr>
              <a:tr h="308530">
                <a:tc>
                  <a:txBody>
                    <a:bodyPr/>
                    <a:lstStyle/>
                    <a:p>
                      <a:pPr algn="l" fontAlgn="b"/>
                      <a:r>
                        <a:rPr lang="it-IT" sz="1200" u="none" strike="noStrike" dirty="0">
                          <a:effectLst/>
                        </a:rPr>
                        <a:t>eventi sportivi</a:t>
                      </a:r>
                      <a:endParaRPr lang="it-IT" sz="1200" b="0" i="0" u="none" strike="noStrike" dirty="0">
                        <a:solidFill>
                          <a:srgbClr val="000000"/>
                        </a:solidFill>
                        <a:effectLst/>
                        <a:latin typeface="Calibri" panose="020F0502020204030204" pitchFamily="34" charset="0"/>
                      </a:endParaRPr>
                    </a:p>
                  </a:txBody>
                  <a:tcPr marL="72000" marR="8276" marT="8276"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1,6</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499EBD"/>
                    </a:solidFill>
                  </a:tcPr>
                </a:tc>
                <a:extLst>
                  <a:ext uri="{0D108BD9-81ED-4DB2-BD59-A6C34878D82A}">
                    <a16:rowId xmlns:a16="http://schemas.microsoft.com/office/drawing/2014/main" val="3333457661"/>
                  </a:ext>
                </a:extLst>
              </a:tr>
              <a:tr h="308530">
                <a:tc>
                  <a:txBody>
                    <a:bodyPr/>
                    <a:lstStyle/>
                    <a:p>
                      <a:pPr algn="l" fontAlgn="b"/>
                      <a:r>
                        <a:rPr lang="it-IT" sz="1200" u="none" strike="noStrike" dirty="0">
                          <a:effectLst/>
                        </a:rPr>
                        <a:t>attività formative</a:t>
                      </a:r>
                      <a:endParaRPr lang="it-IT" sz="1200" b="0" i="0" u="none" strike="noStrike" dirty="0">
                        <a:solidFill>
                          <a:srgbClr val="000000"/>
                        </a:solidFill>
                        <a:effectLst/>
                        <a:latin typeface="Calibri" panose="020F0502020204030204" pitchFamily="34" charset="0"/>
                      </a:endParaRPr>
                    </a:p>
                  </a:txBody>
                  <a:tcPr marL="72000" marR="8276" marT="8276"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1,2</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499EBD"/>
                    </a:solidFill>
                  </a:tcPr>
                </a:tc>
                <a:extLst>
                  <a:ext uri="{0D108BD9-81ED-4DB2-BD59-A6C34878D82A}">
                    <a16:rowId xmlns:a16="http://schemas.microsoft.com/office/drawing/2014/main" val="3859906264"/>
                  </a:ext>
                </a:extLst>
              </a:tr>
              <a:tr h="308530">
                <a:tc>
                  <a:txBody>
                    <a:bodyPr/>
                    <a:lstStyle/>
                    <a:p>
                      <a:pPr algn="l" fontAlgn="b"/>
                      <a:r>
                        <a:rPr lang="it-IT" sz="1200" u="none" strike="noStrike" dirty="0">
                          <a:effectLst/>
                        </a:rPr>
                        <a:t>altre attività/iniziative sociali, culturali, ambientali</a:t>
                      </a:r>
                      <a:endParaRPr lang="it-IT" sz="1200" b="0" i="0" u="none" strike="noStrike" dirty="0">
                        <a:solidFill>
                          <a:srgbClr val="000000"/>
                        </a:solidFill>
                        <a:effectLst/>
                        <a:latin typeface="Calibri" panose="020F0502020204030204" pitchFamily="34" charset="0"/>
                      </a:endParaRPr>
                    </a:p>
                  </a:txBody>
                  <a:tcPr marL="72000" marR="8276" marT="8276"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0,1</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499EBD"/>
                    </a:solidFill>
                  </a:tcPr>
                </a:tc>
                <a:extLst>
                  <a:ext uri="{0D108BD9-81ED-4DB2-BD59-A6C34878D82A}">
                    <a16:rowId xmlns:a16="http://schemas.microsoft.com/office/drawing/2014/main" val="258472070"/>
                  </a:ext>
                </a:extLst>
              </a:tr>
              <a:tr h="308530">
                <a:tc>
                  <a:txBody>
                    <a:bodyPr/>
                    <a:lstStyle/>
                    <a:p>
                      <a:pPr algn="l" fontAlgn="b"/>
                      <a:r>
                        <a:rPr lang="it-IT" sz="1200" u="none" strike="noStrike" dirty="0">
                          <a:effectLst/>
                        </a:rPr>
                        <a:t>altre voci di ricavo</a:t>
                      </a:r>
                      <a:endParaRPr lang="it-IT" sz="1200" b="0" i="0" u="none" strike="noStrike" dirty="0">
                        <a:solidFill>
                          <a:srgbClr val="000000"/>
                        </a:solidFill>
                        <a:effectLst/>
                        <a:latin typeface="Calibri" panose="020F0502020204030204" pitchFamily="34" charset="0"/>
                      </a:endParaRPr>
                    </a:p>
                  </a:txBody>
                  <a:tcPr marL="72000" marR="8276" marT="8276" marB="0" anchor="ctr">
                    <a:lnT w="12700" cap="flat" cmpd="sng" algn="ctr">
                      <a:solidFill>
                        <a:schemeClr val="bg1">
                          <a:lumMod val="85000"/>
                        </a:schemeClr>
                      </a:solidFill>
                      <a:prstDash val="solid"/>
                      <a:round/>
                      <a:headEnd type="none" w="med" len="med"/>
                      <a:tailEnd type="none" w="med" len="med"/>
                    </a:lnT>
                    <a:noFill/>
                  </a:tcPr>
                </a:tc>
                <a:tc>
                  <a:txBody>
                    <a:bodyPr/>
                    <a:lstStyle/>
                    <a:p>
                      <a:pPr algn="ctr" fontAlgn="b"/>
                      <a:r>
                        <a:rPr lang="it-IT" sz="1800" b="1" u="none" strike="noStrike" dirty="0">
                          <a:solidFill>
                            <a:schemeClr val="bg1"/>
                          </a:solidFill>
                          <a:effectLst/>
                        </a:rPr>
                        <a:t>6,7</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chemeClr val="bg1">
                        <a:lumMod val="75000"/>
                      </a:schemeClr>
                    </a:solidFill>
                  </a:tcPr>
                </a:tc>
                <a:extLst>
                  <a:ext uri="{0D108BD9-81ED-4DB2-BD59-A6C34878D82A}">
                    <a16:rowId xmlns:a16="http://schemas.microsoft.com/office/drawing/2014/main" val="3888331272"/>
                  </a:ext>
                </a:extLst>
              </a:tr>
            </a:tbl>
          </a:graphicData>
        </a:graphic>
      </p:graphicFrame>
      <p:sp>
        <p:nvSpPr>
          <p:cNvPr id="41" name="CasellaDiTesto 40">
            <a:extLst>
              <a:ext uri="{FF2B5EF4-FFF2-40B4-BE49-F238E27FC236}">
                <a16:creationId xmlns:a16="http://schemas.microsoft.com/office/drawing/2014/main" id="{AD9A57FE-DF8C-444D-DFB1-EAED288EAC5E}"/>
              </a:ext>
            </a:extLst>
          </p:cNvPr>
          <p:cNvSpPr txBox="1"/>
          <p:nvPr/>
        </p:nvSpPr>
        <p:spPr>
          <a:xfrm>
            <a:off x="-12980" y="4217795"/>
            <a:ext cx="9156981" cy="369332"/>
          </a:xfrm>
          <a:prstGeom prst="rect">
            <a:avLst/>
          </a:prstGeom>
          <a:solidFill>
            <a:schemeClr val="bg1">
              <a:lumMod val="95000"/>
            </a:schemeClr>
          </a:solidFill>
        </p:spPr>
        <p:txBody>
          <a:bodyPr wrap="square" rtlCol="0">
            <a:spAutoFit/>
          </a:bodyPr>
          <a:lstStyle/>
          <a:p>
            <a:pPr algn="ctr"/>
            <a:r>
              <a:rPr lang="it-IT" sz="1000" dirty="0"/>
              <a:t>*Voci di bilancio proiettate sul totale dei 15 EPS,</a:t>
            </a:r>
          </a:p>
          <a:p>
            <a:pPr algn="ctr"/>
            <a:r>
              <a:rPr lang="it-IT" sz="800" dirty="0"/>
              <a:t>stimati a partire dall’autodichiarazione ad SWG da parte di AICS, ACSI, ASI, CSEN, CSI, UISP.  </a:t>
            </a:r>
          </a:p>
        </p:txBody>
      </p:sp>
      <p:sp>
        <p:nvSpPr>
          <p:cNvPr id="6" name="CasellaDiTesto 5">
            <a:extLst>
              <a:ext uri="{FF2B5EF4-FFF2-40B4-BE49-F238E27FC236}">
                <a16:creationId xmlns:a16="http://schemas.microsoft.com/office/drawing/2014/main" id="{1AA472C9-602C-0F15-4AF6-7ED7CACA204E}"/>
              </a:ext>
            </a:extLst>
          </p:cNvPr>
          <p:cNvSpPr txBox="1"/>
          <p:nvPr/>
        </p:nvSpPr>
        <p:spPr>
          <a:xfrm>
            <a:off x="2365703" y="1635416"/>
            <a:ext cx="2071818" cy="276999"/>
          </a:xfrm>
          <a:prstGeom prst="rect">
            <a:avLst/>
          </a:prstGeom>
          <a:noFill/>
        </p:spPr>
        <p:txBody>
          <a:bodyPr wrap="square" rtlCol="0">
            <a:spAutoFit/>
          </a:bodyPr>
          <a:lstStyle/>
          <a:p>
            <a:pPr algn="r"/>
            <a:r>
              <a:rPr lang="it-IT" sz="1200" b="1" dirty="0">
                <a:solidFill>
                  <a:srgbClr val="2668B2"/>
                </a:solidFill>
              </a:rPr>
              <a:t>DETTAGLIO ENTRATE (%)</a:t>
            </a:r>
          </a:p>
        </p:txBody>
      </p:sp>
      <p:sp>
        <p:nvSpPr>
          <p:cNvPr id="24" name="CasellaDiTesto 23">
            <a:extLst>
              <a:ext uri="{FF2B5EF4-FFF2-40B4-BE49-F238E27FC236}">
                <a16:creationId xmlns:a16="http://schemas.microsoft.com/office/drawing/2014/main" id="{C7CB25FD-8ABF-D520-9346-9FDA8046181F}"/>
              </a:ext>
            </a:extLst>
          </p:cNvPr>
          <p:cNvSpPr txBox="1"/>
          <p:nvPr/>
        </p:nvSpPr>
        <p:spPr>
          <a:xfrm>
            <a:off x="4648245" y="1049338"/>
            <a:ext cx="1853392" cy="800219"/>
          </a:xfrm>
          <a:prstGeom prst="rect">
            <a:avLst/>
          </a:prstGeom>
          <a:noFill/>
        </p:spPr>
        <p:txBody>
          <a:bodyPr wrap="none" rtlCol="0">
            <a:spAutoFit/>
          </a:bodyPr>
          <a:lstStyle/>
          <a:p>
            <a:r>
              <a:rPr lang="it-IT" sz="1600" b="1" dirty="0">
                <a:solidFill>
                  <a:srgbClr val="D94149"/>
                </a:solidFill>
              </a:rPr>
              <a:t>USCITE 2021*</a:t>
            </a:r>
          </a:p>
          <a:p>
            <a:r>
              <a:rPr lang="it-IT" sz="3000" b="1" dirty="0">
                <a:solidFill>
                  <a:srgbClr val="D94149"/>
                </a:solidFill>
              </a:rPr>
              <a:t>€ 98,0 mln</a:t>
            </a:r>
          </a:p>
        </p:txBody>
      </p:sp>
      <p:sp>
        <p:nvSpPr>
          <p:cNvPr id="26" name="Rettangolo 25">
            <a:extLst>
              <a:ext uri="{FF2B5EF4-FFF2-40B4-BE49-F238E27FC236}">
                <a16:creationId xmlns:a16="http://schemas.microsoft.com/office/drawing/2014/main" id="{3EA7506C-DC54-D621-8C30-A4FD29DBABBD}"/>
              </a:ext>
            </a:extLst>
          </p:cNvPr>
          <p:cNvSpPr/>
          <p:nvPr/>
        </p:nvSpPr>
        <p:spPr>
          <a:xfrm>
            <a:off x="4621572" y="1041998"/>
            <a:ext cx="1891569" cy="800220"/>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graphicFrame>
        <p:nvGraphicFramePr>
          <p:cNvPr id="27" name="Tabella 26">
            <a:extLst>
              <a:ext uri="{FF2B5EF4-FFF2-40B4-BE49-F238E27FC236}">
                <a16:creationId xmlns:a16="http://schemas.microsoft.com/office/drawing/2014/main" id="{320AE9F2-0477-5B11-C937-C065F7822642}"/>
              </a:ext>
            </a:extLst>
          </p:cNvPr>
          <p:cNvGraphicFramePr>
            <a:graphicFrameLocks noGrp="1"/>
          </p:cNvGraphicFramePr>
          <p:nvPr>
            <p:extLst>
              <p:ext uri="{D42A27DB-BD31-4B8C-83A1-F6EECF244321}">
                <p14:modId xmlns:p14="http://schemas.microsoft.com/office/powerpoint/2010/main" val="69000661"/>
              </p:ext>
            </p:extLst>
          </p:nvPr>
        </p:nvGraphicFramePr>
        <p:xfrm>
          <a:off x="4612650" y="1912413"/>
          <a:ext cx="4002661" cy="2160948"/>
        </p:xfrm>
        <a:graphic>
          <a:graphicData uri="http://schemas.openxmlformats.org/drawingml/2006/table">
            <a:tbl>
              <a:tblPr>
                <a:tableStyleId>{5C22544A-7EE6-4342-B048-85BDC9FD1C3A}</a:tableStyleId>
              </a:tblPr>
              <a:tblGrid>
                <a:gridCol w="3256349">
                  <a:extLst>
                    <a:ext uri="{9D8B030D-6E8A-4147-A177-3AD203B41FA5}">
                      <a16:colId xmlns:a16="http://schemas.microsoft.com/office/drawing/2014/main" val="1297709082"/>
                    </a:ext>
                  </a:extLst>
                </a:gridCol>
                <a:gridCol w="746312">
                  <a:extLst>
                    <a:ext uri="{9D8B030D-6E8A-4147-A177-3AD203B41FA5}">
                      <a16:colId xmlns:a16="http://schemas.microsoft.com/office/drawing/2014/main" val="1225233789"/>
                    </a:ext>
                  </a:extLst>
                </a:gridCol>
              </a:tblGrid>
              <a:tr h="360158">
                <a:tc>
                  <a:txBody>
                    <a:bodyPr/>
                    <a:lstStyle/>
                    <a:p>
                      <a:pPr algn="l" fontAlgn="b"/>
                      <a:r>
                        <a:rPr lang="it-IT" sz="1200" b="0" i="0" u="none" strike="noStrike" dirty="0">
                          <a:solidFill>
                            <a:srgbClr val="000000"/>
                          </a:solidFill>
                          <a:effectLst/>
                          <a:latin typeface="Calibri" panose="020F0502020204030204" pitchFamily="34" charset="0"/>
                        </a:rPr>
                        <a:t>eventi sportivi</a:t>
                      </a:r>
                    </a:p>
                  </a:txBody>
                  <a:tcPr marL="72000" marR="9525" marT="9525" marB="0" anchor="ctr">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18,6</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D94149"/>
                    </a:solidFill>
                  </a:tcPr>
                </a:tc>
                <a:extLst>
                  <a:ext uri="{0D108BD9-81ED-4DB2-BD59-A6C34878D82A}">
                    <a16:rowId xmlns:a16="http://schemas.microsoft.com/office/drawing/2014/main" val="2487478477"/>
                  </a:ext>
                </a:extLst>
              </a:tr>
              <a:tr h="360158">
                <a:tc>
                  <a:txBody>
                    <a:bodyPr/>
                    <a:lstStyle/>
                    <a:p>
                      <a:pPr algn="l" fontAlgn="b"/>
                      <a:r>
                        <a:rPr lang="it-IT" sz="1200" b="0" i="0" u="none" strike="noStrike" dirty="0">
                          <a:solidFill>
                            <a:srgbClr val="000000"/>
                          </a:solidFill>
                          <a:effectLst/>
                          <a:latin typeface="Calibri" panose="020F0502020204030204" pitchFamily="34" charset="0"/>
                        </a:rPr>
                        <a:t>costi di struttura</a:t>
                      </a:r>
                    </a:p>
                  </a:txBody>
                  <a:tcPr marL="72000"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11,6</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D94149"/>
                    </a:solidFill>
                  </a:tcPr>
                </a:tc>
                <a:extLst>
                  <a:ext uri="{0D108BD9-81ED-4DB2-BD59-A6C34878D82A}">
                    <a16:rowId xmlns:a16="http://schemas.microsoft.com/office/drawing/2014/main" val="390600413"/>
                  </a:ext>
                </a:extLst>
              </a:tr>
              <a:tr h="360158">
                <a:tc>
                  <a:txBody>
                    <a:bodyPr/>
                    <a:lstStyle/>
                    <a:p>
                      <a:pPr algn="l" fontAlgn="b"/>
                      <a:r>
                        <a:rPr lang="it-IT" sz="1200" b="0" i="0" u="none" strike="noStrike" dirty="0">
                          <a:solidFill>
                            <a:srgbClr val="000000"/>
                          </a:solidFill>
                          <a:effectLst/>
                          <a:latin typeface="Calibri" panose="020F0502020204030204" pitchFamily="34" charset="0"/>
                        </a:rPr>
                        <a:t>personale EPS</a:t>
                      </a:r>
                    </a:p>
                  </a:txBody>
                  <a:tcPr marL="72000"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11,6</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D94149"/>
                    </a:solidFill>
                  </a:tcPr>
                </a:tc>
                <a:extLst>
                  <a:ext uri="{0D108BD9-81ED-4DB2-BD59-A6C34878D82A}">
                    <a16:rowId xmlns:a16="http://schemas.microsoft.com/office/drawing/2014/main" val="1641390363"/>
                  </a:ext>
                </a:extLst>
              </a:tr>
              <a:tr h="360158">
                <a:tc>
                  <a:txBody>
                    <a:bodyPr/>
                    <a:lstStyle/>
                    <a:p>
                      <a:pPr algn="l" fontAlgn="b"/>
                      <a:r>
                        <a:rPr lang="it-IT" sz="1200" b="0" i="0" u="none" strike="noStrike" dirty="0">
                          <a:solidFill>
                            <a:srgbClr val="000000"/>
                          </a:solidFill>
                          <a:effectLst/>
                          <a:latin typeface="Calibri" panose="020F0502020204030204" pitchFamily="34" charset="0"/>
                        </a:rPr>
                        <a:t>attività di formazione</a:t>
                      </a:r>
                    </a:p>
                  </a:txBody>
                  <a:tcPr marL="72000"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1,9</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DF7D94"/>
                    </a:solidFill>
                  </a:tcPr>
                </a:tc>
                <a:extLst>
                  <a:ext uri="{0D108BD9-81ED-4DB2-BD59-A6C34878D82A}">
                    <a16:rowId xmlns:a16="http://schemas.microsoft.com/office/drawing/2014/main" val="3333457661"/>
                  </a:ext>
                </a:extLst>
              </a:tr>
              <a:tr h="360158">
                <a:tc>
                  <a:txBody>
                    <a:bodyPr/>
                    <a:lstStyle/>
                    <a:p>
                      <a:pPr algn="l" fontAlgn="b"/>
                      <a:r>
                        <a:rPr lang="it-IT" sz="1200" b="0" i="0" u="none" strike="noStrike" dirty="0">
                          <a:solidFill>
                            <a:srgbClr val="000000"/>
                          </a:solidFill>
                          <a:effectLst/>
                          <a:latin typeface="Calibri" panose="020F0502020204030204" pitchFamily="34" charset="0"/>
                        </a:rPr>
                        <a:t>altre attività/iniziative sociali, culturali, ambientali</a:t>
                      </a:r>
                    </a:p>
                  </a:txBody>
                  <a:tcPr marL="72000" marR="9525" marT="9525"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7,7</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rgbClr val="DF7D94"/>
                    </a:solidFill>
                  </a:tcPr>
                </a:tc>
                <a:extLst>
                  <a:ext uri="{0D108BD9-81ED-4DB2-BD59-A6C34878D82A}">
                    <a16:rowId xmlns:a16="http://schemas.microsoft.com/office/drawing/2014/main" val="3859906264"/>
                  </a:ext>
                </a:extLst>
              </a:tr>
              <a:tr h="360158">
                <a:tc>
                  <a:txBody>
                    <a:bodyPr/>
                    <a:lstStyle/>
                    <a:p>
                      <a:pPr algn="l" fontAlgn="b"/>
                      <a:r>
                        <a:rPr lang="it-IT" sz="1200" b="0" i="0" u="none" strike="noStrike" dirty="0">
                          <a:solidFill>
                            <a:srgbClr val="000000"/>
                          </a:solidFill>
                          <a:effectLst/>
                          <a:latin typeface="Calibri" panose="020F0502020204030204" pitchFamily="34" charset="0"/>
                        </a:rPr>
                        <a:t>altre voci di spesa</a:t>
                      </a:r>
                    </a:p>
                  </a:txBody>
                  <a:tcPr marL="72000" marR="9525" marT="9525"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it-IT" sz="1800" b="1" u="none" strike="noStrike" dirty="0">
                          <a:solidFill>
                            <a:schemeClr val="bg1"/>
                          </a:solidFill>
                          <a:effectLst/>
                        </a:rPr>
                        <a:t>48,6</a:t>
                      </a:r>
                      <a:r>
                        <a:rPr lang="it-IT" sz="1200" b="1" u="none" strike="noStrike" dirty="0">
                          <a:solidFill>
                            <a:schemeClr val="bg1"/>
                          </a:solidFill>
                          <a:effectLst/>
                        </a:rPr>
                        <a:t>%</a:t>
                      </a:r>
                      <a:endParaRPr lang="it-IT" sz="1200" b="1" i="0" u="none" strike="noStrike" dirty="0">
                        <a:solidFill>
                          <a:schemeClr val="bg1"/>
                        </a:solidFill>
                        <a:effectLst/>
                        <a:latin typeface="Calibri" panose="020F0502020204030204" pitchFamily="34" charset="0"/>
                      </a:endParaRPr>
                    </a:p>
                  </a:txBody>
                  <a:tcPr marL="8276" marR="8276" marT="8276" marB="0" anchor="ctr">
                    <a:solidFill>
                      <a:schemeClr val="bg1">
                        <a:lumMod val="50000"/>
                      </a:schemeClr>
                    </a:solidFill>
                  </a:tcPr>
                </a:tc>
                <a:extLst>
                  <a:ext uri="{0D108BD9-81ED-4DB2-BD59-A6C34878D82A}">
                    <a16:rowId xmlns:a16="http://schemas.microsoft.com/office/drawing/2014/main" val="258472070"/>
                  </a:ext>
                </a:extLst>
              </a:tr>
            </a:tbl>
          </a:graphicData>
        </a:graphic>
      </p:graphicFrame>
      <p:sp>
        <p:nvSpPr>
          <p:cNvPr id="28" name="CasellaDiTesto 27">
            <a:extLst>
              <a:ext uri="{FF2B5EF4-FFF2-40B4-BE49-F238E27FC236}">
                <a16:creationId xmlns:a16="http://schemas.microsoft.com/office/drawing/2014/main" id="{FE9F7E71-61CD-1311-939D-5C122090C8AC}"/>
              </a:ext>
            </a:extLst>
          </p:cNvPr>
          <p:cNvSpPr txBox="1"/>
          <p:nvPr/>
        </p:nvSpPr>
        <p:spPr>
          <a:xfrm>
            <a:off x="6567906" y="1635415"/>
            <a:ext cx="2047405" cy="276999"/>
          </a:xfrm>
          <a:prstGeom prst="rect">
            <a:avLst/>
          </a:prstGeom>
          <a:noFill/>
        </p:spPr>
        <p:txBody>
          <a:bodyPr wrap="square" rtlCol="0">
            <a:spAutoFit/>
          </a:bodyPr>
          <a:lstStyle/>
          <a:p>
            <a:pPr algn="r"/>
            <a:r>
              <a:rPr lang="it-IT" sz="1200" b="1" dirty="0">
                <a:solidFill>
                  <a:srgbClr val="D94149"/>
                </a:solidFill>
              </a:rPr>
              <a:t>DETTAGLIO USCITE (%)</a:t>
            </a:r>
          </a:p>
        </p:txBody>
      </p:sp>
    </p:spTree>
    <p:extLst>
      <p:ext uri="{BB962C8B-B14F-4D97-AF65-F5344CB8AC3E}">
        <p14:creationId xmlns:p14="http://schemas.microsoft.com/office/powerpoint/2010/main" val="416454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ttangolo 71">
            <a:extLst>
              <a:ext uri="{FF2B5EF4-FFF2-40B4-BE49-F238E27FC236}">
                <a16:creationId xmlns:a16="http://schemas.microsoft.com/office/drawing/2014/main" id="{C082D6EC-5734-E77C-2716-FA7E05046F8E}"/>
              </a:ext>
            </a:extLst>
          </p:cNvPr>
          <p:cNvSpPr/>
          <p:nvPr/>
        </p:nvSpPr>
        <p:spPr>
          <a:xfrm>
            <a:off x="6036746" y="2048720"/>
            <a:ext cx="2526391" cy="1036496"/>
          </a:xfrm>
          <a:prstGeom prst="rect">
            <a:avLst/>
          </a:prstGeom>
          <a:solidFill>
            <a:srgbClr val="E4787D"/>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7" name="CasellaDiTesto 76">
            <a:extLst>
              <a:ext uri="{FF2B5EF4-FFF2-40B4-BE49-F238E27FC236}">
                <a16:creationId xmlns:a16="http://schemas.microsoft.com/office/drawing/2014/main" id="{14CF5F22-1D1E-AD27-718E-C4A6D53B8BBB}"/>
              </a:ext>
            </a:extLst>
          </p:cNvPr>
          <p:cNvSpPr txBox="1"/>
          <p:nvPr/>
        </p:nvSpPr>
        <p:spPr>
          <a:xfrm>
            <a:off x="6050200" y="2117150"/>
            <a:ext cx="2526389" cy="553998"/>
          </a:xfrm>
          <a:prstGeom prst="rect">
            <a:avLst/>
          </a:prstGeom>
          <a:noFill/>
        </p:spPr>
        <p:txBody>
          <a:bodyPr wrap="square" rtlCol="0">
            <a:spAutoFit/>
          </a:bodyPr>
          <a:lstStyle/>
          <a:p>
            <a:pPr algn="ctr"/>
            <a:r>
              <a:rPr lang="it-IT" sz="3000" b="1" dirty="0">
                <a:solidFill>
                  <a:schemeClr val="bg1"/>
                </a:solidFill>
              </a:rPr>
              <a:t>116.000</a:t>
            </a:r>
          </a:p>
        </p:txBody>
      </p:sp>
      <p:sp>
        <p:nvSpPr>
          <p:cNvPr id="78" name="CasellaDiTesto 77">
            <a:extLst>
              <a:ext uri="{FF2B5EF4-FFF2-40B4-BE49-F238E27FC236}">
                <a16:creationId xmlns:a16="http://schemas.microsoft.com/office/drawing/2014/main" id="{3329A607-7AF5-5FD3-CED5-27715094EB31}"/>
              </a:ext>
            </a:extLst>
          </p:cNvPr>
          <p:cNvSpPr txBox="1"/>
          <p:nvPr/>
        </p:nvSpPr>
        <p:spPr>
          <a:xfrm>
            <a:off x="6050197" y="2647812"/>
            <a:ext cx="2526394" cy="307777"/>
          </a:xfrm>
          <a:prstGeom prst="rect">
            <a:avLst/>
          </a:prstGeom>
          <a:noFill/>
        </p:spPr>
        <p:txBody>
          <a:bodyPr wrap="square" rtlCol="0">
            <a:spAutoFit/>
          </a:bodyPr>
          <a:lstStyle/>
          <a:p>
            <a:pPr algn="ctr"/>
            <a:r>
              <a:rPr lang="it-IT" b="1" dirty="0">
                <a:solidFill>
                  <a:schemeClr val="bg1"/>
                </a:solidFill>
              </a:rPr>
              <a:t>eventi extra-sportivi organizzati</a:t>
            </a:r>
          </a:p>
        </p:txBody>
      </p:sp>
      <p:sp>
        <p:nvSpPr>
          <p:cNvPr id="48" name="Rettangolo 47">
            <a:extLst>
              <a:ext uri="{FF2B5EF4-FFF2-40B4-BE49-F238E27FC236}">
                <a16:creationId xmlns:a16="http://schemas.microsoft.com/office/drawing/2014/main" id="{8757A4A7-C982-727F-E4AD-0ED20011C103}"/>
              </a:ext>
            </a:extLst>
          </p:cNvPr>
          <p:cNvSpPr/>
          <p:nvPr/>
        </p:nvSpPr>
        <p:spPr>
          <a:xfrm>
            <a:off x="492470" y="2050492"/>
            <a:ext cx="2526391" cy="1036496"/>
          </a:xfrm>
          <a:prstGeom prst="rect">
            <a:avLst/>
          </a:prstGeom>
          <a:solidFill>
            <a:srgbClr val="499EBD"/>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a:extLst>
              <a:ext uri="{FF2B5EF4-FFF2-40B4-BE49-F238E27FC236}">
                <a16:creationId xmlns:a16="http://schemas.microsoft.com/office/drawing/2014/main" id="{C6248032-5DA0-181A-C566-0470FCBF2D9C}"/>
              </a:ext>
            </a:extLst>
          </p:cNvPr>
          <p:cNvSpPr/>
          <p:nvPr/>
        </p:nvSpPr>
        <p:spPr>
          <a:xfrm>
            <a:off x="492467" y="3192347"/>
            <a:ext cx="2526391" cy="1036496"/>
          </a:xfrm>
          <a:prstGeom prst="rect">
            <a:avLst/>
          </a:prstGeom>
          <a:solidFill>
            <a:srgbClr val="499EBD"/>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a:extLst>
              <a:ext uri="{FF2B5EF4-FFF2-40B4-BE49-F238E27FC236}">
                <a16:creationId xmlns:a16="http://schemas.microsoft.com/office/drawing/2014/main" id="{F2D9C6F6-68EE-F0E9-72BA-03B3C4FC5F19}"/>
              </a:ext>
            </a:extLst>
          </p:cNvPr>
          <p:cNvSpPr txBox="1"/>
          <p:nvPr/>
        </p:nvSpPr>
        <p:spPr>
          <a:xfrm>
            <a:off x="492470" y="2117150"/>
            <a:ext cx="2526389" cy="553998"/>
          </a:xfrm>
          <a:prstGeom prst="rect">
            <a:avLst/>
          </a:prstGeom>
          <a:noFill/>
        </p:spPr>
        <p:txBody>
          <a:bodyPr wrap="square" rtlCol="0">
            <a:spAutoFit/>
          </a:bodyPr>
          <a:lstStyle/>
          <a:p>
            <a:pPr algn="ctr"/>
            <a:r>
              <a:rPr lang="it-IT" sz="3000" b="1" dirty="0">
                <a:solidFill>
                  <a:schemeClr val="bg1"/>
                </a:solidFill>
              </a:rPr>
              <a:t>11.600</a:t>
            </a:r>
          </a:p>
        </p:txBody>
      </p:sp>
      <p:sp>
        <p:nvSpPr>
          <p:cNvPr id="55" name="CasellaDiTesto 54">
            <a:extLst>
              <a:ext uri="{FF2B5EF4-FFF2-40B4-BE49-F238E27FC236}">
                <a16:creationId xmlns:a16="http://schemas.microsoft.com/office/drawing/2014/main" id="{97563C47-26EF-5F37-C062-BE4ADC0BFF95}"/>
              </a:ext>
            </a:extLst>
          </p:cNvPr>
          <p:cNvSpPr txBox="1"/>
          <p:nvPr/>
        </p:nvSpPr>
        <p:spPr>
          <a:xfrm>
            <a:off x="492467" y="2647812"/>
            <a:ext cx="2526394" cy="307777"/>
          </a:xfrm>
          <a:prstGeom prst="rect">
            <a:avLst/>
          </a:prstGeom>
          <a:noFill/>
        </p:spPr>
        <p:txBody>
          <a:bodyPr wrap="square" rtlCol="0">
            <a:spAutoFit/>
          </a:bodyPr>
          <a:lstStyle/>
          <a:p>
            <a:pPr algn="ctr"/>
            <a:r>
              <a:rPr lang="it-IT" b="1" dirty="0">
                <a:solidFill>
                  <a:schemeClr val="bg1"/>
                </a:solidFill>
              </a:rPr>
              <a:t>dirigenti di struttura</a:t>
            </a:r>
          </a:p>
        </p:txBody>
      </p:sp>
      <p:sp>
        <p:nvSpPr>
          <p:cNvPr id="57" name="CasellaDiTesto 56">
            <a:extLst>
              <a:ext uri="{FF2B5EF4-FFF2-40B4-BE49-F238E27FC236}">
                <a16:creationId xmlns:a16="http://schemas.microsoft.com/office/drawing/2014/main" id="{53D68271-74F2-095A-9FEB-EBEF9EAA7CEA}"/>
              </a:ext>
            </a:extLst>
          </p:cNvPr>
          <p:cNvSpPr txBox="1"/>
          <p:nvPr/>
        </p:nvSpPr>
        <p:spPr>
          <a:xfrm>
            <a:off x="492467" y="3258104"/>
            <a:ext cx="2526389" cy="553998"/>
          </a:xfrm>
          <a:prstGeom prst="rect">
            <a:avLst/>
          </a:prstGeom>
          <a:noFill/>
        </p:spPr>
        <p:txBody>
          <a:bodyPr wrap="square" rtlCol="0">
            <a:spAutoFit/>
          </a:bodyPr>
          <a:lstStyle/>
          <a:p>
            <a:pPr algn="ctr"/>
            <a:r>
              <a:rPr lang="it-IT" sz="3000" b="1" dirty="0">
                <a:solidFill>
                  <a:schemeClr val="bg1"/>
                </a:solidFill>
              </a:rPr>
              <a:t>16.500</a:t>
            </a:r>
          </a:p>
        </p:txBody>
      </p:sp>
      <p:sp>
        <p:nvSpPr>
          <p:cNvPr id="58" name="CasellaDiTesto 57">
            <a:extLst>
              <a:ext uri="{FF2B5EF4-FFF2-40B4-BE49-F238E27FC236}">
                <a16:creationId xmlns:a16="http://schemas.microsoft.com/office/drawing/2014/main" id="{87E7289E-B961-9CBB-2431-3491AE5153A0}"/>
              </a:ext>
            </a:extLst>
          </p:cNvPr>
          <p:cNvSpPr txBox="1"/>
          <p:nvPr/>
        </p:nvSpPr>
        <p:spPr>
          <a:xfrm>
            <a:off x="492464" y="3808933"/>
            <a:ext cx="2526394" cy="307777"/>
          </a:xfrm>
          <a:prstGeom prst="rect">
            <a:avLst/>
          </a:prstGeom>
          <a:noFill/>
        </p:spPr>
        <p:txBody>
          <a:bodyPr wrap="square" rtlCol="0">
            <a:spAutoFit/>
          </a:bodyPr>
          <a:lstStyle/>
          <a:p>
            <a:pPr algn="ctr"/>
            <a:r>
              <a:rPr lang="it-IT" b="1" dirty="0">
                <a:solidFill>
                  <a:schemeClr val="bg1"/>
                </a:solidFill>
              </a:rPr>
              <a:t>collaboratori</a:t>
            </a:r>
          </a:p>
        </p:txBody>
      </p:sp>
      <p:sp>
        <p:nvSpPr>
          <p:cNvPr id="2" name="Rettangolo 1">
            <a:extLst>
              <a:ext uri="{FF2B5EF4-FFF2-40B4-BE49-F238E27FC236}">
                <a16:creationId xmlns:a16="http://schemas.microsoft.com/office/drawing/2014/main" id="{C219E39B-A712-0200-274F-77C8B6D87BEF}"/>
              </a:ext>
            </a:extLst>
          </p:cNvPr>
          <p:cNvSpPr/>
          <p:nvPr/>
        </p:nvSpPr>
        <p:spPr>
          <a:xfrm>
            <a:off x="492473" y="913318"/>
            <a:ext cx="2526391" cy="1036496"/>
          </a:xfrm>
          <a:prstGeom prst="rect">
            <a:avLst/>
          </a:prstGeom>
          <a:solidFill>
            <a:srgbClr val="465E8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5FAA9699-B229-BD2B-2978-95B1204FAF35}"/>
              </a:ext>
            </a:extLst>
          </p:cNvPr>
          <p:cNvSpPr txBox="1"/>
          <p:nvPr/>
        </p:nvSpPr>
        <p:spPr>
          <a:xfrm>
            <a:off x="492473" y="984972"/>
            <a:ext cx="2526389" cy="553998"/>
          </a:xfrm>
          <a:prstGeom prst="rect">
            <a:avLst/>
          </a:prstGeom>
          <a:noFill/>
        </p:spPr>
        <p:txBody>
          <a:bodyPr wrap="square" rtlCol="0">
            <a:spAutoFit/>
          </a:bodyPr>
          <a:lstStyle/>
          <a:p>
            <a:pPr algn="ctr"/>
            <a:r>
              <a:rPr lang="it-IT" sz="3000" b="1" dirty="0">
                <a:solidFill>
                  <a:schemeClr val="bg1"/>
                </a:solidFill>
              </a:rPr>
              <a:t>1.600</a:t>
            </a:r>
          </a:p>
        </p:txBody>
      </p:sp>
      <p:sp>
        <p:nvSpPr>
          <p:cNvPr id="46" name="CasellaDiTesto 45">
            <a:extLst>
              <a:ext uri="{FF2B5EF4-FFF2-40B4-BE49-F238E27FC236}">
                <a16:creationId xmlns:a16="http://schemas.microsoft.com/office/drawing/2014/main" id="{7CFD9FB9-98F2-CA5A-6EB6-8AD33C103405}"/>
              </a:ext>
            </a:extLst>
          </p:cNvPr>
          <p:cNvSpPr txBox="1"/>
          <p:nvPr/>
        </p:nvSpPr>
        <p:spPr>
          <a:xfrm>
            <a:off x="492470" y="1515811"/>
            <a:ext cx="2526394" cy="307777"/>
          </a:xfrm>
          <a:prstGeom prst="rect">
            <a:avLst/>
          </a:prstGeom>
          <a:noFill/>
        </p:spPr>
        <p:txBody>
          <a:bodyPr wrap="square" rtlCol="0">
            <a:spAutoFit/>
          </a:bodyPr>
          <a:lstStyle/>
          <a:p>
            <a:pPr algn="ctr"/>
            <a:r>
              <a:rPr lang="it-IT" b="1" dirty="0">
                <a:solidFill>
                  <a:schemeClr val="bg1"/>
                </a:solidFill>
              </a:rPr>
              <a:t>comitati territoriali</a:t>
            </a:r>
          </a:p>
        </p:txBody>
      </p:sp>
      <p:sp>
        <p:nvSpPr>
          <p:cNvPr id="14" name="Segnaposto numero diapositiva 13"/>
          <p:cNvSpPr>
            <a:spLocks noGrp="1"/>
          </p:cNvSpPr>
          <p:nvPr>
            <p:ph type="sldNum" sz="quarter" idx="12"/>
          </p:nvPr>
        </p:nvSpPr>
        <p:spPr/>
        <p:txBody>
          <a:bodyPr/>
          <a:lstStyle/>
          <a:p>
            <a:fld id="{CEC07F19-866A-D549-94C6-C4D9AC2AB9CF}" type="slidenum">
              <a:rPr lang="it-IT" smtClean="0"/>
              <a:pPr/>
              <a:t>22</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2800" b="1" dirty="0">
                <a:solidFill>
                  <a:srgbClr val="465E82"/>
                </a:solidFill>
                <a:latin typeface="+mn-lt"/>
              </a:rPr>
              <a:t>I numeri degli EPS al 2021</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Personale, organizzazioni affiliate, praticanti tesserati e attività erogate</a:t>
            </a:r>
          </a:p>
        </p:txBody>
      </p:sp>
      <p:sp>
        <p:nvSpPr>
          <p:cNvPr id="59" name="CasellaDiTesto 58">
            <a:extLst>
              <a:ext uri="{FF2B5EF4-FFF2-40B4-BE49-F238E27FC236}">
                <a16:creationId xmlns:a16="http://schemas.microsoft.com/office/drawing/2014/main" id="{B05D2E82-763E-7D48-EC9C-B48049D3C8C7}"/>
              </a:ext>
            </a:extLst>
          </p:cNvPr>
          <p:cNvSpPr txBox="1"/>
          <p:nvPr/>
        </p:nvSpPr>
        <p:spPr>
          <a:xfrm>
            <a:off x="-1" y="4383741"/>
            <a:ext cx="9144001" cy="215444"/>
          </a:xfrm>
          <a:prstGeom prst="rect">
            <a:avLst/>
          </a:prstGeom>
          <a:gradFill flip="none" rotWithShape="1">
            <a:gsLst>
              <a:gs pos="0">
                <a:schemeClr val="bg1"/>
              </a:gs>
              <a:gs pos="80000">
                <a:schemeClr val="bg1">
                  <a:lumMod val="95000"/>
                </a:schemeClr>
              </a:gs>
              <a:gs pos="20000">
                <a:schemeClr val="bg1">
                  <a:lumMod val="95000"/>
                </a:schemeClr>
              </a:gs>
              <a:gs pos="100000">
                <a:schemeClr val="bg1"/>
              </a:gs>
            </a:gsLst>
            <a:lin ang="0" scaled="1"/>
            <a:tileRect/>
          </a:gradFill>
        </p:spPr>
        <p:txBody>
          <a:bodyPr wrap="square" rtlCol="0">
            <a:spAutoFit/>
          </a:bodyPr>
          <a:lstStyle/>
          <a:p>
            <a:pPr algn="ctr"/>
            <a:r>
              <a:rPr lang="it-IT" sz="800" dirty="0"/>
              <a:t>Stime SWG di riporto al totale del Sistema EPS. Valori arrotondati alle centinaia.</a:t>
            </a:r>
            <a:endParaRPr lang="it-IT" sz="800" i="1" dirty="0"/>
          </a:p>
        </p:txBody>
      </p:sp>
      <p:sp>
        <p:nvSpPr>
          <p:cNvPr id="61" name="Rettangolo 60">
            <a:extLst>
              <a:ext uri="{FF2B5EF4-FFF2-40B4-BE49-F238E27FC236}">
                <a16:creationId xmlns:a16="http://schemas.microsoft.com/office/drawing/2014/main" id="{A5B810FD-B489-12F9-9109-FBA449F023D1}"/>
              </a:ext>
            </a:extLst>
          </p:cNvPr>
          <p:cNvSpPr/>
          <p:nvPr/>
        </p:nvSpPr>
        <p:spPr>
          <a:xfrm>
            <a:off x="3265390" y="2057218"/>
            <a:ext cx="2526391" cy="1036496"/>
          </a:xfrm>
          <a:prstGeom prst="rect">
            <a:avLst/>
          </a:prstGeom>
          <a:solidFill>
            <a:srgbClr val="31AD6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0D140730-D72C-B39C-086D-65F552444D15}"/>
              </a:ext>
            </a:extLst>
          </p:cNvPr>
          <p:cNvSpPr/>
          <p:nvPr/>
        </p:nvSpPr>
        <p:spPr>
          <a:xfrm>
            <a:off x="3265393" y="920044"/>
            <a:ext cx="2526391" cy="1036496"/>
          </a:xfrm>
          <a:prstGeom prst="rect">
            <a:avLst/>
          </a:prstGeom>
          <a:solidFill>
            <a:srgbClr val="25845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8CC23FBF-C51E-8084-E023-CDE39F9A8A76}"/>
              </a:ext>
            </a:extLst>
          </p:cNvPr>
          <p:cNvSpPr/>
          <p:nvPr/>
        </p:nvSpPr>
        <p:spPr>
          <a:xfrm>
            <a:off x="6036749" y="911546"/>
            <a:ext cx="2526391" cy="1036496"/>
          </a:xfrm>
          <a:prstGeom prst="rect">
            <a:avLst/>
          </a:prstGeom>
          <a:solidFill>
            <a:srgbClr val="D9414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BA9FA5A2-66B2-0362-FD4A-5FDE250425F6}"/>
              </a:ext>
            </a:extLst>
          </p:cNvPr>
          <p:cNvSpPr/>
          <p:nvPr/>
        </p:nvSpPr>
        <p:spPr>
          <a:xfrm>
            <a:off x="6036745" y="3191993"/>
            <a:ext cx="2526391" cy="1036496"/>
          </a:xfrm>
          <a:prstGeom prst="rect">
            <a:avLst/>
          </a:prstGeom>
          <a:solidFill>
            <a:schemeClr val="bg1">
              <a:lumMod val="9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5" name="CasellaDiTesto 74">
            <a:extLst>
              <a:ext uri="{FF2B5EF4-FFF2-40B4-BE49-F238E27FC236}">
                <a16:creationId xmlns:a16="http://schemas.microsoft.com/office/drawing/2014/main" id="{84CD88CB-2A9C-E15D-B4FB-9983B16FB6EE}"/>
              </a:ext>
            </a:extLst>
          </p:cNvPr>
          <p:cNvSpPr txBox="1"/>
          <p:nvPr/>
        </p:nvSpPr>
        <p:spPr>
          <a:xfrm>
            <a:off x="6030028" y="984972"/>
            <a:ext cx="2526389" cy="553998"/>
          </a:xfrm>
          <a:prstGeom prst="rect">
            <a:avLst/>
          </a:prstGeom>
          <a:noFill/>
        </p:spPr>
        <p:txBody>
          <a:bodyPr wrap="square" rtlCol="0">
            <a:spAutoFit/>
          </a:bodyPr>
          <a:lstStyle/>
          <a:p>
            <a:pPr algn="ctr"/>
            <a:r>
              <a:rPr lang="it-IT" sz="3000" b="1" dirty="0">
                <a:solidFill>
                  <a:schemeClr val="bg1"/>
                </a:solidFill>
              </a:rPr>
              <a:t>184.000</a:t>
            </a:r>
          </a:p>
        </p:txBody>
      </p:sp>
      <p:sp>
        <p:nvSpPr>
          <p:cNvPr id="76" name="CasellaDiTesto 75">
            <a:extLst>
              <a:ext uri="{FF2B5EF4-FFF2-40B4-BE49-F238E27FC236}">
                <a16:creationId xmlns:a16="http://schemas.microsoft.com/office/drawing/2014/main" id="{98319121-4BED-2177-231C-5F482902D0B2}"/>
              </a:ext>
            </a:extLst>
          </p:cNvPr>
          <p:cNvSpPr txBox="1"/>
          <p:nvPr/>
        </p:nvSpPr>
        <p:spPr>
          <a:xfrm>
            <a:off x="6030025" y="1526934"/>
            <a:ext cx="2526394" cy="307777"/>
          </a:xfrm>
          <a:prstGeom prst="rect">
            <a:avLst/>
          </a:prstGeom>
          <a:noFill/>
        </p:spPr>
        <p:txBody>
          <a:bodyPr wrap="square" rtlCol="0">
            <a:spAutoFit/>
          </a:bodyPr>
          <a:lstStyle/>
          <a:p>
            <a:pPr algn="ctr"/>
            <a:r>
              <a:rPr lang="it-IT" b="1" dirty="0">
                <a:solidFill>
                  <a:schemeClr val="bg1"/>
                </a:solidFill>
              </a:rPr>
              <a:t>eventi sportivi organizzati</a:t>
            </a:r>
          </a:p>
        </p:txBody>
      </p:sp>
      <p:sp>
        <p:nvSpPr>
          <p:cNvPr id="79" name="CasellaDiTesto 78">
            <a:extLst>
              <a:ext uri="{FF2B5EF4-FFF2-40B4-BE49-F238E27FC236}">
                <a16:creationId xmlns:a16="http://schemas.microsoft.com/office/drawing/2014/main" id="{A1D2C43E-E2BD-4BAC-BD44-DBB1F4478190}"/>
              </a:ext>
            </a:extLst>
          </p:cNvPr>
          <p:cNvSpPr txBox="1"/>
          <p:nvPr/>
        </p:nvSpPr>
        <p:spPr>
          <a:xfrm>
            <a:off x="6050203" y="3258104"/>
            <a:ext cx="2526389" cy="553998"/>
          </a:xfrm>
          <a:prstGeom prst="rect">
            <a:avLst/>
          </a:prstGeom>
          <a:noFill/>
        </p:spPr>
        <p:txBody>
          <a:bodyPr wrap="square" rtlCol="0">
            <a:spAutoFit/>
          </a:bodyPr>
          <a:lstStyle/>
          <a:p>
            <a:pPr algn="ctr"/>
            <a:r>
              <a:rPr lang="it-IT" sz="3000" b="1" dirty="0"/>
              <a:t>97,5mln € </a:t>
            </a:r>
          </a:p>
        </p:txBody>
      </p:sp>
      <p:sp>
        <p:nvSpPr>
          <p:cNvPr id="80" name="CasellaDiTesto 79">
            <a:extLst>
              <a:ext uri="{FF2B5EF4-FFF2-40B4-BE49-F238E27FC236}">
                <a16:creationId xmlns:a16="http://schemas.microsoft.com/office/drawing/2014/main" id="{8739C9E6-7030-5D53-3E9B-830EBD8EBCB7}"/>
              </a:ext>
            </a:extLst>
          </p:cNvPr>
          <p:cNvSpPr txBox="1"/>
          <p:nvPr/>
        </p:nvSpPr>
        <p:spPr>
          <a:xfrm>
            <a:off x="6050199" y="3717880"/>
            <a:ext cx="2506220" cy="517065"/>
          </a:xfrm>
          <a:prstGeom prst="rect">
            <a:avLst/>
          </a:prstGeom>
          <a:noFill/>
        </p:spPr>
        <p:txBody>
          <a:bodyPr wrap="square" rtlCol="0">
            <a:spAutoFit/>
          </a:bodyPr>
          <a:lstStyle/>
          <a:p>
            <a:pPr algn="ctr"/>
            <a:r>
              <a:rPr lang="it-IT" sz="1380" b="1" dirty="0"/>
              <a:t>i ricavi al 2021, di cui il 60% frutto di autofinanziamento</a:t>
            </a:r>
          </a:p>
        </p:txBody>
      </p:sp>
      <p:sp>
        <p:nvSpPr>
          <p:cNvPr id="81" name="CasellaDiTesto 80">
            <a:extLst>
              <a:ext uri="{FF2B5EF4-FFF2-40B4-BE49-F238E27FC236}">
                <a16:creationId xmlns:a16="http://schemas.microsoft.com/office/drawing/2014/main" id="{3A752D6F-BF48-FADC-16DE-1A2D72B428D5}"/>
              </a:ext>
            </a:extLst>
          </p:cNvPr>
          <p:cNvSpPr txBox="1"/>
          <p:nvPr/>
        </p:nvSpPr>
        <p:spPr>
          <a:xfrm>
            <a:off x="3300462" y="984972"/>
            <a:ext cx="2526389" cy="553998"/>
          </a:xfrm>
          <a:prstGeom prst="rect">
            <a:avLst/>
          </a:prstGeom>
          <a:noFill/>
        </p:spPr>
        <p:txBody>
          <a:bodyPr wrap="square" rtlCol="0">
            <a:spAutoFit/>
          </a:bodyPr>
          <a:lstStyle/>
          <a:p>
            <a:pPr algn="ctr"/>
            <a:r>
              <a:rPr lang="it-IT" sz="3000" b="1" dirty="0">
                <a:solidFill>
                  <a:schemeClr val="bg1"/>
                </a:solidFill>
              </a:rPr>
              <a:t>94.400</a:t>
            </a:r>
          </a:p>
        </p:txBody>
      </p:sp>
      <p:sp>
        <p:nvSpPr>
          <p:cNvPr id="82" name="CasellaDiTesto 81">
            <a:extLst>
              <a:ext uri="{FF2B5EF4-FFF2-40B4-BE49-F238E27FC236}">
                <a16:creationId xmlns:a16="http://schemas.microsoft.com/office/drawing/2014/main" id="{F6DDCCF4-079D-7F9E-0D1C-DBC86A3C9C16}"/>
              </a:ext>
            </a:extLst>
          </p:cNvPr>
          <p:cNvSpPr txBox="1"/>
          <p:nvPr/>
        </p:nvSpPr>
        <p:spPr>
          <a:xfrm>
            <a:off x="3300459" y="1408051"/>
            <a:ext cx="2526394" cy="523220"/>
          </a:xfrm>
          <a:prstGeom prst="rect">
            <a:avLst/>
          </a:prstGeom>
          <a:noFill/>
        </p:spPr>
        <p:txBody>
          <a:bodyPr wrap="square" rtlCol="0">
            <a:spAutoFit/>
          </a:bodyPr>
          <a:lstStyle/>
          <a:p>
            <a:pPr algn="ctr"/>
            <a:r>
              <a:rPr lang="it-IT" b="1" dirty="0">
                <a:solidFill>
                  <a:schemeClr val="bg1"/>
                </a:solidFill>
              </a:rPr>
              <a:t>associazioni/società</a:t>
            </a:r>
          </a:p>
          <a:p>
            <a:pPr algn="ctr"/>
            <a:r>
              <a:rPr lang="it-IT" b="1" dirty="0">
                <a:solidFill>
                  <a:schemeClr val="bg1"/>
                </a:solidFill>
              </a:rPr>
              <a:t>sportive affiliate</a:t>
            </a:r>
          </a:p>
        </p:txBody>
      </p:sp>
      <p:sp>
        <p:nvSpPr>
          <p:cNvPr id="83" name="Rettangolo 82">
            <a:extLst>
              <a:ext uri="{FF2B5EF4-FFF2-40B4-BE49-F238E27FC236}">
                <a16:creationId xmlns:a16="http://schemas.microsoft.com/office/drawing/2014/main" id="{49F34FDF-4CF4-F871-857A-E7724D5DF6EB}"/>
              </a:ext>
            </a:extLst>
          </p:cNvPr>
          <p:cNvSpPr/>
          <p:nvPr/>
        </p:nvSpPr>
        <p:spPr>
          <a:xfrm>
            <a:off x="3265393" y="3199145"/>
            <a:ext cx="2526391" cy="1036496"/>
          </a:xfrm>
          <a:prstGeom prst="rect">
            <a:avLst/>
          </a:prstGeom>
          <a:solidFill>
            <a:srgbClr val="31AD69"/>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CasellaDiTesto 83">
            <a:extLst>
              <a:ext uri="{FF2B5EF4-FFF2-40B4-BE49-F238E27FC236}">
                <a16:creationId xmlns:a16="http://schemas.microsoft.com/office/drawing/2014/main" id="{D5C3B3D1-D139-A8C7-3F2F-BFC795B53A66}"/>
              </a:ext>
            </a:extLst>
          </p:cNvPr>
          <p:cNvSpPr txBox="1"/>
          <p:nvPr/>
        </p:nvSpPr>
        <p:spPr>
          <a:xfrm>
            <a:off x="3288634" y="2117150"/>
            <a:ext cx="2526389" cy="553998"/>
          </a:xfrm>
          <a:prstGeom prst="rect">
            <a:avLst/>
          </a:prstGeom>
          <a:noFill/>
        </p:spPr>
        <p:txBody>
          <a:bodyPr wrap="square" rtlCol="0">
            <a:spAutoFit/>
          </a:bodyPr>
          <a:lstStyle/>
          <a:p>
            <a:pPr algn="ctr"/>
            <a:r>
              <a:rPr lang="it-IT" sz="3000" b="1" dirty="0">
                <a:solidFill>
                  <a:schemeClr val="bg1"/>
                </a:solidFill>
              </a:rPr>
              <a:t>300.000</a:t>
            </a:r>
          </a:p>
        </p:txBody>
      </p:sp>
      <p:sp>
        <p:nvSpPr>
          <p:cNvPr id="85" name="CasellaDiTesto 84">
            <a:extLst>
              <a:ext uri="{FF2B5EF4-FFF2-40B4-BE49-F238E27FC236}">
                <a16:creationId xmlns:a16="http://schemas.microsoft.com/office/drawing/2014/main" id="{4C36A85A-41F3-819B-F5DA-24A8D375AFAE}"/>
              </a:ext>
            </a:extLst>
          </p:cNvPr>
          <p:cNvSpPr txBox="1"/>
          <p:nvPr/>
        </p:nvSpPr>
        <p:spPr>
          <a:xfrm>
            <a:off x="3288631" y="2647812"/>
            <a:ext cx="2526394" cy="307777"/>
          </a:xfrm>
          <a:prstGeom prst="rect">
            <a:avLst/>
          </a:prstGeom>
          <a:noFill/>
        </p:spPr>
        <p:txBody>
          <a:bodyPr wrap="square" rtlCol="0">
            <a:spAutoFit/>
          </a:bodyPr>
          <a:lstStyle/>
          <a:p>
            <a:pPr algn="ctr"/>
            <a:r>
              <a:rPr lang="it-IT" b="1" dirty="0">
                <a:solidFill>
                  <a:schemeClr val="bg1"/>
                </a:solidFill>
              </a:rPr>
              <a:t>dirigenti societari tesserati</a:t>
            </a:r>
          </a:p>
        </p:txBody>
      </p:sp>
      <p:sp>
        <p:nvSpPr>
          <p:cNvPr id="86" name="CasellaDiTesto 85">
            <a:extLst>
              <a:ext uri="{FF2B5EF4-FFF2-40B4-BE49-F238E27FC236}">
                <a16:creationId xmlns:a16="http://schemas.microsoft.com/office/drawing/2014/main" id="{30D82078-72D6-5B02-CF1F-E7C0BA740C12}"/>
              </a:ext>
            </a:extLst>
          </p:cNvPr>
          <p:cNvSpPr txBox="1"/>
          <p:nvPr/>
        </p:nvSpPr>
        <p:spPr>
          <a:xfrm>
            <a:off x="3322254" y="3258104"/>
            <a:ext cx="2526389" cy="553998"/>
          </a:xfrm>
          <a:prstGeom prst="rect">
            <a:avLst/>
          </a:prstGeom>
          <a:noFill/>
        </p:spPr>
        <p:txBody>
          <a:bodyPr wrap="square" rtlCol="0">
            <a:spAutoFit/>
          </a:bodyPr>
          <a:lstStyle/>
          <a:p>
            <a:pPr algn="ctr"/>
            <a:r>
              <a:rPr lang="it-IT" sz="3000" b="1" dirty="0">
                <a:solidFill>
                  <a:schemeClr val="bg1"/>
                </a:solidFill>
              </a:rPr>
              <a:t>7.400.000</a:t>
            </a:r>
          </a:p>
        </p:txBody>
      </p:sp>
      <p:sp>
        <p:nvSpPr>
          <p:cNvPr id="87" name="CasellaDiTesto 86">
            <a:extLst>
              <a:ext uri="{FF2B5EF4-FFF2-40B4-BE49-F238E27FC236}">
                <a16:creationId xmlns:a16="http://schemas.microsoft.com/office/drawing/2014/main" id="{345F0BE2-0BDB-C9CC-6B4F-DCC7A5F25718}"/>
              </a:ext>
            </a:extLst>
          </p:cNvPr>
          <p:cNvSpPr txBox="1"/>
          <p:nvPr/>
        </p:nvSpPr>
        <p:spPr>
          <a:xfrm>
            <a:off x="3322251" y="3808933"/>
            <a:ext cx="2526394" cy="307777"/>
          </a:xfrm>
          <a:prstGeom prst="rect">
            <a:avLst/>
          </a:prstGeom>
          <a:noFill/>
        </p:spPr>
        <p:txBody>
          <a:bodyPr wrap="square" rtlCol="0">
            <a:spAutoFit/>
          </a:bodyPr>
          <a:lstStyle/>
          <a:p>
            <a:pPr algn="ctr"/>
            <a:r>
              <a:rPr lang="it-IT" b="1" dirty="0">
                <a:solidFill>
                  <a:schemeClr val="bg1"/>
                </a:solidFill>
              </a:rPr>
              <a:t>praticanti tesserati</a:t>
            </a:r>
          </a:p>
        </p:txBody>
      </p:sp>
    </p:spTree>
    <p:extLst>
      <p:ext uri="{BB962C8B-B14F-4D97-AF65-F5344CB8AC3E}">
        <p14:creationId xmlns:p14="http://schemas.microsoft.com/office/powerpoint/2010/main" val="413026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98587793-AD94-4AC6-8AA3-97F627E72B9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lasticWrap/>
                    </a14:imgEffect>
                  </a14:imgLayer>
                </a14:imgProps>
              </a:ext>
            </a:extLst>
          </a:blip>
          <a:stretch>
            <a:fillRect/>
          </a:stretch>
        </p:blipFill>
        <p:spPr>
          <a:xfrm>
            <a:off x="-13498" y="0"/>
            <a:ext cx="9155750" cy="5143500"/>
          </a:xfrm>
          <a:prstGeom prst="rect">
            <a:avLst/>
          </a:prstGeom>
          <a:gradFill>
            <a:gsLst>
              <a:gs pos="0">
                <a:schemeClr val="accent6"/>
              </a:gs>
              <a:gs pos="100000">
                <a:srgbClr val="465E82"/>
              </a:gs>
            </a:gsLst>
            <a:lin ang="5400000" scaled="1"/>
          </a:gradFill>
        </p:spPr>
      </p:pic>
      <p:sp>
        <p:nvSpPr>
          <p:cNvPr id="4" name="Rettangolo 3">
            <a:extLst>
              <a:ext uri="{FF2B5EF4-FFF2-40B4-BE49-F238E27FC236}">
                <a16:creationId xmlns:a16="http://schemas.microsoft.com/office/drawing/2014/main" id="{C8262987-7C57-468D-BDBB-DF69311B9024}"/>
              </a:ext>
            </a:extLst>
          </p:cNvPr>
          <p:cNvSpPr/>
          <p:nvPr/>
        </p:nvSpPr>
        <p:spPr>
          <a:xfrm>
            <a:off x="-13498" y="0"/>
            <a:ext cx="9157498" cy="5143500"/>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alibri" panose="020F0502020204030204" pitchFamily="34" charset="0"/>
              <a:cs typeface="Calibri" panose="020F0502020204030204" pitchFamily="34" charset="0"/>
            </a:endParaRPr>
          </a:p>
        </p:txBody>
      </p:sp>
      <p:sp>
        <p:nvSpPr>
          <p:cNvPr id="25" name="Titolo 1">
            <a:extLst>
              <a:ext uri="{FF2B5EF4-FFF2-40B4-BE49-F238E27FC236}">
                <a16:creationId xmlns:a16="http://schemas.microsoft.com/office/drawing/2014/main" id="{D054802E-8A63-4653-9C47-ACA133387134}"/>
              </a:ext>
            </a:extLst>
          </p:cNvPr>
          <p:cNvSpPr txBox="1">
            <a:spLocks/>
          </p:cNvSpPr>
          <p:nvPr/>
        </p:nvSpPr>
        <p:spPr>
          <a:xfrm>
            <a:off x="562262" y="3681674"/>
            <a:ext cx="2121877" cy="918790"/>
          </a:xfrm>
          <a:prstGeom prst="rect">
            <a:avLst/>
          </a:prstGeom>
        </p:spPr>
        <p:txBody>
          <a:bodyPr vert="horz" lIns="68565" tIns="34282" rIns="68565" bIns="34282" numCol="1" spcCol="269939"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1400" b="1" dirty="0">
                <a:latin typeface="Calibri" panose="020F0502020204030204" pitchFamily="34" charset="0"/>
                <a:cs typeface="Calibri" panose="020F0502020204030204" pitchFamily="34" charset="0"/>
              </a:rPr>
              <a:t>TRIESTE</a:t>
            </a:r>
            <a:endParaRPr lang="it-IT" sz="1400" dirty="0">
              <a:latin typeface="Calibri" panose="020F0502020204030204" pitchFamily="34" charset="0"/>
              <a:cs typeface="Calibri" panose="020F0502020204030204" pitchFamily="34" charset="0"/>
            </a:endParaRPr>
          </a:p>
          <a:p>
            <a:pPr algn="l"/>
            <a:r>
              <a:rPr lang="it-IT" sz="1400" dirty="0">
                <a:latin typeface="Calibri" panose="020F0502020204030204" pitchFamily="34" charset="0"/>
                <a:cs typeface="Calibri" panose="020F0502020204030204" pitchFamily="34" charset="0"/>
              </a:rPr>
              <a:t>Via San Giorgio 1</a:t>
            </a:r>
            <a:r>
              <a:rPr lang="de-DE" sz="1400" dirty="0">
                <a:latin typeface="Calibri" panose="020F0502020204030204" pitchFamily="34" charset="0"/>
                <a:cs typeface="Calibri" panose="020F0502020204030204" pitchFamily="34" charset="0"/>
              </a:rPr>
              <a:t> - </a:t>
            </a:r>
            <a:r>
              <a:rPr lang="it-IT" sz="1400" dirty="0">
                <a:latin typeface="Calibri" panose="020F0502020204030204" pitchFamily="34" charset="0"/>
                <a:cs typeface="Calibri" panose="020F0502020204030204" pitchFamily="34" charset="0"/>
              </a:rPr>
              <a:t>34123</a:t>
            </a:r>
            <a:br>
              <a:rPr lang="it-IT" sz="1400" dirty="0">
                <a:latin typeface="Calibri" panose="020F0502020204030204" pitchFamily="34" charset="0"/>
                <a:cs typeface="Calibri" panose="020F0502020204030204" pitchFamily="34" charset="0"/>
              </a:rPr>
            </a:br>
            <a:r>
              <a:rPr lang="it-IT" sz="1400" dirty="0">
                <a:latin typeface="Calibri" panose="020F0502020204030204" pitchFamily="34" charset="0"/>
                <a:cs typeface="Calibri" panose="020F0502020204030204" pitchFamily="34" charset="0"/>
              </a:rPr>
              <a:t>Tel. +39 040 362525</a:t>
            </a:r>
          </a:p>
          <a:p>
            <a:pPr algn="l"/>
            <a:r>
              <a:rPr lang="it-IT" sz="1400" dirty="0">
                <a:latin typeface="Calibri" panose="020F0502020204030204" pitchFamily="34" charset="0"/>
                <a:cs typeface="Calibri" panose="020F0502020204030204" pitchFamily="34" charset="0"/>
              </a:rPr>
              <a:t>Fax +39 040 635050</a:t>
            </a:r>
            <a:endParaRPr lang="it-IT" sz="1400" b="1" dirty="0">
              <a:latin typeface="Calibri" panose="020F0502020204030204" pitchFamily="34" charset="0"/>
              <a:cs typeface="Calibri" panose="020F0502020204030204" pitchFamily="34" charset="0"/>
            </a:endParaRPr>
          </a:p>
        </p:txBody>
      </p:sp>
      <p:sp>
        <p:nvSpPr>
          <p:cNvPr id="40" name="Titolo 1">
            <a:extLst>
              <a:ext uri="{FF2B5EF4-FFF2-40B4-BE49-F238E27FC236}">
                <a16:creationId xmlns:a16="http://schemas.microsoft.com/office/drawing/2014/main" id="{2576A824-4B9D-4C8A-86EB-DD785B9A8845}"/>
              </a:ext>
            </a:extLst>
          </p:cNvPr>
          <p:cNvSpPr txBox="1">
            <a:spLocks/>
          </p:cNvSpPr>
          <p:nvPr/>
        </p:nvSpPr>
        <p:spPr>
          <a:xfrm>
            <a:off x="501142" y="2639197"/>
            <a:ext cx="3376898" cy="236381"/>
          </a:xfrm>
          <a:prstGeom prst="rect">
            <a:avLst/>
          </a:prstGeom>
        </p:spPr>
        <p:txBody>
          <a:bodyPr vert="horz" lIns="68565" tIns="34282" rIns="68565" bIns="34282" numCol="1" spcCol="269939"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1200" b="1" dirty="0" err="1">
                <a:latin typeface="Calibri" panose="020F0502020204030204" pitchFamily="34" charset="0"/>
                <a:cs typeface="Calibri" panose="020F0502020204030204" pitchFamily="34" charset="0"/>
              </a:rPr>
              <a:t>swg.it</a:t>
            </a:r>
            <a:r>
              <a:rPr lang="it-IT" sz="1200" b="1" dirty="0">
                <a:latin typeface="Calibri" panose="020F0502020204030204" pitchFamily="34" charset="0"/>
                <a:cs typeface="Calibri" panose="020F0502020204030204" pitchFamily="34" charset="0"/>
              </a:rPr>
              <a:t> | </a:t>
            </a:r>
            <a:r>
              <a:rPr lang="it-IT" sz="1200" b="1" dirty="0" err="1">
                <a:latin typeface="Calibri" panose="020F0502020204030204" pitchFamily="34" charset="0"/>
                <a:cs typeface="Calibri" panose="020F0502020204030204" pitchFamily="34" charset="0"/>
              </a:rPr>
              <a:t>info@swg.it</a:t>
            </a:r>
            <a:r>
              <a:rPr lang="it-IT" sz="1200" b="1" dirty="0">
                <a:latin typeface="Calibri" panose="020F0502020204030204" pitchFamily="34" charset="0"/>
                <a:cs typeface="Calibri" panose="020F0502020204030204" pitchFamily="34" charset="0"/>
              </a:rPr>
              <a:t>  | </a:t>
            </a:r>
            <a:r>
              <a:rPr lang="it-IT" sz="1200" b="1" dirty="0" err="1">
                <a:latin typeface="Calibri" panose="020F0502020204030204" pitchFamily="34" charset="0"/>
                <a:cs typeface="Calibri" panose="020F0502020204030204" pitchFamily="34" charset="0"/>
              </a:rPr>
              <a:t>pec</a:t>
            </a:r>
            <a:r>
              <a:rPr lang="it-IT" sz="1200" b="1" dirty="0">
                <a:latin typeface="Calibri" panose="020F0502020204030204" pitchFamily="34" charset="0"/>
                <a:cs typeface="Calibri" panose="020F0502020204030204" pitchFamily="34" charset="0"/>
              </a:rPr>
              <a:t>: </a:t>
            </a:r>
            <a:r>
              <a:rPr lang="it-IT" sz="1200" b="1" dirty="0" err="1">
                <a:latin typeface="Calibri" panose="020F0502020204030204" pitchFamily="34" charset="0"/>
                <a:cs typeface="Calibri" panose="020F0502020204030204" pitchFamily="34" charset="0"/>
              </a:rPr>
              <a:t>info@pec.swg.it</a:t>
            </a:r>
            <a:r>
              <a:rPr lang="it-IT" sz="1200" b="1" dirty="0">
                <a:latin typeface="Calibri" panose="020F0502020204030204" pitchFamily="34" charset="0"/>
                <a:cs typeface="Calibri" panose="020F0502020204030204" pitchFamily="34" charset="0"/>
              </a:rPr>
              <a:t>   </a:t>
            </a:r>
            <a:endParaRPr lang="it-IT" sz="1200" dirty="0">
              <a:latin typeface="Calibri" panose="020F0502020204030204" pitchFamily="34" charset="0"/>
              <a:cs typeface="Calibri" panose="020F0502020204030204" pitchFamily="34" charset="0"/>
            </a:endParaRPr>
          </a:p>
        </p:txBody>
      </p:sp>
      <p:sp>
        <p:nvSpPr>
          <p:cNvPr id="42" name="Titolo 1">
            <a:extLst>
              <a:ext uri="{FF2B5EF4-FFF2-40B4-BE49-F238E27FC236}">
                <a16:creationId xmlns:a16="http://schemas.microsoft.com/office/drawing/2014/main" id="{DD6F5D90-A399-4471-990E-E9557A93DCF4}"/>
              </a:ext>
            </a:extLst>
          </p:cNvPr>
          <p:cNvSpPr txBox="1">
            <a:spLocks/>
          </p:cNvSpPr>
          <p:nvPr/>
        </p:nvSpPr>
        <p:spPr>
          <a:xfrm>
            <a:off x="3227571" y="3681674"/>
            <a:ext cx="2121877" cy="918790"/>
          </a:xfrm>
          <a:prstGeom prst="rect">
            <a:avLst/>
          </a:prstGeom>
        </p:spPr>
        <p:txBody>
          <a:bodyPr vert="horz" lIns="68565" tIns="34282" rIns="68565" bIns="34282" numCol="1" spcCol="269939"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1400" b="1" dirty="0">
                <a:latin typeface="Calibri" panose="020F0502020204030204" pitchFamily="34" charset="0"/>
                <a:cs typeface="Calibri" panose="020F0502020204030204" pitchFamily="34" charset="0"/>
              </a:rPr>
              <a:t>MILANO</a:t>
            </a:r>
            <a:endParaRPr lang="it-IT" sz="1400" dirty="0">
              <a:latin typeface="Calibri" panose="020F0502020204030204" pitchFamily="34" charset="0"/>
              <a:cs typeface="Calibri" panose="020F0502020204030204" pitchFamily="34" charset="0"/>
            </a:endParaRPr>
          </a:p>
          <a:p>
            <a:pPr algn="l"/>
            <a:r>
              <a:rPr lang="de-DE" sz="1400" dirty="0">
                <a:latin typeface="Calibri" panose="020F0502020204030204" pitchFamily="34" charset="0"/>
                <a:cs typeface="Calibri" panose="020F0502020204030204" pitchFamily="34" charset="0"/>
              </a:rPr>
              <a:t>Via G. Bugatti 7/A - 20144 </a:t>
            </a:r>
            <a:br>
              <a:rPr lang="de-DE" sz="1400" dirty="0">
                <a:latin typeface="Calibri" panose="020F0502020204030204" pitchFamily="34" charset="0"/>
                <a:cs typeface="Calibri" panose="020F0502020204030204" pitchFamily="34" charset="0"/>
              </a:rPr>
            </a:br>
            <a:r>
              <a:rPr lang="de-DE" sz="1400" dirty="0">
                <a:latin typeface="Calibri" panose="020F0502020204030204" pitchFamily="34" charset="0"/>
                <a:cs typeface="Calibri" panose="020F0502020204030204" pitchFamily="34" charset="0"/>
              </a:rPr>
              <a:t>Tel. +39 02 43911320</a:t>
            </a:r>
          </a:p>
          <a:p>
            <a:pPr algn="l"/>
            <a:r>
              <a:rPr lang="de-DE" sz="1400" dirty="0">
                <a:latin typeface="Calibri" panose="020F0502020204030204" pitchFamily="34" charset="0"/>
                <a:cs typeface="Calibri" panose="020F0502020204030204" pitchFamily="34" charset="0"/>
              </a:rPr>
              <a:t>Fax +39 040 635050</a:t>
            </a:r>
            <a:endParaRPr lang="it-IT" sz="1400" b="1" dirty="0">
              <a:latin typeface="Calibri" panose="020F0502020204030204" pitchFamily="34" charset="0"/>
              <a:cs typeface="Calibri" panose="020F0502020204030204" pitchFamily="34" charset="0"/>
            </a:endParaRPr>
          </a:p>
        </p:txBody>
      </p:sp>
      <p:sp>
        <p:nvSpPr>
          <p:cNvPr id="43" name="Titolo 1">
            <a:extLst>
              <a:ext uri="{FF2B5EF4-FFF2-40B4-BE49-F238E27FC236}">
                <a16:creationId xmlns:a16="http://schemas.microsoft.com/office/drawing/2014/main" id="{7D5DB743-AAEF-4275-B4E5-44DB8AC8ACFC}"/>
              </a:ext>
            </a:extLst>
          </p:cNvPr>
          <p:cNvSpPr txBox="1">
            <a:spLocks/>
          </p:cNvSpPr>
          <p:nvPr/>
        </p:nvSpPr>
        <p:spPr>
          <a:xfrm>
            <a:off x="5892880" y="3681674"/>
            <a:ext cx="2121877" cy="918790"/>
          </a:xfrm>
          <a:prstGeom prst="rect">
            <a:avLst/>
          </a:prstGeom>
        </p:spPr>
        <p:txBody>
          <a:bodyPr vert="horz" lIns="68565" tIns="34282" rIns="68565" bIns="34282" numCol="1" spcCol="269939"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1400" b="1" dirty="0">
                <a:latin typeface="Calibri" panose="020F0502020204030204" pitchFamily="34" charset="0"/>
                <a:cs typeface="Calibri" panose="020F0502020204030204" pitchFamily="34" charset="0"/>
              </a:rPr>
              <a:t>ROMA</a:t>
            </a:r>
            <a:endParaRPr lang="it-IT" sz="1400" dirty="0">
              <a:latin typeface="Calibri" panose="020F0502020204030204" pitchFamily="34" charset="0"/>
              <a:cs typeface="Calibri" panose="020F0502020204030204" pitchFamily="34" charset="0"/>
            </a:endParaRPr>
          </a:p>
          <a:p>
            <a:pPr algn="l"/>
            <a:r>
              <a:rPr lang="it-IT" sz="1400" dirty="0">
                <a:latin typeface="Calibri" panose="020F0502020204030204" pitchFamily="34" charset="0"/>
                <a:cs typeface="Calibri" panose="020F0502020204030204" pitchFamily="34" charset="0"/>
              </a:rPr>
              <a:t>Piazza di Pietra 26 - 00186 </a:t>
            </a:r>
            <a:r>
              <a:rPr lang="is-IS" sz="1400" dirty="0">
                <a:latin typeface="Calibri" panose="020F0502020204030204" pitchFamily="34" charset="0"/>
                <a:cs typeface="Calibri" panose="020F0502020204030204" pitchFamily="34" charset="0"/>
              </a:rPr>
              <a:t> </a:t>
            </a:r>
            <a:br>
              <a:rPr lang="is-IS" sz="1400" dirty="0">
                <a:latin typeface="Calibri" panose="020F0502020204030204" pitchFamily="34" charset="0"/>
                <a:cs typeface="Calibri" panose="020F0502020204030204" pitchFamily="34" charset="0"/>
              </a:rPr>
            </a:br>
            <a:r>
              <a:rPr lang="is-IS" sz="1400" dirty="0">
                <a:latin typeface="Calibri" panose="020F0502020204030204" pitchFamily="34" charset="0"/>
                <a:cs typeface="Calibri" panose="020F0502020204030204" pitchFamily="34" charset="0"/>
              </a:rPr>
              <a:t>Tel. +39 06 42112</a:t>
            </a:r>
          </a:p>
          <a:p>
            <a:pPr algn="l"/>
            <a:r>
              <a:rPr lang="is-IS" sz="1400" dirty="0">
                <a:latin typeface="Calibri" panose="020F0502020204030204" pitchFamily="34" charset="0"/>
                <a:cs typeface="Calibri" panose="020F0502020204030204" pitchFamily="34" charset="0"/>
              </a:rPr>
              <a:t>Fax +39 06 86206754</a:t>
            </a:r>
            <a:endParaRPr lang="it-IT" sz="1400" b="1" dirty="0">
              <a:latin typeface="Calibri" panose="020F0502020204030204" pitchFamily="34" charset="0"/>
              <a:cs typeface="Calibri" panose="020F0502020204030204" pitchFamily="34" charset="0"/>
            </a:endParaRPr>
          </a:p>
        </p:txBody>
      </p:sp>
      <p:sp>
        <p:nvSpPr>
          <p:cNvPr id="44" name="Titolo 1">
            <a:extLst>
              <a:ext uri="{FF2B5EF4-FFF2-40B4-BE49-F238E27FC236}">
                <a16:creationId xmlns:a16="http://schemas.microsoft.com/office/drawing/2014/main" id="{FACEABC7-56C0-4E5D-9BB7-1B9B259DE48B}"/>
              </a:ext>
            </a:extLst>
          </p:cNvPr>
          <p:cNvSpPr txBox="1">
            <a:spLocks/>
          </p:cNvSpPr>
          <p:nvPr/>
        </p:nvSpPr>
        <p:spPr>
          <a:xfrm>
            <a:off x="661891" y="2324959"/>
            <a:ext cx="1304622" cy="216000"/>
          </a:xfrm>
          <a:prstGeom prst="rect">
            <a:avLst/>
          </a:prstGeom>
        </p:spPr>
        <p:txBody>
          <a:bodyPr vert="horz" lIns="91440" tIns="45720" rIns="91440" bIns="45720" numCol="1" spcCol="36000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320"/>
              </a:lnSpc>
            </a:pPr>
            <a:r>
              <a:rPr lang="it-IT" sz="1100" b="1" dirty="0">
                <a:latin typeface="Calibri" panose="020F0502020204030204" pitchFamily="34" charset="0"/>
                <a:cs typeface="Calibri" panose="020F0502020204030204" pitchFamily="34" charset="0"/>
              </a:rPr>
              <a:t>@</a:t>
            </a:r>
            <a:r>
              <a:rPr lang="it-IT" sz="1100" b="1" dirty="0" err="1">
                <a:latin typeface="Calibri" panose="020F0502020204030204" pitchFamily="34" charset="0"/>
                <a:cs typeface="Calibri" panose="020F0502020204030204" pitchFamily="34" charset="0"/>
              </a:rPr>
              <a:t>swg_research</a:t>
            </a:r>
            <a:endParaRPr lang="it-IT" sz="1100" dirty="0">
              <a:latin typeface="Calibri" panose="020F0502020204030204" pitchFamily="34" charset="0"/>
              <a:cs typeface="Calibri" panose="020F0502020204030204" pitchFamily="34" charset="0"/>
            </a:endParaRPr>
          </a:p>
        </p:txBody>
      </p:sp>
      <p:pic>
        <p:nvPicPr>
          <p:cNvPr id="45" name="Immagine 44" descr="Twitter_Logo_Blue.png">
            <a:extLst>
              <a:ext uri="{FF2B5EF4-FFF2-40B4-BE49-F238E27FC236}">
                <a16:creationId xmlns:a16="http://schemas.microsoft.com/office/drawing/2014/main" id="{255E5996-8B03-4368-BB82-204635E8B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638" y="2288959"/>
            <a:ext cx="288000" cy="288000"/>
          </a:xfrm>
          <a:prstGeom prst="rect">
            <a:avLst/>
          </a:prstGeom>
        </p:spPr>
      </p:pic>
      <p:pic>
        <p:nvPicPr>
          <p:cNvPr id="46" name="Immagine 45">
            <a:extLst>
              <a:ext uri="{FF2B5EF4-FFF2-40B4-BE49-F238E27FC236}">
                <a16:creationId xmlns:a16="http://schemas.microsoft.com/office/drawing/2014/main" id="{BDFA1C3E-DDED-4264-9E97-DDB48F12EA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3872" y="2343280"/>
            <a:ext cx="210747" cy="179359"/>
          </a:xfrm>
          <a:prstGeom prst="rect">
            <a:avLst/>
          </a:prstGeom>
        </p:spPr>
      </p:pic>
      <p:sp>
        <p:nvSpPr>
          <p:cNvPr id="47" name="Titolo 1">
            <a:extLst>
              <a:ext uri="{FF2B5EF4-FFF2-40B4-BE49-F238E27FC236}">
                <a16:creationId xmlns:a16="http://schemas.microsoft.com/office/drawing/2014/main" id="{92683859-DD31-4445-91FE-6EF3F6B4F426}"/>
              </a:ext>
            </a:extLst>
          </p:cNvPr>
          <p:cNvSpPr txBox="1">
            <a:spLocks/>
          </p:cNvSpPr>
          <p:nvPr/>
        </p:nvSpPr>
        <p:spPr>
          <a:xfrm>
            <a:off x="2028344" y="2324959"/>
            <a:ext cx="1113094" cy="216000"/>
          </a:xfrm>
          <a:prstGeom prst="rect">
            <a:avLst/>
          </a:prstGeom>
        </p:spPr>
        <p:txBody>
          <a:bodyPr vert="horz" lIns="91440" tIns="45720" rIns="91440" bIns="45720" numCol="1" spcCol="36000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320"/>
              </a:lnSpc>
            </a:pPr>
            <a:r>
              <a:rPr lang="it-IT" sz="1100" b="1" dirty="0">
                <a:latin typeface="Calibri" panose="020F0502020204030204" pitchFamily="34" charset="0"/>
                <a:cs typeface="Calibri" panose="020F0502020204030204" pitchFamily="34" charset="0"/>
              </a:rPr>
              <a:t>SWG S.p.A.</a:t>
            </a:r>
            <a:endParaRPr lang="it-IT" sz="1100" dirty="0">
              <a:latin typeface="Calibri" panose="020F0502020204030204" pitchFamily="34" charset="0"/>
              <a:cs typeface="Calibri" panose="020F0502020204030204" pitchFamily="34" charset="0"/>
            </a:endParaRPr>
          </a:p>
        </p:txBody>
      </p:sp>
      <p:sp>
        <p:nvSpPr>
          <p:cNvPr id="49" name="Titolo 1">
            <a:extLst>
              <a:ext uri="{FF2B5EF4-FFF2-40B4-BE49-F238E27FC236}">
                <a16:creationId xmlns:a16="http://schemas.microsoft.com/office/drawing/2014/main" id="{BBDD4A70-6847-4554-B790-0C85C8EA77B9}"/>
              </a:ext>
            </a:extLst>
          </p:cNvPr>
          <p:cNvSpPr txBox="1">
            <a:spLocks/>
          </p:cNvSpPr>
          <p:nvPr/>
        </p:nvSpPr>
        <p:spPr>
          <a:xfrm>
            <a:off x="530131" y="1414326"/>
            <a:ext cx="2794187" cy="373580"/>
          </a:xfrm>
          <a:prstGeom prst="rect">
            <a:avLst/>
          </a:prstGeom>
        </p:spPr>
        <p:txBody>
          <a:bodyPr vert="horz" lIns="77919" tIns="38960" rIns="77919" bIns="38960" numCol="1" spcCol="30677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1200" b="1" i="1" dirty="0">
                <a:latin typeface="Calibri" panose="020F0502020204030204" pitchFamily="34" charset="0"/>
                <a:cs typeface="Calibri" panose="020F0502020204030204" pitchFamily="34" charset="0"/>
              </a:rPr>
              <a:t>«</a:t>
            </a:r>
            <a:r>
              <a:rPr lang="it-IT" sz="1200" b="1" i="1" dirty="0" err="1">
                <a:latin typeface="Calibri" panose="020F0502020204030204" pitchFamily="34" charset="0"/>
                <a:cs typeface="Calibri" panose="020F0502020204030204" pitchFamily="34" charset="0"/>
              </a:rPr>
              <a:t>There</a:t>
            </a:r>
            <a:r>
              <a:rPr lang="it-IT" sz="1200" b="1" i="1" dirty="0">
                <a:latin typeface="Calibri" panose="020F0502020204030204" pitchFamily="34" charset="0"/>
                <a:cs typeface="Calibri" panose="020F0502020204030204" pitchFamily="34" charset="0"/>
              </a:rPr>
              <a:t> is nothing so stable </a:t>
            </a:r>
            <a:r>
              <a:rPr lang="it-IT" sz="1200" b="1" i="1" dirty="0" err="1">
                <a:latin typeface="Calibri" panose="020F0502020204030204" pitchFamily="34" charset="0"/>
                <a:cs typeface="Calibri" panose="020F0502020204030204" pitchFamily="34" charset="0"/>
              </a:rPr>
              <a:t>as</a:t>
            </a:r>
            <a:r>
              <a:rPr lang="it-IT" sz="1200" b="1" i="1" dirty="0">
                <a:latin typeface="Calibri" panose="020F0502020204030204" pitchFamily="34" charset="0"/>
                <a:cs typeface="Calibri" panose="020F0502020204030204" pitchFamily="34" charset="0"/>
              </a:rPr>
              <a:t> </a:t>
            </a:r>
            <a:r>
              <a:rPr lang="it-IT" sz="1200" b="1" i="1" dirty="0" err="1">
                <a:latin typeface="Calibri" panose="020F0502020204030204" pitchFamily="34" charset="0"/>
                <a:cs typeface="Calibri" panose="020F0502020204030204" pitchFamily="34" charset="0"/>
              </a:rPr>
              <a:t>change</a:t>
            </a:r>
            <a:r>
              <a:rPr lang="it-IT" sz="1200" b="1" i="1" dirty="0">
                <a:latin typeface="Calibri" panose="020F0502020204030204" pitchFamily="34" charset="0"/>
                <a:cs typeface="Calibri" panose="020F0502020204030204" pitchFamily="34" charset="0"/>
              </a:rPr>
              <a:t>»</a:t>
            </a:r>
          </a:p>
          <a:p>
            <a:pPr algn="l"/>
            <a:r>
              <a:rPr lang="it-IT" sz="1200" b="1" i="1" dirty="0">
                <a:latin typeface="Calibri" panose="020F0502020204030204" pitchFamily="34" charset="0"/>
                <a:cs typeface="Calibri" panose="020F0502020204030204" pitchFamily="34" charset="0"/>
              </a:rPr>
              <a:t>Bob Dylan</a:t>
            </a:r>
          </a:p>
        </p:txBody>
      </p:sp>
      <p:pic>
        <p:nvPicPr>
          <p:cNvPr id="6" name="Immagine 5">
            <a:extLst>
              <a:ext uri="{FF2B5EF4-FFF2-40B4-BE49-F238E27FC236}">
                <a16:creationId xmlns:a16="http://schemas.microsoft.com/office/drawing/2014/main" id="{010C7059-EE60-4744-AEC3-39600802A780}"/>
              </a:ext>
            </a:extLst>
          </p:cNvPr>
          <p:cNvPicPr>
            <a:picLocks noChangeAspect="1"/>
          </p:cNvPicPr>
          <p:nvPr/>
        </p:nvPicPr>
        <p:blipFill>
          <a:blip r:embed="rId6"/>
          <a:stretch>
            <a:fillRect/>
          </a:stretch>
        </p:blipFill>
        <p:spPr>
          <a:xfrm>
            <a:off x="7405256" y="307189"/>
            <a:ext cx="1137147" cy="882961"/>
          </a:xfrm>
          <a:prstGeom prst="rect">
            <a:avLst/>
          </a:prstGeom>
        </p:spPr>
      </p:pic>
      <p:sp>
        <p:nvSpPr>
          <p:cNvPr id="27" name="CasellaDiTesto 26">
            <a:extLst>
              <a:ext uri="{FF2B5EF4-FFF2-40B4-BE49-F238E27FC236}">
                <a16:creationId xmlns:a16="http://schemas.microsoft.com/office/drawing/2014/main" id="{36695F54-6000-0A43-83AD-FBCAAAEC3AC0}"/>
              </a:ext>
            </a:extLst>
          </p:cNvPr>
          <p:cNvSpPr txBox="1"/>
          <p:nvPr/>
        </p:nvSpPr>
        <p:spPr>
          <a:xfrm>
            <a:off x="7860933" y="2324959"/>
            <a:ext cx="940313" cy="261610"/>
          </a:xfrm>
          <a:prstGeom prst="rect">
            <a:avLst/>
          </a:prstGeom>
          <a:noFill/>
        </p:spPr>
        <p:txBody>
          <a:bodyPr wrap="square" rtlCol="0">
            <a:spAutoFit/>
          </a:bodyPr>
          <a:lstStyle/>
          <a:p>
            <a:r>
              <a:rPr lang="it-IT" sz="1100" b="1" dirty="0" err="1">
                <a:latin typeface="Calibri" panose="020F0502020204030204" pitchFamily="34" charset="0"/>
                <a:cs typeface="Calibri" panose="020F0502020204030204" pitchFamily="34" charset="0"/>
              </a:rPr>
              <a:t>Kratesis</a:t>
            </a:r>
            <a:endParaRPr lang="it-IT" sz="1100" b="1" dirty="0">
              <a:latin typeface="Calibri" panose="020F0502020204030204" pitchFamily="34" charset="0"/>
              <a:cs typeface="Calibri" panose="020F0502020204030204" pitchFamily="34" charset="0"/>
            </a:endParaRPr>
          </a:p>
        </p:txBody>
      </p:sp>
      <p:sp>
        <p:nvSpPr>
          <p:cNvPr id="28" name="CasellaDiTesto 27">
            <a:extLst>
              <a:ext uri="{FF2B5EF4-FFF2-40B4-BE49-F238E27FC236}">
                <a16:creationId xmlns:a16="http://schemas.microsoft.com/office/drawing/2014/main" id="{A254AC2B-1163-9D43-B9FB-00D7B788AB20}"/>
              </a:ext>
            </a:extLst>
          </p:cNvPr>
          <p:cNvSpPr txBox="1"/>
          <p:nvPr/>
        </p:nvSpPr>
        <p:spPr>
          <a:xfrm>
            <a:off x="6508398" y="2324959"/>
            <a:ext cx="1067872" cy="216000"/>
          </a:xfrm>
          <a:prstGeom prst="rect">
            <a:avLst/>
          </a:prstGeom>
          <a:noFill/>
        </p:spPr>
        <p:txBody>
          <a:bodyPr wrap="square" rtlCol="0">
            <a:spAutoFit/>
          </a:bodyPr>
          <a:lstStyle/>
          <a:p>
            <a:r>
              <a:rPr lang="it-IT" sz="1100" b="1" dirty="0">
                <a:latin typeface="Calibri" panose="020F0502020204030204" pitchFamily="34" charset="0"/>
                <a:cs typeface="Calibri" panose="020F0502020204030204" pitchFamily="34" charset="0"/>
              </a:rPr>
              <a:t>@</a:t>
            </a:r>
            <a:r>
              <a:rPr lang="it-IT" sz="1100" b="1" dirty="0" err="1">
                <a:latin typeface="Calibri" panose="020F0502020204030204" pitchFamily="34" charset="0"/>
                <a:cs typeface="Calibri" panose="020F0502020204030204" pitchFamily="34" charset="0"/>
              </a:rPr>
              <a:t>kratesisitaly</a:t>
            </a:r>
            <a:endParaRPr lang="it-IT" sz="1100" b="1" dirty="0">
              <a:latin typeface="Calibri" panose="020F0502020204030204" pitchFamily="34" charset="0"/>
              <a:cs typeface="Calibri" panose="020F0502020204030204" pitchFamily="34" charset="0"/>
            </a:endParaRPr>
          </a:p>
        </p:txBody>
      </p:sp>
      <p:sp>
        <p:nvSpPr>
          <p:cNvPr id="30" name="Titolo 1">
            <a:extLst>
              <a:ext uri="{FF2B5EF4-FFF2-40B4-BE49-F238E27FC236}">
                <a16:creationId xmlns:a16="http://schemas.microsoft.com/office/drawing/2014/main" id="{75CA4A17-CB65-4246-BA10-3AB0A172A8D7}"/>
              </a:ext>
            </a:extLst>
          </p:cNvPr>
          <p:cNvSpPr txBox="1">
            <a:spLocks/>
          </p:cNvSpPr>
          <p:nvPr/>
        </p:nvSpPr>
        <p:spPr>
          <a:xfrm>
            <a:off x="4572000" y="2639197"/>
            <a:ext cx="4089159" cy="236381"/>
          </a:xfrm>
          <a:prstGeom prst="rect">
            <a:avLst/>
          </a:prstGeom>
        </p:spPr>
        <p:txBody>
          <a:bodyPr vert="horz" lIns="68565" tIns="34282" rIns="68565" bIns="34282" numCol="1" spcCol="269939"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it-IT" sz="1200" b="1" dirty="0" err="1">
                <a:latin typeface="Calibri" panose="020F0502020204030204" pitchFamily="34" charset="0"/>
                <a:cs typeface="Calibri" panose="020F0502020204030204" pitchFamily="34" charset="0"/>
              </a:rPr>
              <a:t>Kratesis.com</a:t>
            </a:r>
            <a:r>
              <a:rPr lang="it-IT" sz="1200" b="1" dirty="0">
                <a:latin typeface="Calibri" panose="020F0502020204030204" pitchFamily="34" charset="0"/>
                <a:cs typeface="Calibri" panose="020F0502020204030204" pitchFamily="34" charset="0"/>
              </a:rPr>
              <a:t>| </a:t>
            </a:r>
            <a:r>
              <a:rPr lang="it-IT" sz="1200" b="1" dirty="0" err="1">
                <a:latin typeface="Calibri" panose="020F0502020204030204" pitchFamily="34" charset="0"/>
                <a:cs typeface="Calibri" panose="020F0502020204030204" pitchFamily="34" charset="0"/>
              </a:rPr>
              <a:t>info@kratesis.com</a:t>
            </a:r>
            <a:r>
              <a:rPr lang="it-IT" sz="1200" b="1" dirty="0">
                <a:latin typeface="Calibri" panose="020F0502020204030204" pitchFamily="34" charset="0"/>
                <a:cs typeface="Calibri" panose="020F0502020204030204" pitchFamily="34" charset="0"/>
              </a:rPr>
              <a:t>  | </a:t>
            </a:r>
            <a:r>
              <a:rPr lang="it-IT" sz="1200" b="1" dirty="0" err="1">
                <a:latin typeface="Calibri" panose="020F0502020204030204" pitchFamily="34" charset="0"/>
                <a:cs typeface="Calibri" panose="020F0502020204030204" pitchFamily="34" charset="0"/>
              </a:rPr>
              <a:t>pec</a:t>
            </a:r>
            <a:r>
              <a:rPr lang="it-IT" sz="1200" b="1" dirty="0">
                <a:latin typeface="Calibri" panose="020F0502020204030204" pitchFamily="34" charset="0"/>
                <a:cs typeface="Calibri" panose="020F0502020204030204" pitchFamily="34" charset="0"/>
              </a:rPr>
              <a:t>: </a:t>
            </a:r>
            <a:r>
              <a:rPr lang="it-IT" sz="1200" b="1" dirty="0" err="1">
                <a:latin typeface="Calibri" panose="020F0502020204030204" pitchFamily="34" charset="0"/>
                <a:cs typeface="Calibri" panose="020F0502020204030204" pitchFamily="34" charset="0"/>
              </a:rPr>
              <a:t>kratesis@pec.net</a:t>
            </a:r>
            <a:endParaRPr lang="it-IT" sz="1200" dirty="0">
              <a:latin typeface="Calibri" panose="020F0502020204030204" pitchFamily="34" charset="0"/>
              <a:cs typeface="Calibri" panose="020F0502020204030204" pitchFamily="34" charset="0"/>
            </a:endParaRPr>
          </a:p>
        </p:txBody>
      </p:sp>
      <p:pic>
        <p:nvPicPr>
          <p:cNvPr id="31" name="Immagine 30" descr="Twitter_Logo_Blue.png">
            <a:extLst>
              <a:ext uri="{FF2B5EF4-FFF2-40B4-BE49-F238E27FC236}">
                <a16:creationId xmlns:a16="http://schemas.microsoft.com/office/drawing/2014/main" id="{C51BD58F-4CFE-9444-896A-1D603B991F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6944" y="2288959"/>
            <a:ext cx="288000" cy="288000"/>
          </a:xfrm>
          <a:prstGeom prst="rect">
            <a:avLst/>
          </a:prstGeom>
        </p:spPr>
      </p:pic>
      <p:pic>
        <p:nvPicPr>
          <p:cNvPr id="32" name="Immagine 31">
            <a:extLst>
              <a:ext uri="{FF2B5EF4-FFF2-40B4-BE49-F238E27FC236}">
                <a16:creationId xmlns:a16="http://schemas.microsoft.com/office/drawing/2014/main" id="{85D025D9-423B-6448-B69C-C4C8552438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2178" y="2343280"/>
            <a:ext cx="210747" cy="179359"/>
          </a:xfrm>
          <a:prstGeom prst="rect">
            <a:avLst/>
          </a:prstGeom>
        </p:spPr>
      </p:pic>
      <p:sp>
        <p:nvSpPr>
          <p:cNvPr id="33" name="Titolo 1">
            <a:extLst>
              <a:ext uri="{FF2B5EF4-FFF2-40B4-BE49-F238E27FC236}">
                <a16:creationId xmlns:a16="http://schemas.microsoft.com/office/drawing/2014/main" id="{6CA6D26C-01B5-BD40-B5EB-F4E6EDEBD61F}"/>
              </a:ext>
            </a:extLst>
          </p:cNvPr>
          <p:cNvSpPr txBox="1">
            <a:spLocks/>
          </p:cNvSpPr>
          <p:nvPr/>
        </p:nvSpPr>
        <p:spPr>
          <a:xfrm>
            <a:off x="5846952" y="1414326"/>
            <a:ext cx="2794187" cy="540913"/>
          </a:xfrm>
          <a:prstGeom prst="rect">
            <a:avLst/>
          </a:prstGeom>
        </p:spPr>
        <p:txBody>
          <a:bodyPr vert="horz" lIns="77919" tIns="38960" rIns="77919" bIns="38960" numCol="1" spcCol="30677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it-IT" sz="1200" b="1" i="1" dirty="0">
                <a:latin typeface="Calibri" panose="020F0502020204030204" pitchFamily="34" charset="0"/>
                <a:cs typeface="Calibri" panose="020F0502020204030204" pitchFamily="34" charset="0"/>
              </a:rPr>
              <a:t>«Ci sono uomini che sanno tutto, peccato che questo è tutto quello che sanno» </a:t>
            </a:r>
            <a:br>
              <a:rPr lang="it-IT" sz="1200" b="1" i="1" dirty="0">
                <a:latin typeface="Calibri" panose="020F0502020204030204" pitchFamily="34" charset="0"/>
                <a:cs typeface="Calibri" panose="020F0502020204030204" pitchFamily="34" charset="0"/>
              </a:rPr>
            </a:br>
            <a:r>
              <a:rPr lang="it-IT" sz="1200" b="1" i="1" dirty="0">
                <a:latin typeface="Calibri" panose="020F0502020204030204" pitchFamily="34" charset="0"/>
                <a:cs typeface="Calibri" panose="020F0502020204030204" pitchFamily="34" charset="0"/>
              </a:rPr>
              <a:t>Niccolò Machiavelli </a:t>
            </a:r>
          </a:p>
        </p:txBody>
      </p:sp>
      <p:cxnSp>
        <p:nvCxnSpPr>
          <p:cNvPr id="8" name="Connettore 1 7">
            <a:extLst>
              <a:ext uri="{FF2B5EF4-FFF2-40B4-BE49-F238E27FC236}">
                <a16:creationId xmlns:a16="http://schemas.microsoft.com/office/drawing/2014/main" id="{E4AC2989-B353-F24B-88C5-9A183B8EAE0B}"/>
              </a:ext>
            </a:extLst>
          </p:cNvPr>
          <p:cNvCxnSpPr/>
          <p:nvPr/>
        </p:nvCxnSpPr>
        <p:spPr>
          <a:xfrm>
            <a:off x="-53191" y="3549535"/>
            <a:ext cx="9197191" cy="0"/>
          </a:xfrm>
          <a:prstGeom prst="line">
            <a:avLst/>
          </a:prstGeom>
          <a:ln>
            <a:solidFill>
              <a:srgbClr val="465E82"/>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01F482EF-126D-0643-89FC-BFAD5544A557}"/>
              </a:ext>
            </a:extLst>
          </p:cNvPr>
          <p:cNvPicPr>
            <a:picLocks noChangeAspect="1"/>
          </p:cNvPicPr>
          <p:nvPr/>
        </p:nvPicPr>
        <p:blipFill>
          <a:blip r:embed="rId7"/>
          <a:stretch>
            <a:fillRect/>
          </a:stretch>
        </p:blipFill>
        <p:spPr>
          <a:xfrm>
            <a:off x="537424" y="307189"/>
            <a:ext cx="764322" cy="900000"/>
          </a:xfrm>
          <a:prstGeom prst="rect">
            <a:avLst/>
          </a:prstGeom>
        </p:spPr>
      </p:pic>
    </p:spTree>
    <p:extLst>
      <p:ext uri="{BB962C8B-B14F-4D97-AF65-F5344CB8AC3E}">
        <p14:creationId xmlns:p14="http://schemas.microsoft.com/office/powerpoint/2010/main" val="197634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5E331ED-7946-4830-B8B3-C119A94D0B88}"/>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13498" y="0"/>
            <a:ext cx="9155750" cy="5143500"/>
          </a:xfrm>
          <a:prstGeom prst="rect">
            <a:avLst/>
          </a:prstGeom>
          <a:gradFill>
            <a:gsLst>
              <a:gs pos="0">
                <a:schemeClr val="accent6"/>
              </a:gs>
              <a:gs pos="100000">
                <a:srgbClr val="465E82"/>
              </a:gs>
            </a:gsLst>
            <a:lin ang="5400000" scaled="1"/>
          </a:gradFill>
        </p:spPr>
      </p:pic>
      <p:sp>
        <p:nvSpPr>
          <p:cNvPr id="23" name="Rettangolo 22">
            <a:extLst>
              <a:ext uri="{FF2B5EF4-FFF2-40B4-BE49-F238E27FC236}">
                <a16:creationId xmlns:a16="http://schemas.microsoft.com/office/drawing/2014/main" id="{6B332D8B-ABD6-C4DA-20E9-F9B81F6523DD}"/>
              </a:ext>
            </a:extLst>
          </p:cNvPr>
          <p:cNvSpPr/>
          <p:nvPr/>
        </p:nvSpPr>
        <p:spPr>
          <a:xfrm>
            <a:off x="0" y="4357458"/>
            <a:ext cx="9155750" cy="78048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8EF34216-E869-4BB0-971C-BF7D7AD02826}"/>
              </a:ext>
            </a:extLst>
          </p:cNvPr>
          <p:cNvSpPr/>
          <p:nvPr/>
        </p:nvSpPr>
        <p:spPr>
          <a:xfrm>
            <a:off x="-13498" y="0"/>
            <a:ext cx="9155750" cy="84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D0242534-6D42-44D7-A5B0-3B6EB72AE704}"/>
              </a:ext>
            </a:extLst>
          </p:cNvPr>
          <p:cNvSpPr/>
          <p:nvPr/>
        </p:nvSpPr>
        <p:spPr>
          <a:xfrm>
            <a:off x="-13498" y="6824"/>
            <a:ext cx="9155750" cy="78048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92A117D4-8A29-463F-881D-E3579205E0EC}"/>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75660" y="163629"/>
            <a:ext cx="1202773" cy="460567"/>
          </a:xfrm>
          <a:prstGeom prst="rect">
            <a:avLst/>
          </a:prstGeom>
        </p:spPr>
      </p:pic>
      <p:pic>
        <p:nvPicPr>
          <p:cNvPr id="5" name="Immagine 4">
            <a:extLst>
              <a:ext uri="{FF2B5EF4-FFF2-40B4-BE49-F238E27FC236}">
                <a16:creationId xmlns:a16="http://schemas.microsoft.com/office/drawing/2014/main" id="{37502364-8AF5-456F-9BB4-3124CB3A286A}"/>
              </a:ext>
            </a:extLst>
          </p:cNvPr>
          <p:cNvPicPr>
            <a:picLocks noChangeAspect="1"/>
          </p:cNvPicPr>
          <p:nvPr/>
        </p:nvPicPr>
        <p:blipFill>
          <a:blip r:embed="rId6">
            <a:duotone>
              <a:schemeClr val="bg2">
                <a:shade val="45000"/>
                <a:satMod val="135000"/>
              </a:schemeClr>
              <a:prstClr val="white"/>
            </a:duotone>
          </a:blip>
          <a:stretch>
            <a:fillRect/>
          </a:stretch>
        </p:blipFill>
        <p:spPr>
          <a:xfrm>
            <a:off x="2279278" y="4389140"/>
            <a:ext cx="732723" cy="732723"/>
          </a:xfrm>
          <a:prstGeom prst="rect">
            <a:avLst/>
          </a:prstGeom>
        </p:spPr>
      </p:pic>
      <p:pic>
        <p:nvPicPr>
          <p:cNvPr id="8" name="Immagine 7">
            <a:extLst>
              <a:ext uri="{FF2B5EF4-FFF2-40B4-BE49-F238E27FC236}">
                <a16:creationId xmlns:a16="http://schemas.microsoft.com/office/drawing/2014/main" id="{818E70BA-C904-4E5B-B0F3-35264017C7C6}"/>
              </a:ext>
            </a:extLst>
          </p:cNvPr>
          <p:cNvPicPr>
            <a:picLocks noChangeAspect="1"/>
          </p:cNvPicPr>
          <p:nvPr/>
        </p:nvPicPr>
        <p:blipFill>
          <a:blip r:embed="rId7">
            <a:duotone>
              <a:schemeClr val="bg2">
                <a:shade val="45000"/>
                <a:satMod val="135000"/>
              </a:schemeClr>
              <a:prstClr val="white"/>
            </a:duotone>
          </a:blip>
          <a:stretch>
            <a:fillRect/>
          </a:stretch>
        </p:blipFill>
        <p:spPr>
          <a:xfrm>
            <a:off x="3186734" y="4592778"/>
            <a:ext cx="693366" cy="328626"/>
          </a:xfrm>
          <a:prstGeom prst="rect">
            <a:avLst/>
          </a:prstGeom>
        </p:spPr>
      </p:pic>
      <p:pic>
        <p:nvPicPr>
          <p:cNvPr id="10" name="Immagine 9">
            <a:extLst>
              <a:ext uri="{FF2B5EF4-FFF2-40B4-BE49-F238E27FC236}">
                <a16:creationId xmlns:a16="http://schemas.microsoft.com/office/drawing/2014/main" id="{7D8DD136-4B36-4C81-9FDD-6C965CD1F159}"/>
              </a:ext>
            </a:extLst>
          </p:cNvPr>
          <p:cNvPicPr>
            <a:picLocks noChangeAspect="1"/>
          </p:cNvPicPr>
          <p:nvPr/>
        </p:nvPicPr>
        <p:blipFill>
          <a:blip r:embed="rId8">
            <a:duotone>
              <a:schemeClr val="bg2">
                <a:shade val="45000"/>
                <a:satMod val="135000"/>
              </a:schemeClr>
              <a:prstClr val="white"/>
            </a:duotone>
          </a:blip>
          <a:stretch>
            <a:fillRect/>
          </a:stretch>
        </p:blipFill>
        <p:spPr>
          <a:xfrm>
            <a:off x="3999161" y="4430082"/>
            <a:ext cx="705143" cy="595275"/>
          </a:xfrm>
          <a:prstGeom prst="rect">
            <a:avLst/>
          </a:prstGeom>
        </p:spPr>
      </p:pic>
      <p:pic>
        <p:nvPicPr>
          <p:cNvPr id="13" name="Immagine 12">
            <a:extLst>
              <a:ext uri="{FF2B5EF4-FFF2-40B4-BE49-F238E27FC236}">
                <a16:creationId xmlns:a16="http://schemas.microsoft.com/office/drawing/2014/main" id="{C0444B4A-6140-41AA-A771-9D8E4C927598}"/>
              </a:ext>
            </a:extLst>
          </p:cNvPr>
          <p:cNvPicPr>
            <a:picLocks noChangeAspect="1"/>
          </p:cNvPicPr>
          <p:nvPr/>
        </p:nvPicPr>
        <p:blipFill>
          <a:blip r:embed="rId9">
            <a:duotone>
              <a:schemeClr val="bg2">
                <a:shade val="45000"/>
                <a:satMod val="135000"/>
              </a:schemeClr>
              <a:prstClr val="white"/>
            </a:duotone>
          </a:blip>
          <a:stretch>
            <a:fillRect/>
          </a:stretch>
        </p:blipFill>
        <p:spPr>
          <a:xfrm>
            <a:off x="5743835" y="4511727"/>
            <a:ext cx="781584" cy="520109"/>
          </a:xfrm>
          <a:prstGeom prst="rect">
            <a:avLst/>
          </a:prstGeom>
        </p:spPr>
      </p:pic>
      <p:pic>
        <p:nvPicPr>
          <p:cNvPr id="17" name="Immagine 16">
            <a:extLst>
              <a:ext uri="{FF2B5EF4-FFF2-40B4-BE49-F238E27FC236}">
                <a16:creationId xmlns:a16="http://schemas.microsoft.com/office/drawing/2014/main" id="{13543A21-6421-4213-9CCD-C0B7112497B3}"/>
              </a:ext>
            </a:extLst>
          </p:cNvPr>
          <p:cNvPicPr>
            <a:picLocks noChangeAspect="1"/>
          </p:cNvPicPr>
          <p:nvPr/>
        </p:nvPicPr>
        <p:blipFill>
          <a:blip r:embed="rId10">
            <a:duotone>
              <a:schemeClr val="bg2">
                <a:shade val="45000"/>
                <a:satMod val="135000"/>
              </a:schemeClr>
              <a:prstClr val="white"/>
            </a:duotone>
          </a:blip>
          <a:stretch>
            <a:fillRect/>
          </a:stretch>
        </p:blipFill>
        <p:spPr>
          <a:xfrm>
            <a:off x="4790111" y="4496410"/>
            <a:ext cx="815968" cy="514616"/>
          </a:xfrm>
          <a:prstGeom prst="rect">
            <a:avLst/>
          </a:prstGeom>
        </p:spPr>
      </p:pic>
      <p:sp>
        <p:nvSpPr>
          <p:cNvPr id="24" name="Rettangolo 23">
            <a:extLst>
              <a:ext uri="{FF2B5EF4-FFF2-40B4-BE49-F238E27FC236}">
                <a16:creationId xmlns:a16="http://schemas.microsoft.com/office/drawing/2014/main" id="{3D14C29F-3ADF-4061-9DE6-BE6D587CE3C5}"/>
              </a:ext>
            </a:extLst>
          </p:cNvPr>
          <p:cNvSpPr/>
          <p:nvPr/>
        </p:nvSpPr>
        <p:spPr>
          <a:xfrm>
            <a:off x="-13498" y="2022346"/>
            <a:ext cx="9155750" cy="109709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B9D07667-5535-4A8F-B499-1B3A76656AE7}"/>
              </a:ext>
            </a:extLst>
          </p:cNvPr>
          <p:cNvSpPr txBox="1"/>
          <p:nvPr/>
        </p:nvSpPr>
        <p:spPr>
          <a:xfrm>
            <a:off x="1316370" y="2073003"/>
            <a:ext cx="6348020" cy="1046440"/>
          </a:xfrm>
          <a:prstGeom prst="rect">
            <a:avLst/>
          </a:prstGeom>
          <a:noFill/>
        </p:spPr>
        <p:txBody>
          <a:bodyPr wrap="none" rtlCol="0">
            <a:spAutoFit/>
          </a:bodyPr>
          <a:lstStyle/>
          <a:p>
            <a:pPr algn="ctr"/>
            <a:r>
              <a:rPr lang="it-IT" sz="2200" b="1" dirty="0">
                <a:solidFill>
                  <a:srgbClr val="258451"/>
                </a:solidFill>
              </a:rPr>
              <a:t>Capitolo 1</a:t>
            </a:r>
          </a:p>
          <a:p>
            <a:pPr algn="ctr"/>
            <a:r>
              <a:rPr lang="it-IT" sz="4000" b="1" dirty="0">
                <a:solidFill>
                  <a:srgbClr val="465E82"/>
                </a:solidFill>
              </a:rPr>
              <a:t>BACKGROUND CONOSCITIVO</a:t>
            </a:r>
          </a:p>
        </p:txBody>
      </p:sp>
      <p:pic>
        <p:nvPicPr>
          <p:cNvPr id="22" name="Immagine 21">
            <a:extLst>
              <a:ext uri="{FF2B5EF4-FFF2-40B4-BE49-F238E27FC236}">
                <a16:creationId xmlns:a16="http://schemas.microsoft.com/office/drawing/2014/main" id="{BEFAB79A-5F3A-4E28-9C08-645FC44457F2}"/>
              </a:ext>
            </a:extLst>
          </p:cNvPr>
          <p:cNvPicPr>
            <a:picLocks noChangeAspect="1"/>
          </p:cNvPicPr>
          <p:nvPr/>
        </p:nvPicPr>
        <p:blipFill>
          <a:blip r:embed="rId11">
            <a:duotone>
              <a:schemeClr val="bg2">
                <a:shade val="45000"/>
                <a:satMod val="135000"/>
              </a:schemeClr>
              <a:prstClr val="white"/>
            </a:duotone>
          </a:blip>
          <a:stretch>
            <a:fillRect/>
          </a:stretch>
        </p:blipFill>
        <p:spPr>
          <a:xfrm>
            <a:off x="4266814" y="161872"/>
            <a:ext cx="1828569" cy="460800"/>
          </a:xfrm>
          <a:prstGeom prst="rect">
            <a:avLst/>
          </a:prstGeom>
        </p:spPr>
      </p:pic>
    </p:spTree>
    <p:extLst>
      <p:ext uri="{BB962C8B-B14F-4D97-AF65-F5344CB8AC3E}">
        <p14:creationId xmlns:p14="http://schemas.microsoft.com/office/powerpoint/2010/main" val="328263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4</a:t>
            </a:fld>
            <a:endParaRPr lang="it-IT" dirty="0"/>
          </a:p>
        </p:txBody>
      </p:sp>
      <p:pic>
        <p:nvPicPr>
          <p:cNvPr id="2" name="Immagine 1">
            <a:extLst>
              <a:ext uri="{FF2B5EF4-FFF2-40B4-BE49-F238E27FC236}">
                <a16:creationId xmlns:a16="http://schemas.microsoft.com/office/drawing/2014/main" id="{CA814B9C-3DED-021D-B6BF-96B2E3C6ADB7}"/>
              </a:ext>
            </a:extLst>
          </p:cNvPr>
          <p:cNvPicPr>
            <a:picLocks noChangeAspect="1"/>
          </p:cNvPicPr>
          <p:nvPr/>
        </p:nvPicPr>
        <p:blipFill>
          <a:blip r:embed="rId3">
            <a:duotone>
              <a:schemeClr val="bg2">
                <a:shade val="45000"/>
                <a:satMod val="135000"/>
              </a:schemeClr>
              <a:prstClr val="white"/>
            </a:duotone>
          </a:blip>
          <a:stretch>
            <a:fillRect/>
          </a:stretch>
        </p:blipFill>
        <p:spPr>
          <a:xfrm>
            <a:off x="5950165" y="1443337"/>
            <a:ext cx="2447634" cy="2849199"/>
          </a:xfrm>
          <a:prstGeom prst="rect">
            <a:avLst/>
          </a:prstGeom>
        </p:spPr>
      </p:pic>
      <p:sp>
        <p:nvSpPr>
          <p:cNvPr id="23" name="Rettangolo 22">
            <a:extLst>
              <a:ext uri="{FF2B5EF4-FFF2-40B4-BE49-F238E27FC236}">
                <a16:creationId xmlns:a16="http://schemas.microsoft.com/office/drawing/2014/main" id="{FF51D480-F6E7-BD41-2F20-C456F6991320}"/>
              </a:ext>
            </a:extLst>
          </p:cNvPr>
          <p:cNvSpPr/>
          <p:nvPr/>
        </p:nvSpPr>
        <p:spPr>
          <a:xfrm>
            <a:off x="5721558" y="1210981"/>
            <a:ext cx="2872991" cy="3201751"/>
          </a:xfrm>
          <a:prstGeom prst="rect">
            <a:avLst/>
          </a:prstGeom>
          <a:solidFill>
            <a:schemeClr val="bg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4780196C-DAA1-70C3-758D-143B3B2D5359}"/>
              </a:ext>
            </a:extLst>
          </p:cNvPr>
          <p:cNvSpPr txBox="1"/>
          <p:nvPr/>
        </p:nvSpPr>
        <p:spPr>
          <a:xfrm>
            <a:off x="5865963" y="2639971"/>
            <a:ext cx="2583424" cy="1738938"/>
          </a:xfrm>
          <a:prstGeom prst="rect">
            <a:avLst/>
          </a:prstGeom>
          <a:noFill/>
        </p:spPr>
        <p:txBody>
          <a:bodyPr wrap="square">
            <a:spAutoFit/>
          </a:bodyPr>
          <a:lstStyle/>
          <a:p>
            <a:pPr algn="ctr"/>
            <a:r>
              <a:rPr lang="it-IT" sz="1600" b="1" dirty="0">
                <a:solidFill>
                  <a:srgbClr val="D94149"/>
                </a:solidFill>
                <a:effectLst/>
              </a:rPr>
              <a:t>L’IMPATTO NEGATIVO</a:t>
            </a:r>
          </a:p>
          <a:p>
            <a:pPr algn="ctr"/>
            <a:r>
              <a:rPr lang="it-IT" sz="1600" b="1" dirty="0">
                <a:solidFill>
                  <a:srgbClr val="D94149"/>
                </a:solidFill>
                <a:effectLst/>
              </a:rPr>
              <a:t>DELLA SEDENTARIETÀ</a:t>
            </a:r>
          </a:p>
          <a:p>
            <a:pPr algn="ctr"/>
            <a:r>
              <a:rPr lang="it-IT" sz="1600" b="1" dirty="0">
                <a:solidFill>
                  <a:srgbClr val="D94149"/>
                </a:solidFill>
                <a:effectLst/>
              </a:rPr>
              <a:t>SUI COSTI DEL SERVIZIO SANITARIO NAZIONALE</a:t>
            </a:r>
          </a:p>
          <a:p>
            <a:pPr algn="ctr"/>
            <a:endParaRPr lang="it-IT" sz="1600" b="1" dirty="0">
              <a:solidFill>
                <a:srgbClr val="D94149"/>
              </a:solidFill>
            </a:endParaRPr>
          </a:p>
          <a:p>
            <a:pPr algn="ctr"/>
            <a:endParaRPr lang="it-IT" sz="1600" b="1" dirty="0">
              <a:solidFill>
                <a:srgbClr val="D94149"/>
              </a:solidFill>
            </a:endParaRPr>
          </a:p>
          <a:p>
            <a:pPr algn="ctr"/>
            <a:r>
              <a:rPr lang="it-IT" sz="1100" dirty="0"/>
              <a:t>Istituto Superiore di Sanità (2018)</a:t>
            </a:r>
            <a:endParaRPr lang="it-IT" sz="1100" b="0" i="1" dirty="0">
              <a:solidFill>
                <a:srgbClr val="000000"/>
              </a:solidFill>
              <a:effectLst/>
            </a:endParaRPr>
          </a:p>
        </p:txBody>
      </p:sp>
      <p:sp>
        <p:nvSpPr>
          <p:cNvPr id="25" name="Rettangolo 24">
            <a:extLst>
              <a:ext uri="{FF2B5EF4-FFF2-40B4-BE49-F238E27FC236}">
                <a16:creationId xmlns:a16="http://schemas.microsoft.com/office/drawing/2014/main" id="{CF79955B-F48B-51D0-A49D-A03F41F3F8C9}"/>
              </a:ext>
            </a:extLst>
          </p:cNvPr>
          <p:cNvSpPr/>
          <p:nvPr/>
        </p:nvSpPr>
        <p:spPr>
          <a:xfrm>
            <a:off x="6196571" y="1777410"/>
            <a:ext cx="1954823" cy="707886"/>
          </a:xfrm>
          <a:prstGeom prst="rect">
            <a:avLst/>
          </a:prstGeom>
          <a:solidFill>
            <a:srgbClr val="D94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7D63EE4B-BEB8-E29F-3B9A-08E5A01CBD01}"/>
              </a:ext>
            </a:extLst>
          </p:cNvPr>
          <p:cNvSpPr txBox="1"/>
          <p:nvPr/>
        </p:nvSpPr>
        <p:spPr>
          <a:xfrm>
            <a:off x="6256846" y="1831354"/>
            <a:ext cx="1838137" cy="584775"/>
          </a:xfrm>
          <a:prstGeom prst="rect">
            <a:avLst/>
          </a:prstGeom>
          <a:noFill/>
        </p:spPr>
        <p:txBody>
          <a:bodyPr wrap="square">
            <a:spAutoFit/>
          </a:bodyPr>
          <a:lstStyle/>
          <a:p>
            <a:r>
              <a:rPr lang="it-IT" sz="3200" b="1" i="0" u="none" strike="noStrike" dirty="0">
                <a:solidFill>
                  <a:schemeClr val="bg1"/>
                </a:solidFill>
                <a:effectLst/>
                <a:latin typeface="Calibri" panose="020F0502020204030204" pitchFamily="34" charset="0"/>
              </a:rPr>
              <a:t>-2,3 MLD</a:t>
            </a:r>
            <a:endParaRPr lang="it-IT" sz="3200" b="1" dirty="0">
              <a:solidFill>
                <a:schemeClr val="bg1"/>
              </a:solidFill>
            </a:endParaRPr>
          </a:p>
        </p:txBody>
      </p:sp>
      <p:sp>
        <p:nvSpPr>
          <p:cNvPr id="27" name="Rettangolo 26">
            <a:extLst>
              <a:ext uri="{FF2B5EF4-FFF2-40B4-BE49-F238E27FC236}">
                <a16:creationId xmlns:a16="http://schemas.microsoft.com/office/drawing/2014/main" id="{C5F113C5-52F1-D4F8-307D-B2DEEEA46ABF}"/>
              </a:ext>
            </a:extLst>
          </p:cNvPr>
          <p:cNvSpPr/>
          <p:nvPr/>
        </p:nvSpPr>
        <p:spPr>
          <a:xfrm>
            <a:off x="5852718" y="1317815"/>
            <a:ext cx="2636744" cy="309491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2BEFBABE-3BFC-80A8-B4F4-8B9F6AB2D849}"/>
              </a:ext>
            </a:extLst>
          </p:cNvPr>
          <p:cNvSpPr/>
          <p:nvPr/>
        </p:nvSpPr>
        <p:spPr>
          <a:xfrm>
            <a:off x="817661" y="1975251"/>
            <a:ext cx="1261920" cy="1215294"/>
          </a:xfrm>
          <a:prstGeom prst="ellipse">
            <a:avLst/>
          </a:prstGeom>
          <a:solidFill>
            <a:srgbClr val="465E82"/>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t>34</a:t>
            </a:r>
            <a:r>
              <a:rPr lang="it-IT" b="1" dirty="0"/>
              <a:t>%</a:t>
            </a:r>
            <a:endParaRPr lang="it-IT" sz="3200" b="1" dirty="0"/>
          </a:p>
        </p:txBody>
      </p:sp>
      <p:sp>
        <p:nvSpPr>
          <p:cNvPr id="29" name="Ovale 28">
            <a:extLst>
              <a:ext uri="{FF2B5EF4-FFF2-40B4-BE49-F238E27FC236}">
                <a16:creationId xmlns:a16="http://schemas.microsoft.com/office/drawing/2014/main" id="{45973A22-F5EF-D538-BC25-925A22650123}"/>
              </a:ext>
            </a:extLst>
          </p:cNvPr>
          <p:cNvSpPr/>
          <p:nvPr/>
        </p:nvSpPr>
        <p:spPr>
          <a:xfrm>
            <a:off x="2402568" y="1975251"/>
            <a:ext cx="1261920" cy="1215294"/>
          </a:xfrm>
          <a:prstGeom prst="ellipse">
            <a:avLst/>
          </a:prstGeom>
          <a:solidFill>
            <a:srgbClr val="2E75B6"/>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t>36</a:t>
            </a:r>
            <a:r>
              <a:rPr lang="it-IT" b="1" dirty="0"/>
              <a:t>%</a:t>
            </a:r>
            <a:endParaRPr lang="it-IT" sz="3200" b="1" dirty="0"/>
          </a:p>
        </p:txBody>
      </p:sp>
      <p:sp>
        <p:nvSpPr>
          <p:cNvPr id="30" name="Ovale 29">
            <a:extLst>
              <a:ext uri="{FF2B5EF4-FFF2-40B4-BE49-F238E27FC236}">
                <a16:creationId xmlns:a16="http://schemas.microsoft.com/office/drawing/2014/main" id="{AAF38B9B-8E96-DD70-F0FD-1C8E356100F4}"/>
              </a:ext>
            </a:extLst>
          </p:cNvPr>
          <p:cNvSpPr/>
          <p:nvPr/>
        </p:nvSpPr>
        <p:spPr>
          <a:xfrm>
            <a:off x="4012473" y="1975251"/>
            <a:ext cx="1261920" cy="1215294"/>
          </a:xfrm>
          <a:prstGeom prst="ellipse">
            <a:avLst/>
          </a:prstGeom>
          <a:solidFill>
            <a:srgbClr val="D94149"/>
          </a:solidFill>
          <a:ln>
            <a:solidFill>
              <a:srgbClr val="465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t>30</a:t>
            </a:r>
            <a:r>
              <a:rPr lang="it-IT" b="1" dirty="0"/>
              <a:t>%</a:t>
            </a:r>
            <a:endParaRPr lang="it-IT" sz="3200" b="1" dirty="0"/>
          </a:p>
        </p:txBody>
      </p:sp>
      <p:sp>
        <p:nvSpPr>
          <p:cNvPr id="31" name="CasellaDiTesto 30">
            <a:extLst>
              <a:ext uri="{FF2B5EF4-FFF2-40B4-BE49-F238E27FC236}">
                <a16:creationId xmlns:a16="http://schemas.microsoft.com/office/drawing/2014/main" id="{065A0E4A-4B6E-E56D-C503-B54BCCB358ED}"/>
              </a:ext>
            </a:extLst>
          </p:cNvPr>
          <p:cNvSpPr txBox="1"/>
          <p:nvPr/>
        </p:nvSpPr>
        <p:spPr>
          <a:xfrm>
            <a:off x="647048" y="3301500"/>
            <a:ext cx="1551259" cy="800219"/>
          </a:xfrm>
          <a:prstGeom prst="rect">
            <a:avLst/>
          </a:prstGeom>
          <a:noFill/>
        </p:spPr>
        <p:txBody>
          <a:bodyPr wrap="none" rtlCol="0">
            <a:spAutoFit/>
          </a:bodyPr>
          <a:lstStyle/>
          <a:p>
            <a:pPr algn="ctr"/>
            <a:r>
              <a:rPr lang="it-IT" sz="1800" b="1" dirty="0">
                <a:solidFill>
                  <a:srgbClr val="465E82"/>
                </a:solidFill>
              </a:rPr>
              <a:t>ATTIVI</a:t>
            </a:r>
          </a:p>
          <a:p>
            <a:pPr algn="ctr"/>
            <a:r>
              <a:rPr lang="it-IT" dirty="0"/>
              <a:t>praticano più volte</a:t>
            </a:r>
          </a:p>
          <a:p>
            <a:pPr algn="ctr"/>
            <a:r>
              <a:rPr lang="it-IT" dirty="0"/>
              <a:t>a settimana</a:t>
            </a:r>
          </a:p>
        </p:txBody>
      </p:sp>
      <p:sp>
        <p:nvSpPr>
          <p:cNvPr id="33" name="CasellaDiTesto 32">
            <a:extLst>
              <a:ext uri="{FF2B5EF4-FFF2-40B4-BE49-F238E27FC236}">
                <a16:creationId xmlns:a16="http://schemas.microsoft.com/office/drawing/2014/main" id="{64A4B8D7-8DFE-AFBD-B09E-1529AE7F9ACC}"/>
              </a:ext>
            </a:extLst>
          </p:cNvPr>
          <p:cNvSpPr txBox="1"/>
          <p:nvPr/>
        </p:nvSpPr>
        <p:spPr>
          <a:xfrm>
            <a:off x="2123040" y="3301501"/>
            <a:ext cx="1759456" cy="800219"/>
          </a:xfrm>
          <a:prstGeom prst="rect">
            <a:avLst/>
          </a:prstGeom>
          <a:noFill/>
        </p:spPr>
        <p:txBody>
          <a:bodyPr wrap="none" rtlCol="0">
            <a:spAutoFit/>
          </a:bodyPr>
          <a:lstStyle/>
          <a:p>
            <a:pPr algn="ctr"/>
            <a:r>
              <a:rPr lang="it-IT" sz="1800" b="1" dirty="0">
                <a:solidFill>
                  <a:srgbClr val="2E75B6"/>
                </a:solidFill>
              </a:rPr>
              <a:t>SALTUARI</a:t>
            </a:r>
          </a:p>
          <a:p>
            <a:pPr algn="ctr"/>
            <a:r>
              <a:rPr lang="it-IT" dirty="0"/>
              <a:t>praticano al massimo</a:t>
            </a:r>
          </a:p>
          <a:p>
            <a:pPr algn="ctr"/>
            <a:r>
              <a:rPr lang="it-IT" dirty="0"/>
              <a:t>una volta a settimana</a:t>
            </a:r>
          </a:p>
        </p:txBody>
      </p:sp>
      <p:sp>
        <p:nvSpPr>
          <p:cNvPr id="34" name="CasellaDiTesto 33">
            <a:extLst>
              <a:ext uri="{FF2B5EF4-FFF2-40B4-BE49-F238E27FC236}">
                <a16:creationId xmlns:a16="http://schemas.microsoft.com/office/drawing/2014/main" id="{7CB44E89-FAAD-DDD3-B553-8D5C159633BE}"/>
              </a:ext>
            </a:extLst>
          </p:cNvPr>
          <p:cNvSpPr txBox="1"/>
          <p:nvPr/>
        </p:nvSpPr>
        <p:spPr>
          <a:xfrm>
            <a:off x="4025717" y="3301502"/>
            <a:ext cx="1261921" cy="800219"/>
          </a:xfrm>
          <a:prstGeom prst="rect">
            <a:avLst/>
          </a:prstGeom>
          <a:noFill/>
        </p:spPr>
        <p:txBody>
          <a:bodyPr wrap="square" rtlCol="0">
            <a:spAutoFit/>
          </a:bodyPr>
          <a:lstStyle/>
          <a:p>
            <a:pPr algn="ctr"/>
            <a:r>
              <a:rPr lang="it-IT" sz="1800" b="1" dirty="0">
                <a:solidFill>
                  <a:srgbClr val="D94149"/>
                </a:solidFill>
              </a:rPr>
              <a:t>SEDENTARI</a:t>
            </a:r>
          </a:p>
          <a:p>
            <a:pPr algn="ctr"/>
            <a:r>
              <a:rPr lang="it-IT" dirty="0"/>
              <a:t>non praticano attività fisica</a:t>
            </a:r>
          </a:p>
        </p:txBody>
      </p:sp>
      <p:sp>
        <p:nvSpPr>
          <p:cNvPr id="35" name="CasellaDiTesto 34">
            <a:extLst>
              <a:ext uri="{FF2B5EF4-FFF2-40B4-BE49-F238E27FC236}">
                <a16:creationId xmlns:a16="http://schemas.microsoft.com/office/drawing/2014/main" id="{A5CC7F5C-EB96-A2E9-FADD-74CD5D1822AE}"/>
              </a:ext>
            </a:extLst>
          </p:cNvPr>
          <p:cNvSpPr txBox="1"/>
          <p:nvPr/>
        </p:nvSpPr>
        <p:spPr>
          <a:xfrm>
            <a:off x="803593" y="1336859"/>
            <a:ext cx="4583016" cy="523220"/>
          </a:xfrm>
          <a:prstGeom prst="rect">
            <a:avLst/>
          </a:prstGeom>
          <a:noFill/>
        </p:spPr>
        <p:txBody>
          <a:bodyPr wrap="square">
            <a:spAutoFit/>
          </a:bodyPr>
          <a:lstStyle/>
          <a:p>
            <a:pPr algn="ctr"/>
            <a:r>
              <a:rPr lang="it-IT" b="1" cap="all" spc="0" dirty="0">
                <a:ln>
                  <a:noFill/>
                </a:ln>
                <a:solidFill>
                  <a:srgbClr val="000000"/>
                </a:solidFill>
                <a:effectLst/>
                <a:uFill>
                  <a:solidFill>
                    <a:srgbClr val="182D4D"/>
                  </a:solidFill>
                </a:uFill>
                <a:latin typeface="Calibri" panose="020F0502020204030204" pitchFamily="34" charset="0"/>
                <a:ea typeface="Arial" panose="020B0604020202020204" pitchFamily="34" charset="0"/>
                <a:cs typeface="Calibri" panose="020F0502020204030204" pitchFamily="34" charset="0"/>
              </a:rPr>
              <a:t>Indagine SWG SPORT E SALUTE</a:t>
            </a:r>
          </a:p>
          <a:p>
            <a:pPr algn="ctr"/>
            <a:r>
              <a:rPr lang="it-IT" b="1" cap="all" dirty="0">
                <a:solidFill>
                  <a:srgbClr val="000000"/>
                </a:solidFill>
                <a:uFill>
                  <a:solidFill>
                    <a:srgbClr val="182D4D"/>
                  </a:solidFill>
                </a:uFill>
                <a:latin typeface="Calibri" panose="020F0502020204030204" pitchFamily="34" charset="0"/>
                <a:ea typeface="Arial" panose="020B0604020202020204" pitchFamily="34" charset="0"/>
                <a:cs typeface="Calibri" panose="020F0502020204030204" pitchFamily="34" charset="0"/>
              </a:rPr>
              <a:t>Novembre 2022</a:t>
            </a:r>
            <a:r>
              <a:rPr lang="it-IT" b="1" cap="all" spc="0" dirty="0">
                <a:ln>
                  <a:noFill/>
                </a:ln>
                <a:solidFill>
                  <a:srgbClr val="000000"/>
                </a:solidFill>
                <a:effectLst/>
                <a:uFill>
                  <a:solidFill>
                    <a:srgbClr val="182D4D"/>
                  </a:solidFill>
                </a:uFill>
                <a:latin typeface="Calibri" panose="020F0502020204030204" pitchFamily="34" charset="0"/>
                <a:ea typeface="Arial" panose="020B0604020202020204" pitchFamily="34" charset="0"/>
                <a:cs typeface="Calibri" panose="020F0502020204030204" pitchFamily="34" charset="0"/>
              </a:rPr>
              <a:t>  </a:t>
            </a:r>
            <a:endParaRPr lang="it-IT" b="1" cap="all" spc="100" dirty="0">
              <a:solidFill>
                <a:srgbClr val="182D4D"/>
              </a:solidFill>
              <a:effectLst/>
              <a:uFill>
                <a:solidFill>
                  <a:srgbClr val="182D4D"/>
                </a:solidFill>
              </a:uFill>
              <a:latin typeface="Calibri" panose="020F0502020204030204" pitchFamily="34" charset="0"/>
              <a:ea typeface="Arial Unicode MS"/>
              <a:cs typeface="Arial Unicode MS"/>
            </a:endParaRPr>
          </a:p>
        </p:txBody>
      </p:sp>
      <p:sp>
        <p:nvSpPr>
          <p:cNvPr id="36" name="Titolo 22">
            <a:extLst>
              <a:ext uri="{FF2B5EF4-FFF2-40B4-BE49-F238E27FC236}">
                <a16:creationId xmlns:a16="http://schemas.microsoft.com/office/drawing/2014/main" id="{49A9D2FB-6EC1-8FDA-6D49-5D1F949935DD}"/>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Ad oggi, un terzo degli italiani non si muove</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Italia meno attiva della media UE. La sedentarietà ci costa più di 2 miliardi</a:t>
            </a:r>
          </a:p>
        </p:txBody>
      </p:sp>
    </p:spTree>
    <p:extLst>
      <p:ext uri="{BB962C8B-B14F-4D97-AF65-F5344CB8AC3E}">
        <p14:creationId xmlns:p14="http://schemas.microsoft.com/office/powerpoint/2010/main" val="46282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a 15">
            <a:extLst>
              <a:ext uri="{FF2B5EF4-FFF2-40B4-BE49-F238E27FC236}">
                <a16:creationId xmlns:a16="http://schemas.microsoft.com/office/drawing/2014/main" id="{41A2820A-2AC5-475F-9D1A-1FA816D7C8FA}"/>
              </a:ext>
            </a:extLst>
          </p:cNvPr>
          <p:cNvGraphicFramePr>
            <a:graphicFrameLocks noGrp="1"/>
          </p:cNvGraphicFramePr>
          <p:nvPr>
            <p:extLst>
              <p:ext uri="{D42A27DB-BD31-4B8C-83A1-F6EECF244321}">
                <p14:modId xmlns:p14="http://schemas.microsoft.com/office/powerpoint/2010/main" val="4028979629"/>
              </p:ext>
            </p:extLst>
          </p:nvPr>
        </p:nvGraphicFramePr>
        <p:xfrm>
          <a:off x="564293" y="1985995"/>
          <a:ext cx="8015420" cy="252541"/>
        </p:xfrm>
        <a:graphic>
          <a:graphicData uri="http://schemas.openxmlformats.org/drawingml/2006/table">
            <a:tbl>
              <a:tblPr>
                <a:tableStyleId>{5C22544A-7EE6-4342-B048-85BDC9FD1C3A}</a:tableStyleId>
              </a:tblPr>
              <a:tblGrid>
                <a:gridCol w="572530">
                  <a:extLst>
                    <a:ext uri="{9D8B030D-6E8A-4147-A177-3AD203B41FA5}">
                      <a16:colId xmlns:a16="http://schemas.microsoft.com/office/drawing/2014/main" val="3599399663"/>
                    </a:ext>
                  </a:extLst>
                </a:gridCol>
                <a:gridCol w="572530">
                  <a:extLst>
                    <a:ext uri="{9D8B030D-6E8A-4147-A177-3AD203B41FA5}">
                      <a16:colId xmlns:a16="http://schemas.microsoft.com/office/drawing/2014/main" val="1469997124"/>
                    </a:ext>
                  </a:extLst>
                </a:gridCol>
                <a:gridCol w="572530">
                  <a:extLst>
                    <a:ext uri="{9D8B030D-6E8A-4147-A177-3AD203B41FA5}">
                      <a16:colId xmlns:a16="http://schemas.microsoft.com/office/drawing/2014/main" val="1503936392"/>
                    </a:ext>
                  </a:extLst>
                </a:gridCol>
                <a:gridCol w="572530">
                  <a:extLst>
                    <a:ext uri="{9D8B030D-6E8A-4147-A177-3AD203B41FA5}">
                      <a16:colId xmlns:a16="http://schemas.microsoft.com/office/drawing/2014/main" val="2255013043"/>
                    </a:ext>
                  </a:extLst>
                </a:gridCol>
                <a:gridCol w="572530">
                  <a:extLst>
                    <a:ext uri="{9D8B030D-6E8A-4147-A177-3AD203B41FA5}">
                      <a16:colId xmlns:a16="http://schemas.microsoft.com/office/drawing/2014/main" val="605694604"/>
                    </a:ext>
                  </a:extLst>
                </a:gridCol>
                <a:gridCol w="572530">
                  <a:extLst>
                    <a:ext uri="{9D8B030D-6E8A-4147-A177-3AD203B41FA5}">
                      <a16:colId xmlns:a16="http://schemas.microsoft.com/office/drawing/2014/main" val="355944705"/>
                    </a:ext>
                  </a:extLst>
                </a:gridCol>
                <a:gridCol w="572530">
                  <a:extLst>
                    <a:ext uri="{9D8B030D-6E8A-4147-A177-3AD203B41FA5}">
                      <a16:colId xmlns:a16="http://schemas.microsoft.com/office/drawing/2014/main" val="451477978"/>
                    </a:ext>
                  </a:extLst>
                </a:gridCol>
                <a:gridCol w="572530">
                  <a:extLst>
                    <a:ext uri="{9D8B030D-6E8A-4147-A177-3AD203B41FA5}">
                      <a16:colId xmlns:a16="http://schemas.microsoft.com/office/drawing/2014/main" val="902382029"/>
                    </a:ext>
                  </a:extLst>
                </a:gridCol>
                <a:gridCol w="572530">
                  <a:extLst>
                    <a:ext uri="{9D8B030D-6E8A-4147-A177-3AD203B41FA5}">
                      <a16:colId xmlns:a16="http://schemas.microsoft.com/office/drawing/2014/main" val="1606189286"/>
                    </a:ext>
                  </a:extLst>
                </a:gridCol>
                <a:gridCol w="572530">
                  <a:extLst>
                    <a:ext uri="{9D8B030D-6E8A-4147-A177-3AD203B41FA5}">
                      <a16:colId xmlns:a16="http://schemas.microsoft.com/office/drawing/2014/main" val="497842429"/>
                    </a:ext>
                  </a:extLst>
                </a:gridCol>
                <a:gridCol w="572530">
                  <a:extLst>
                    <a:ext uri="{9D8B030D-6E8A-4147-A177-3AD203B41FA5}">
                      <a16:colId xmlns:a16="http://schemas.microsoft.com/office/drawing/2014/main" val="3569061030"/>
                    </a:ext>
                  </a:extLst>
                </a:gridCol>
                <a:gridCol w="572530">
                  <a:extLst>
                    <a:ext uri="{9D8B030D-6E8A-4147-A177-3AD203B41FA5}">
                      <a16:colId xmlns:a16="http://schemas.microsoft.com/office/drawing/2014/main" val="508817498"/>
                    </a:ext>
                  </a:extLst>
                </a:gridCol>
                <a:gridCol w="572530">
                  <a:extLst>
                    <a:ext uri="{9D8B030D-6E8A-4147-A177-3AD203B41FA5}">
                      <a16:colId xmlns:a16="http://schemas.microsoft.com/office/drawing/2014/main" val="3422721947"/>
                    </a:ext>
                  </a:extLst>
                </a:gridCol>
                <a:gridCol w="572530">
                  <a:extLst>
                    <a:ext uri="{9D8B030D-6E8A-4147-A177-3AD203B41FA5}">
                      <a16:colId xmlns:a16="http://schemas.microsoft.com/office/drawing/2014/main" val="657760309"/>
                    </a:ext>
                  </a:extLst>
                </a:gridCol>
              </a:tblGrid>
              <a:tr h="252541">
                <a:tc>
                  <a:txBody>
                    <a:bodyPr/>
                    <a:lstStyle/>
                    <a:p>
                      <a:pPr algn="ctr" fontAlgn="ctr"/>
                      <a:r>
                        <a:rPr lang="it-IT" sz="700" u="none" strike="noStrike" dirty="0">
                          <a:effectLst/>
                        </a:rPr>
                        <a:t>2008</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2009</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2010</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2011</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2012</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2013</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2014</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2015</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2016</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2017</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2018</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2019</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u="none" strike="noStrike" dirty="0">
                          <a:effectLst/>
                        </a:rPr>
                        <a:t>2020</a:t>
                      </a:r>
                      <a:endParaRPr lang="it-IT" sz="700" b="0" i="0" u="none" strike="noStrike" dirty="0">
                        <a:solidFill>
                          <a:srgbClr val="000000"/>
                        </a:solidFill>
                        <a:effectLst/>
                        <a:latin typeface="Verdana" panose="020B0604030504040204" pitchFamily="34" charset="0"/>
                      </a:endParaRPr>
                    </a:p>
                  </a:txBody>
                  <a:tcPr marL="8215" marR="8215" marT="8215" marB="0" anchor="ctr">
                    <a:noFill/>
                  </a:tcPr>
                </a:tc>
                <a:tc>
                  <a:txBody>
                    <a:bodyPr/>
                    <a:lstStyle/>
                    <a:p>
                      <a:pPr algn="ctr" fontAlgn="ctr"/>
                      <a:r>
                        <a:rPr lang="it-IT" sz="700" b="0" i="0" u="none" strike="noStrike" dirty="0">
                          <a:solidFill>
                            <a:srgbClr val="000000"/>
                          </a:solidFill>
                          <a:effectLst/>
                          <a:latin typeface="Verdana" panose="020B0604030504040204" pitchFamily="34" charset="0"/>
                        </a:rPr>
                        <a:t>2021</a:t>
                      </a:r>
                    </a:p>
                  </a:txBody>
                  <a:tcPr marL="8215" marR="8215" marT="8215" marB="0" anchor="ctr">
                    <a:noFill/>
                  </a:tcPr>
                </a:tc>
                <a:extLst>
                  <a:ext uri="{0D108BD9-81ED-4DB2-BD59-A6C34878D82A}">
                    <a16:rowId xmlns:a16="http://schemas.microsoft.com/office/drawing/2014/main" val="878297535"/>
                  </a:ext>
                </a:extLst>
              </a:tr>
            </a:tbl>
          </a:graphicData>
        </a:graphic>
      </p:graphicFrame>
      <p:sp>
        <p:nvSpPr>
          <p:cNvPr id="14" name="Segnaposto numero diapositiva 13"/>
          <p:cNvSpPr>
            <a:spLocks noGrp="1"/>
          </p:cNvSpPr>
          <p:nvPr>
            <p:ph type="sldNum" sz="quarter" idx="12"/>
          </p:nvPr>
        </p:nvSpPr>
        <p:spPr/>
        <p:txBody>
          <a:bodyPr/>
          <a:lstStyle/>
          <a:p>
            <a:fld id="{CEC07F19-866A-D549-94C6-C4D9AC2AB9CF}" type="slidenum">
              <a:rPr lang="it-IT" smtClean="0"/>
              <a:pPr/>
              <a:t>5</a:t>
            </a:fld>
            <a:endParaRPr lang="it-IT" dirty="0"/>
          </a:p>
        </p:txBody>
      </p:sp>
      <p:graphicFrame>
        <p:nvGraphicFramePr>
          <p:cNvPr id="10" name="Grafico 9">
            <a:extLst>
              <a:ext uri="{FF2B5EF4-FFF2-40B4-BE49-F238E27FC236}">
                <a16:creationId xmlns:a16="http://schemas.microsoft.com/office/drawing/2014/main" id="{2FD2894D-D2B0-440A-8429-975BE2C3C26A}"/>
              </a:ext>
            </a:extLst>
          </p:cNvPr>
          <p:cNvGraphicFramePr/>
          <p:nvPr>
            <p:extLst>
              <p:ext uri="{D42A27DB-BD31-4B8C-83A1-F6EECF244321}">
                <p14:modId xmlns:p14="http://schemas.microsoft.com/office/powerpoint/2010/main" val="2001526308"/>
              </p:ext>
            </p:extLst>
          </p:nvPr>
        </p:nvGraphicFramePr>
        <p:xfrm>
          <a:off x="445610" y="935564"/>
          <a:ext cx="8265631" cy="1446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co 3">
            <a:extLst>
              <a:ext uri="{FF2B5EF4-FFF2-40B4-BE49-F238E27FC236}">
                <a16:creationId xmlns:a16="http://schemas.microsoft.com/office/drawing/2014/main" id="{F881AAA7-9DFA-41AC-BBE8-B40B025AE3F7}"/>
              </a:ext>
            </a:extLst>
          </p:cNvPr>
          <p:cNvGraphicFramePr/>
          <p:nvPr>
            <p:extLst>
              <p:ext uri="{D42A27DB-BD31-4B8C-83A1-F6EECF244321}">
                <p14:modId xmlns:p14="http://schemas.microsoft.com/office/powerpoint/2010/main" val="740333199"/>
              </p:ext>
            </p:extLst>
          </p:nvPr>
        </p:nvGraphicFramePr>
        <p:xfrm>
          <a:off x="438619" y="2376947"/>
          <a:ext cx="8265631" cy="15494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la 4">
            <a:extLst>
              <a:ext uri="{FF2B5EF4-FFF2-40B4-BE49-F238E27FC236}">
                <a16:creationId xmlns:a16="http://schemas.microsoft.com/office/drawing/2014/main" id="{E97669DD-0D45-4E5A-9BBB-56E8DD588687}"/>
              </a:ext>
            </a:extLst>
          </p:cNvPr>
          <p:cNvGraphicFramePr>
            <a:graphicFrameLocks noGrp="1"/>
          </p:cNvGraphicFramePr>
          <p:nvPr>
            <p:extLst>
              <p:ext uri="{D42A27DB-BD31-4B8C-83A1-F6EECF244321}">
                <p14:modId xmlns:p14="http://schemas.microsoft.com/office/powerpoint/2010/main" val="3541592533"/>
              </p:ext>
            </p:extLst>
          </p:nvPr>
        </p:nvGraphicFramePr>
        <p:xfrm>
          <a:off x="564291" y="3823100"/>
          <a:ext cx="8028270" cy="447632"/>
        </p:xfrm>
        <a:graphic>
          <a:graphicData uri="http://schemas.openxmlformats.org/drawingml/2006/table">
            <a:tbl>
              <a:tblPr>
                <a:tableStyleId>{5C22544A-7EE6-4342-B048-85BDC9FD1C3A}</a:tableStyleId>
              </a:tblPr>
              <a:tblGrid>
                <a:gridCol w="535218">
                  <a:extLst>
                    <a:ext uri="{9D8B030D-6E8A-4147-A177-3AD203B41FA5}">
                      <a16:colId xmlns:a16="http://schemas.microsoft.com/office/drawing/2014/main" val="3599399663"/>
                    </a:ext>
                  </a:extLst>
                </a:gridCol>
                <a:gridCol w="535218">
                  <a:extLst>
                    <a:ext uri="{9D8B030D-6E8A-4147-A177-3AD203B41FA5}">
                      <a16:colId xmlns:a16="http://schemas.microsoft.com/office/drawing/2014/main" val="1469997124"/>
                    </a:ext>
                  </a:extLst>
                </a:gridCol>
                <a:gridCol w="535218">
                  <a:extLst>
                    <a:ext uri="{9D8B030D-6E8A-4147-A177-3AD203B41FA5}">
                      <a16:colId xmlns:a16="http://schemas.microsoft.com/office/drawing/2014/main" val="1503936392"/>
                    </a:ext>
                  </a:extLst>
                </a:gridCol>
                <a:gridCol w="535218">
                  <a:extLst>
                    <a:ext uri="{9D8B030D-6E8A-4147-A177-3AD203B41FA5}">
                      <a16:colId xmlns:a16="http://schemas.microsoft.com/office/drawing/2014/main" val="2255013043"/>
                    </a:ext>
                  </a:extLst>
                </a:gridCol>
                <a:gridCol w="535218">
                  <a:extLst>
                    <a:ext uri="{9D8B030D-6E8A-4147-A177-3AD203B41FA5}">
                      <a16:colId xmlns:a16="http://schemas.microsoft.com/office/drawing/2014/main" val="605694604"/>
                    </a:ext>
                  </a:extLst>
                </a:gridCol>
                <a:gridCol w="535218">
                  <a:extLst>
                    <a:ext uri="{9D8B030D-6E8A-4147-A177-3AD203B41FA5}">
                      <a16:colId xmlns:a16="http://schemas.microsoft.com/office/drawing/2014/main" val="355944705"/>
                    </a:ext>
                  </a:extLst>
                </a:gridCol>
                <a:gridCol w="535218">
                  <a:extLst>
                    <a:ext uri="{9D8B030D-6E8A-4147-A177-3AD203B41FA5}">
                      <a16:colId xmlns:a16="http://schemas.microsoft.com/office/drawing/2014/main" val="451477978"/>
                    </a:ext>
                  </a:extLst>
                </a:gridCol>
                <a:gridCol w="535218">
                  <a:extLst>
                    <a:ext uri="{9D8B030D-6E8A-4147-A177-3AD203B41FA5}">
                      <a16:colId xmlns:a16="http://schemas.microsoft.com/office/drawing/2014/main" val="902382029"/>
                    </a:ext>
                  </a:extLst>
                </a:gridCol>
                <a:gridCol w="535218">
                  <a:extLst>
                    <a:ext uri="{9D8B030D-6E8A-4147-A177-3AD203B41FA5}">
                      <a16:colId xmlns:a16="http://schemas.microsoft.com/office/drawing/2014/main" val="1606189286"/>
                    </a:ext>
                  </a:extLst>
                </a:gridCol>
                <a:gridCol w="535218">
                  <a:extLst>
                    <a:ext uri="{9D8B030D-6E8A-4147-A177-3AD203B41FA5}">
                      <a16:colId xmlns:a16="http://schemas.microsoft.com/office/drawing/2014/main" val="497842429"/>
                    </a:ext>
                  </a:extLst>
                </a:gridCol>
                <a:gridCol w="535218">
                  <a:extLst>
                    <a:ext uri="{9D8B030D-6E8A-4147-A177-3AD203B41FA5}">
                      <a16:colId xmlns:a16="http://schemas.microsoft.com/office/drawing/2014/main" val="3569061030"/>
                    </a:ext>
                  </a:extLst>
                </a:gridCol>
                <a:gridCol w="535218">
                  <a:extLst>
                    <a:ext uri="{9D8B030D-6E8A-4147-A177-3AD203B41FA5}">
                      <a16:colId xmlns:a16="http://schemas.microsoft.com/office/drawing/2014/main" val="508817498"/>
                    </a:ext>
                  </a:extLst>
                </a:gridCol>
                <a:gridCol w="535218">
                  <a:extLst>
                    <a:ext uri="{9D8B030D-6E8A-4147-A177-3AD203B41FA5}">
                      <a16:colId xmlns:a16="http://schemas.microsoft.com/office/drawing/2014/main" val="3422721947"/>
                    </a:ext>
                  </a:extLst>
                </a:gridCol>
                <a:gridCol w="535218">
                  <a:extLst>
                    <a:ext uri="{9D8B030D-6E8A-4147-A177-3AD203B41FA5}">
                      <a16:colId xmlns:a16="http://schemas.microsoft.com/office/drawing/2014/main" val="2981437523"/>
                    </a:ext>
                  </a:extLst>
                </a:gridCol>
                <a:gridCol w="535218">
                  <a:extLst>
                    <a:ext uri="{9D8B030D-6E8A-4147-A177-3AD203B41FA5}">
                      <a16:colId xmlns:a16="http://schemas.microsoft.com/office/drawing/2014/main" val="618567327"/>
                    </a:ext>
                  </a:extLst>
                </a:gridCol>
              </a:tblGrid>
              <a:tr h="300752">
                <a:tc>
                  <a:txBody>
                    <a:bodyPr/>
                    <a:lstStyle/>
                    <a:p>
                      <a:pPr algn="ctr" fontAlgn="ctr"/>
                      <a:r>
                        <a:rPr lang="it-IT" sz="700" b="0" u="none" strike="noStrike" dirty="0">
                          <a:effectLst/>
                        </a:rPr>
                        <a:t>18-34</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35-49</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50-69</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uomini</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a:effectLst/>
                        </a:rPr>
                        <a:t>donne</a:t>
                      </a:r>
                      <a:endParaRPr lang="it-IT" sz="700" b="0" i="0" u="none" strike="noStrike">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nessuna / elementare</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media inferiore</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media superiore</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laurea</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a:effectLst/>
                        </a:rPr>
                        <a:t>molte</a:t>
                      </a:r>
                      <a:endParaRPr lang="it-IT" sz="700" b="0" i="0" u="none" strike="noStrike">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qualche</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nessuna</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nord</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centro</a:t>
                      </a:r>
                      <a:endParaRPr lang="it-IT" sz="700" b="0" i="0" u="none" strike="noStrike" dirty="0">
                        <a:solidFill>
                          <a:srgbClr val="000000"/>
                        </a:solidFill>
                        <a:effectLst/>
                        <a:latin typeface="Verdana" panose="020B0604030504040204" pitchFamily="34" charset="0"/>
                      </a:endParaRPr>
                    </a:p>
                  </a:txBody>
                  <a:tcPr marL="8215" marR="8215" marT="8215" marB="0">
                    <a:noFill/>
                  </a:tcPr>
                </a:tc>
                <a:tc>
                  <a:txBody>
                    <a:bodyPr/>
                    <a:lstStyle/>
                    <a:p>
                      <a:pPr algn="ctr" fontAlgn="ctr"/>
                      <a:r>
                        <a:rPr lang="it-IT" sz="700" b="0" u="none" strike="noStrike" dirty="0">
                          <a:effectLst/>
                        </a:rPr>
                        <a:t>sud e isole</a:t>
                      </a:r>
                      <a:endParaRPr lang="it-IT" sz="700" b="0" i="0" u="none" strike="noStrike" dirty="0">
                        <a:solidFill>
                          <a:srgbClr val="000000"/>
                        </a:solidFill>
                        <a:effectLst/>
                        <a:latin typeface="Verdana" panose="020B0604030504040204" pitchFamily="34" charset="0"/>
                      </a:endParaRPr>
                    </a:p>
                  </a:txBody>
                  <a:tcPr marL="8215" marR="8215" marT="8215" marB="0">
                    <a:noFill/>
                  </a:tcPr>
                </a:tc>
                <a:extLst>
                  <a:ext uri="{0D108BD9-81ED-4DB2-BD59-A6C34878D82A}">
                    <a16:rowId xmlns:a16="http://schemas.microsoft.com/office/drawing/2014/main" val="878297535"/>
                  </a:ext>
                </a:extLst>
              </a:tr>
              <a:tr h="146880">
                <a:tc gridSpan="3">
                  <a:txBody>
                    <a:bodyPr/>
                    <a:lstStyle/>
                    <a:p>
                      <a:pPr algn="ctr" fontAlgn="ctr"/>
                      <a:r>
                        <a:rPr lang="it-IT" sz="700" b="1" u="none" strike="noStrike" dirty="0">
                          <a:effectLst/>
                        </a:rPr>
                        <a:t>ETÀ</a:t>
                      </a:r>
                      <a:endParaRPr lang="it-IT" sz="700" b="1" i="0" u="none" strike="noStrike" dirty="0">
                        <a:solidFill>
                          <a:srgbClr val="000000"/>
                        </a:solidFill>
                        <a:effectLst/>
                        <a:latin typeface="Verdana" panose="020B0604030504040204" pitchFamily="34" charset="0"/>
                      </a:endParaRPr>
                    </a:p>
                  </a:txBody>
                  <a:tcPr marL="8215" marR="8215" marT="8215" marB="0" anchor="ctr">
                    <a:noFill/>
                  </a:tcPr>
                </a:tc>
                <a:tc hMerge="1">
                  <a:txBody>
                    <a:bodyPr/>
                    <a:lstStyle/>
                    <a:p>
                      <a:endParaRPr lang="it-IT"/>
                    </a:p>
                  </a:txBody>
                  <a:tcPr/>
                </a:tc>
                <a:tc hMerge="1">
                  <a:txBody>
                    <a:bodyPr/>
                    <a:lstStyle/>
                    <a:p>
                      <a:endParaRPr lang="it-IT"/>
                    </a:p>
                  </a:txBody>
                  <a:tcPr/>
                </a:tc>
                <a:tc gridSpan="2">
                  <a:txBody>
                    <a:bodyPr/>
                    <a:lstStyle/>
                    <a:p>
                      <a:pPr algn="ctr" fontAlgn="ctr"/>
                      <a:r>
                        <a:rPr lang="it-IT" sz="700" b="1" u="none" strike="noStrike" dirty="0">
                          <a:effectLst/>
                        </a:rPr>
                        <a:t>GENERE</a:t>
                      </a:r>
                      <a:endParaRPr lang="it-IT" sz="700" b="1" i="0" u="none" strike="noStrike" dirty="0">
                        <a:solidFill>
                          <a:srgbClr val="000000"/>
                        </a:solidFill>
                        <a:effectLst/>
                        <a:latin typeface="Verdana" panose="020B0604030504040204" pitchFamily="34" charset="0"/>
                      </a:endParaRPr>
                    </a:p>
                  </a:txBody>
                  <a:tcPr marL="8215" marR="8215" marT="8215" marB="0" anchor="ctr">
                    <a:noFill/>
                  </a:tcPr>
                </a:tc>
                <a:tc hMerge="1">
                  <a:txBody>
                    <a:bodyPr/>
                    <a:lstStyle/>
                    <a:p>
                      <a:endParaRPr lang="it-IT"/>
                    </a:p>
                  </a:txBody>
                  <a:tcPr/>
                </a:tc>
                <a:tc gridSpan="4">
                  <a:txBody>
                    <a:bodyPr/>
                    <a:lstStyle/>
                    <a:p>
                      <a:pPr algn="ctr" fontAlgn="ctr"/>
                      <a:r>
                        <a:rPr lang="it-IT" sz="700" b="1" u="none" strike="noStrike" dirty="0">
                          <a:effectLst/>
                        </a:rPr>
                        <a:t>ISTRUZIONE</a:t>
                      </a:r>
                      <a:endParaRPr lang="it-IT" sz="700" b="1" i="0" u="none" strike="noStrike" dirty="0">
                        <a:solidFill>
                          <a:srgbClr val="000000"/>
                        </a:solidFill>
                        <a:effectLst/>
                        <a:latin typeface="Verdana" panose="020B0604030504040204" pitchFamily="34" charset="0"/>
                      </a:endParaRPr>
                    </a:p>
                  </a:txBody>
                  <a:tcPr marL="8215" marR="8215" marT="8215" marB="0" anchor="ctr">
                    <a:noFill/>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fontAlgn="ctr"/>
                      <a:r>
                        <a:rPr lang="it-IT" sz="700" b="1" u="none" strike="noStrike" dirty="0">
                          <a:effectLst/>
                        </a:rPr>
                        <a:t>DIFFICOLTÀ ECONOMICHE</a:t>
                      </a:r>
                      <a:endParaRPr lang="it-IT" sz="700" b="1" i="0" u="none" strike="noStrike" dirty="0">
                        <a:solidFill>
                          <a:srgbClr val="000000"/>
                        </a:solidFill>
                        <a:effectLst/>
                        <a:latin typeface="Verdana" panose="020B0604030504040204" pitchFamily="34" charset="0"/>
                      </a:endParaRPr>
                    </a:p>
                  </a:txBody>
                  <a:tcPr marL="8215" marR="8215" marT="8215" marB="0" anchor="ctr">
                    <a:noFill/>
                  </a:tcPr>
                </a:tc>
                <a:tc hMerge="1">
                  <a:txBody>
                    <a:bodyPr/>
                    <a:lstStyle/>
                    <a:p>
                      <a:endParaRPr lang="it-IT"/>
                    </a:p>
                  </a:txBody>
                  <a:tcPr/>
                </a:tc>
                <a:tc hMerge="1">
                  <a:txBody>
                    <a:bodyPr/>
                    <a:lstStyle/>
                    <a:p>
                      <a:endParaRPr lang="it-IT"/>
                    </a:p>
                  </a:txBody>
                  <a:tcPr/>
                </a:tc>
                <a:tc gridSpan="3">
                  <a:txBody>
                    <a:bodyPr/>
                    <a:lstStyle/>
                    <a:p>
                      <a:pPr algn="ctr" fontAlgn="ctr"/>
                      <a:r>
                        <a:rPr lang="it-IT" sz="700" b="1" u="none" strike="noStrike" dirty="0">
                          <a:effectLst/>
                        </a:rPr>
                        <a:t>MACRO AREA DI RESIDENZA</a:t>
                      </a:r>
                      <a:endParaRPr lang="it-IT" sz="700" b="1" i="0" u="none" strike="noStrike" dirty="0">
                        <a:solidFill>
                          <a:srgbClr val="000000"/>
                        </a:solidFill>
                        <a:effectLst/>
                        <a:latin typeface="Verdana" panose="020B0604030504040204" pitchFamily="34" charset="0"/>
                      </a:endParaRPr>
                    </a:p>
                  </a:txBody>
                  <a:tcPr marL="8215" marR="8215" marT="8215" marB="0" anchor="c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491385761"/>
                  </a:ext>
                </a:extLst>
              </a:tr>
            </a:tbl>
          </a:graphicData>
        </a:graphic>
      </p:graphicFrame>
      <p:sp>
        <p:nvSpPr>
          <p:cNvPr id="6" name="Rettangolo 5">
            <a:extLst>
              <a:ext uri="{FF2B5EF4-FFF2-40B4-BE49-F238E27FC236}">
                <a16:creationId xmlns:a16="http://schemas.microsoft.com/office/drawing/2014/main" id="{C17BF2D9-8966-419D-8BF8-F09371BE52D2}"/>
              </a:ext>
            </a:extLst>
          </p:cNvPr>
          <p:cNvSpPr/>
          <p:nvPr/>
        </p:nvSpPr>
        <p:spPr>
          <a:xfrm>
            <a:off x="564292" y="2453471"/>
            <a:ext cx="8015418" cy="184419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diritto 7">
            <a:extLst>
              <a:ext uri="{FF2B5EF4-FFF2-40B4-BE49-F238E27FC236}">
                <a16:creationId xmlns:a16="http://schemas.microsoft.com/office/drawing/2014/main" id="{C167D211-D100-42AC-97FF-946F7F8ED4FF}"/>
              </a:ext>
            </a:extLst>
          </p:cNvPr>
          <p:cNvCxnSpPr>
            <a:cxnSpLocks/>
          </p:cNvCxnSpPr>
          <p:nvPr/>
        </p:nvCxnSpPr>
        <p:spPr>
          <a:xfrm>
            <a:off x="2169697" y="2453471"/>
            <a:ext cx="0" cy="18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2A4E3F8E-8F41-4D0B-9A02-C8704C2EFADC}"/>
              </a:ext>
            </a:extLst>
          </p:cNvPr>
          <p:cNvCxnSpPr>
            <a:cxnSpLocks/>
          </p:cNvCxnSpPr>
          <p:nvPr/>
        </p:nvCxnSpPr>
        <p:spPr>
          <a:xfrm>
            <a:off x="3236497" y="2453471"/>
            <a:ext cx="0" cy="18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79DED5F5-C21A-43AE-A8BC-D696E1479969}"/>
              </a:ext>
            </a:extLst>
          </p:cNvPr>
          <p:cNvCxnSpPr>
            <a:cxnSpLocks/>
          </p:cNvCxnSpPr>
          <p:nvPr/>
        </p:nvCxnSpPr>
        <p:spPr>
          <a:xfrm>
            <a:off x="5371261" y="2453471"/>
            <a:ext cx="0" cy="18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7270B862-3275-40D0-9387-66AFCD889144}"/>
              </a:ext>
            </a:extLst>
          </p:cNvPr>
          <p:cNvCxnSpPr>
            <a:cxnSpLocks/>
          </p:cNvCxnSpPr>
          <p:nvPr/>
        </p:nvCxnSpPr>
        <p:spPr>
          <a:xfrm>
            <a:off x="6989493" y="2453471"/>
            <a:ext cx="0" cy="18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50AB217F-32D9-4F38-AA10-64360E7D8D21}"/>
              </a:ext>
            </a:extLst>
          </p:cNvPr>
          <p:cNvSpPr txBox="1"/>
          <p:nvPr/>
        </p:nvSpPr>
        <p:spPr>
          <a:xfrm>
            <a:off x="564293" y="2238829"/>
            <a:ext cx="8015415" cy="246221"/>
          </a:xfrm>
          <a:prstGeom prst="rect">
            <a:avLst/>
          </a:prstGeom>
          <a:noFill/>
        </p:spPr>
        <p:txBody>
          <a:bodyPr wrap="square" rtlCol="0">
            <a:spAutoFit/>
          </a:bodyPr>
          <a:lstStyle/>
          <a:p>
            <a:pPr algn="ctr"/>
            <a:r>
              <a:rPr lang="it-IT" sz="1000" b="1" i="1" dirty="0"/>
              <a:t>Dettaglio SEDENTARI per il periodo 2020-2021 (val. %)</a:t>
            </a:r>
          </a:p>
        </p:txBody>
      </p:sp>
      <p:sp>
        <p:nvSpPr>
          <p:cNvPr id="17" name="CasellaDiTesto 16">
            <a:extLst>
              <a:ext uri="{FF2B5EF4-FFF2-40B4-BE49-F238E27FC236}">
                <a16:creationId xmlns:a16="http://schemas.microsoft.com/office/drawing/2014/main" id="{C37CDAF9-5B72-4254-A1F8-15DF05118F31}"/>
              </a:ext>
            </a:extLst>
          </p:cNvPr>
          <p:cNvSpPr txBox="1"/>
          <p:nvPr/>
        </p:nvSpPr>
        <p:spPr>
          <a:xfrm>
            <a:off x="256310" y="4292460"/>
            <a:ext cx="8567999" cy="215444"/>
          </a:xfrm>
          <a:prstGeom prst="rect">
            <a:avLst/>
          </a:prstGeom>
          <a:noFill/>
        </p:spPr>
        <p:txBody>
          <a:bodyPr wrap="square">
            <a:spAutoFit/>
          </a:bodyPr>
          <a:lstStyle/>
          <a:p>
            <a:pPr algn="ctr"/>
            <a:r>
              <a:rPr lang="it-IT" sz="800" b="1" i="1" dirty="0"/>
              <a:t>Elaborazione SWG su dati ISS-Sorveglianza PASSI. Fonte: </a:t>
            </a:r>
            <a:r>
              <a:rPr lang="it-IT" sz="800" i="1" dirty="0"/>
              <a:t>https://www.epicentro.iss.it/passi/dati/attivita-oms#dati</a:t>
            </a:r>
          </a:p>
        </p:txBody>
      </p:sp>
      <p:sp>
        <p:nvSpPr>
          <p:cNvPr id="22" name="CasellaDiTesto 21">
            <a:extLst>
              <a:ext uri="{FF2B5EF4-FFF2-40B4-BE49-F238E27FC236}">
                <a16:creationId xmlns:a16="http://schemas.microsoft.com/office/drawing/2014/main" id="{56351CF0-8B5B-4149-8E20-C6F4A3B5D789}"/>
              </a:ext>
            </a:extLst>
          </p:cNvPr>
          <p:cNvSpPr txBox="1"/>
          <p:nvPr/>
        </p:nvSpPr>
        <p:spPr>
          <a:xfrm>
            <a:off x="585199" y="1055700"/>
            <a:ext cx="8015415" cy="246221"/>
          </a:xfrm>
          <a:prstGeom prst="rect">
            <a:avLst/>
          </a:prstGeom>
          <a:noFill/>
        </p:spPr>
        <p:txBody>
          <a:bodyPr wrap="square" rtlCol="0">
            <a:spAutoFit/>
          </a:bodyPr>
          <a:lstStyle/>
          <a:p>
            <a:r>
              <a:rPr lang="it-IT" sz="1000" b="1" i="1" dirty="0"/>
              <a:t>Andamento della SEDENTARIETÀ per il periodo 2008-2021, secondo la classificazione OMS (val %)</a:t>
            </a:r>
          </a:p>
        </p:txBody>
      </p:sp>
      <p:sp>
        <p:nvSpPr>
          <p:cNvPr id="23" name="Titolo 22">
            <a:extLst>
              <a:ext uri="{FF2B5EF4-FFF2-40B4-BE49-F238E27FC236}">
                <a16:creationId xmlns:a16="http://schemas.microsoft.com/office/drawing/2014/main" id="{F629C32F-82F0-43DC-B1F5-F8FB48437BE1}"/>
              </a:ext>
            </a:extLst>
          </p:cNvPr>
          <p:cNvSpPr txBox="1">
            <a:spLocks/>
          </p:cNvSpPr>
          <p:nvPr/>
        </p:nvSpPr>
        <p:spPr>
          <a:xfrm>
            <a:off x="1" y="99216"/>
            <a:ext cx="9144000"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L’esposizione al rischio sedentarietà nel tempo</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Donne, senior, residenti al sud e ceti fragili i target meno in forma</a:t>
            </a:r>
          </a:p>
        </p:txBody>
      </p:sp>
    </p:spTree>
    <p:extLst>
      <p:ext uri="{BB962C8B-B14F-4D97-AF65-F5344CB8AC3E}">
        <p14:creationId xmlns:p14="http://schemas.microsoft.com/office/powerpoint/2010/main" val="275803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fico 14">
            <a:extLst>
              <a:ext uri="{FF2B5EF4-FFF2-40B4-BE49-F238E27FC236}">
                <a16:creationId xmlns:a16="http://schemas.microsoft.com/office/drawing/2014/main" id="{3C926ED2-687E-454D-94EE-AD939EAB3A8B}"/>
              </a:ext>
            </a:extLst>
          </p:cNvPr>
          <p:cNvGraphicFramePr/>
          <p:nvPr>
            <p:extLst>
              <p:ext uri="{D42A27DB-BD31-4B8C-83A1-F6EECF244321}">
                <p14:modId xmlns:p14="http://schemas.microsoft.com/office/powerpoint/2010/main" val="189489039"/>
              </p:ext>
            </p:extLst>
          </p:nvPr>
        </p:nvGraphicFramePr>
        <p:xfrm>
          <a:off x="388666" y="1323917"/>
          <a:ext cx="4170235" cy="2024266"/>
        </p:xfrm>
        <a:graphic>
          <a:graphicData uri="http://schemas.openxmlformats.org/drawingml/2006/chart">
            <c:chart xmlns:c="http://schemas.openxmlformats.org/drawingml/2006/chart" xmlns:r="http://schemas.openxmlformats.org/officeDocument/2006/relationships" r:id="rId2"/>
          </a:graphicData>
        </a:graphic>
      </p:graphicFrame>
      <p:sp>
        <p:nvSpPr>
          <p:cNvPr id="34" name="Rettangolo 33">
            <a:extLst>
              <a:ext uri="{FF2B5EF4-FFF2-40B4-BE49-F238E27FC236}">
                <a16:creationId xmlns:a16="http://schemas.microsoft.com/office/drawing/2014/main" id="{121C8D2F-C0A5-4C2D-9C2C-EA517E942E85}"/>
              </a:ext>
            </a:extLst>
          </p:cNvPr>
          <p:cNvSpPr/>
          <p:nvPr/>
        </p:nvSpPr>
        <p:spPr>
          <a:xfrm>
            <a:off x="4024412" y="1411982"/>
            <a:ext cx="393931" cy="1919564"/>
          </a:xfrm>
          <a:prstGeom prst="rect">
            <a:avLst/>
          </a:prstGeom>
          <a:noFill/>
          <a:ln w="63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8B75CC75-A4A8-4A6C-A956-18B5A19F61A9}"/>
              </a:ext>
            </a:extLst>
          </p:cNvPr>
          <p:cNvSpPr/>
          <p:nvPr/>
        </p:nvSpPr>
        <p:spPr>
          <a:xfrm>
            <a:off x="530028" y="1404837"/>
            <a:ext cx="389153" cy="1919564"/>
          </a:xfrm>
          <a:prstGeom prst="rect">
            <a:avLst/>
          </a:prstGeom>
          <a:noFill/>
          <a:ln w="63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0" name="Tabella 22">
            <a:extLst>
              <a:ext uri="{FF2B5EF4-FFF2-40B4-BE49-F238E27FC236}">
                <a16:creationId xmlns:a16="http://schemas.microsoft.com/office/drawing/2014/main" id="{19B7FF2D-0D72-4D46-A1E8-A76C92BAE230}"/>
              </a:ext>
            </a:extLst>
          </p:cNvPr>
          <p:cNvGraphicFramePr>
            <a:graphicFrameLocks noGrp="1"/>
          </p:cNvGraphicFramePr>
          <p:nvPr/>
        </p:nvGraphicFramePr>
        <p:xfrm>
          <a:off x="4718583" y="4155115"/>
          <a:ext cx="4010422" cy="212186"/>
        </p:xfrm>
        <a:graphic>
          <a:graphicData uri="http://schemas.openxmlformats.org/drawingml/2006/table">
            <a:tbl>
              <a:tblPr firstRow="1" bandRow="1">
                <a:tableStyleId>{5C22544A-7EE6-4342-B048-85BDC9FD1C3A}</a:tableStyleId>
              </a:tblPr>
              <a:tblGrid>
                <a:gridCol w="308494">
                  <a:extLst>
                    <a:ext uri="{9D8B030D-6E8A-4147-A177-3AD203B41FA5}">
                      <a16:colId xmlns:a16="http://schemas.microsoft.com/office/drawing/2014/main" val="4081676493"/>
                    </a:ext>
                  </a:extLst>
                </a:gridCol>
                <a:gridCol w="308494">
                  <a:extLst>
                    <a:ext uri="{9D8B030D-6E8A-4147-A177-3AD203B41FA5}">
                      <a16:colId xmlns:a16="http://schemas.microsoft.com/office/drawing/2014/main" val="3313084616"/>
                    </a:ext>
                  </a:extLst>
                </a:gridCol>
                <a:gridCol w="308494">
                  <a:extLst>
                    <a:ext uri="{9D8B030D-6E8A-4147-A177-3AD203B41FA5}">
                      <a16:colId xmlns:a16="http://schemas.microsoft.com/office/drawing/2014/main" val="4281575516"/>
                    </a:ext>
                  </a:extLst>
                </a:gridCol>
                <a:gridCol w="308494">
                  <a:extLst>
                    <a:ext uri="{9D8B030D-6E8A-4147-A177-3AD203B41FA5}">
                      <a16:colId xmlns:a16="http://schemas.microsoft.com/office/drawing/2014/main" val="1313403300"/>
                    </a:ext>
                  </a:extLst>
                </a:gridCol>
                <a:gridCol w="308494">
                  <a:extLst>
                    <a:ext uri="{9D8B030D-6E8A-4147-A177-3AD203B41FA5}">
                      <a16:colId xmlns:a16="http://schemas.microsoft.com/office/drawing/2014/main" val="1977358004"/>
                    </a:ext>
                  </a:extLst>
                </a:gridCol>
                <a:gridCol w="308494">
                  <a:extLst>
                    <a:ext uri="{9D8B030D-6E8A-4147-A177-3AD203B41FA5}">
                      <a16:colId xmlns:a16="http://schemas.microsoft.com/office/drawing/2014/main" val="512692076"/>
                    </a:ext>
                  </a:extLst>
                </a:gridCol>
                <a:gridCol w="308494">
                  <a:extLst>
                    <a:ext uri="{9D8B030D-6E8A-4147-A177-3AD203B41FA5}">
                      <a16:colId xmlns:a16="http://schemas.microsoft.com/office/drawing/2014/main" val="753618222"/>
                    </a:ext>
                  </a:extLst>
                </a:gridCol>
                <a:gridCol w="308494">
                  <a:extLst>
                    <a:ext uri="{9D8B030D-6E8A-4147-A177-3AD203B41FA5}">
                      <a16:colId xmlns:a16="http://schemas.microsoft.com/office/drawing/2014/main" val="2252757004"/>
                    </a:ext>
                  </a:extLst>
                </a:gridCol>
                <a:gridCol w="308494">
                  <a:extLst>
                    <a:ext uri="{9D8B030D-6E8A-4147-A177-3AD203B41FA5}">
                      <a16:colId xmlns:a16="http://schemas.microsoft.com/office/drawing/2014/main" val="1511795869"/>
                    </a:ext>
                  </a:extLst>
                </a:gridCol>
                <a:gridCol w="308494">
                  <a:extLst>
                    <a:ext uri="{9D8B030D-6E8A-4147-A177-3AD203B41FA5}">
                      <a16:colId xmlns:a16="http://schemas.microsoft.com/office/drawing/2014/main" val="815767488"/>
                    </a:ext>
                  </a:extLst>
                </a:gridCol>
                <a:gridCol w="308494">
                  <a:extLst>
                    <a:ext uri="{9D8B030D-6E8A-4147-A177-3AD203B41FA5}">
                      <a16:colId xmlns:a16="http://schemas.microsoft.com/office/drawing/2014/main" val="363989270"/>
                    </a:ext>
                  </a:extLst>
                </a:gridCol>
                <a:gridCol w="308494">
                  <a:extLst>
                    <a:ext uri="{9D8B030D-6E8A-4147-A177-3AD203B41FA5}">
                      <a16:colId xmlns:a16="http://schemas.microsoft.com/office/drawing/2014/main" val="3241443127"/>
                    </a:ext>
                  </a:extLst>
                </a:gridCol>
                <a:gridCol w="308494">
                  <a:extLst>
                    <a:ext uri="{9D8B030D-6E8A-4147-A177-3AD203B41FA5}">
                      <a16:colId xmlns:a16="http://schemas.microsoft.com/office/drawing/2014/main" val="68256692"/>
                    </a:ext>
                  </a:extLst>
                </a:gridCol>
              </a:tblGrid>
              <a:tr h="212186">
                <a:tc>
                  <a:txBody>
                    <a:bodyPr/>
                    <a:lstStyle/>
                    <a:p>
                      <a:pPr algn="ctr" fontAlgn="b"/>
                      <a:r>
                        <a:rPr lang="it-IT" sz="700" b="0" i="1" u="none" strike="noStrike" dirty="0">
                          <a:solidFill>
                            <a:schemeClr val="tx1"/>
                          </a:solidFill>
                          <a:effectLst/>
                          <a:latin typeface="Calibri" panose="020F0502020204030204" pitchFamily="34" charset="0"/>
                        </a:rPr>
                        <a:t>3-5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6-10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11-14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15-17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18-19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20-24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25-34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35-44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45 -54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55-59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60-64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65-74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it-IT" sz="700" b="0" i="1" u="none" strike="noStrike" dirty="0">
                          <a:solidFill>
                            <a:schemeClr val="tx1"/>
                          </a:solidFill>
                          <a:effectLst/>
                          <a:latin typeface="Calibri" panose="020F0502020204030204" pitchFamily="34" charset="0"/>
                        </a:rPr>
                        <a:t>+75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8634174"/>
                  </a:ext>
                </a:extLst>
              </a:tr>
            </a:tbl>
          </a:graphicData>
        </a:graphic>
      </p:graphicFrame>
      <p:graphicFrame>
        <p:nvGraphicFramePr>
          <p:cNvPr id="7" name="Grafico 6">
            <a:extLst>
              <a:ext uri="{FF2B5EF4-FFF2-40B4-BE49-F238E27FC236}">
                <a16:creationId xmlns:a16="http://schemas.microsoft.com/office/drawing/2014/main" id="{A3A58032-1295-47DD-A802-7B145193A1E4}"/>
              </a:ext>
            </a:extLst>
          </p:cNvPr>
          <p:cNvGraphicFramePr/>
          <p:nvPr>
            <p:extLst>
              <p:ext uri="{D42A27DB-BD31-4B8C-83A1-F6EECF244321}">
                <p14:modId xmlns:p14="http://schemas.microsoft.com/office/powerpoint/2010/main" val="1811124449"/>
              </p:ext>
            </p:extLst>
          </p:nvPr>
        </p:nvGraphicFramePr>
        <p:xfrm>
          <a:off x="4572000" y="1340358"/>
          <a:ext cx="4286945" cy="3026943"/>
        </p:xfrm>
        <a:graphic>
          <a:graphicData uri="http://schemas.openxmlformats.org/drawingml/2006/chart">
            <c:chart xmlns:c="http://schemas.openxmlformats.org/drawingml/2006/chart" xmlns:r="http://schemas.openxmlformats.org/officeDocument/2006/relationships" r:id="rId3"/>
          </a:graphicData>
        </a:graphic>
      </p:graphicFrame>
      <p:sp>
        <p:nvSpPr>
          <p:cNvPr id="14" name="Segnaposto numero diapositiva 13"/>
          <p:cNvSpPr>
            <a:spLocks noGrp="1"/>
          </p:cNvSpPr>
          <p:nvPr>
            <p:ph type="sldNum" sz="quarter" idx="12"/>
          </p:nvPr>
        </p:nvSpPr>
        <p:spPr/>
        <p:txBody>
          <a:bodyPr/>
          <a:lstStyle/>
          <a:p>
            <a:fld id="{CEC07F19-866A-D549-94C6-C4D9AC2AB9CF}" type="slidenum">
              <a:rPr lang="it-IT" smtClean="0"/>
              <a:pPr/>
              <a:t>6</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3999"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L’Italia in movimento, tra sport e attività fisica</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Rispetto al 2019 cala la pratica sportiva e aumenta l’incidenza dell’attività fisica ‘destrutturata’</a:t>
            </a:r>
          </a:p>
        </p:txBody>
      </p:sp>
      <p:sp>
        <p:nvSpPr>
          <p:cNvPr id="17" name="CasellaDiTesto 16">
            <a:extLst>
              <a:ext uri="{FF2B5EF4-FFF2-40B4-BE49-F238E27FC236}">
                <a16:creationId xmlns:a16="http://schemas.microsoft.com/office/drawing/2014/main" id="{79C15144-3CDC-42B5-9DD9-7F8645B3BE1B}"/>
              </a:ext>
            </a:extLst>
          </p:cNvPr>
          <p:cNvSpPr txBox="1"/>
          <p:nvPr/>
        </p:nvSpPr>
        <p:spPr>
          <a:xfrm>
            <a:off x="5108264" y="4747810"/>
            <a:ext cx="2751542" cy="338554"/>
          </a:xfrm>
          <a:prstGeom prst="rect">
            <a:avLst/>
          </a:prstGeom>
          <a:noFill/>
        </p:spPr>
        <p:txBody>
          <a:bodyPr wrap="square">
            <a:spAutoFit/>
          </a:bodyPr>
          <a:lstStyle/>
          <a:p>
            <a:r>
              <a:rPr lang="it-IT" sz="800" b="1" i="1" dirty="0"/>
              <a:t>Elaborazione SWG su dati Istat:</a:t>
            </a:r>
            <a:r>
              <a:rPr lang="it-IT" sz="800" b="1" dirty="0"/>
              <a:t> </a:t>
            </a:r>
            <a:r>
              <a:rPr lang="it-IT" sz="800" dirty="0"/>
              <a:t>Indagini multiscopo - Aspetti della vita quotidiana (2021).</a:t>
            </a:r>
            <a:r>
              <a:rPr lang="it-IT" sz="800" i="1" dirty="0"/>
              <a:t> </a:t>
            </a:r>
          </a:p>
        </p:txBody>
      </p:sp>
      <p:cxnSp>
        <p:nvCxnSpPr>
          <p:cNvPr id="24" name="Connettore diritto 23">
            <a:extLst>
              <a:ext uri="{FF2B5EF4-FFF2-40B4-BE49-F238E27FC236}">
                <a16:creationId xmlns:a16="http://schemas.microsoft.com/office/drawing/2014/main" id="{1FB8E80D-35DE-4221-B585-E3259D47935D}"/>
              </a:ext>
            </a:extLst>
          </p:cNvPr>
          <p:cNvCxnSpPr/>
          <p:nvPr/>
        </p:nvCxnSpPr>
        <p:spPr>
          <a:xfrm flipH="1">
            <a:off x="4716012" y="2942044"/>
            <a:ext cx="3996000" cy="0"/>
          </a:xfrm>
          <a:prstGeom prst="line">
            <a:avLst/>
          </a:prstGeom>
          <a:ln w="3175">
            <a:solidFill>
              <a:srgbClr val="499EBD"/>
            </a:solidFill>
            <a:prstDash val="dash"/>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CAA80302-6386-4724-8128-80D08502843D}"/>
              </a:ext>
            </a:extLst>
          </p:cNvPr>
          <p:cNvSpPr txBox="1"/>
          <p:nvPr/>
        </p:nvSpPr>
        <p:spPr>
          <a:xfrm>
            <a:off x="5119863" y="2713295"/>
            <a:ext cx="1326004" cy="276999"/>
          </a:xfrm>
          <a:prstGeom prst="rect">
            <a:avLst/>
          </a:prstGeom>
          <a:noFill/>
        </p:spPr>
        <p:txBody>
          <a:bodyPr wrap="none" rtlCol="0">
            <a:spAutoFit/>
          </a:bodyPr>
          <a:lstStyle/>
          <a:p>
            <a:r>
              <a:rPr lang="it-IT" sz="900" b="1" dirty="0">
                <a:solidFill>
                  <a:srgbClr val="499EBD"/>
                </a:solidFill>
              </a:rPr>
              <a:t>Media UOMINI: </a:t>
            </a:r>
            <a:r>
              <a:rPr lang="it-IT" sz="1200" b="1" dirty="0">
                <a:solidFill>
                  <a:srgbClr val="499EBD"/>
                </a:solidFill>
              </a:rPr>
              <a:t>28,0</a:t>
            </a:r>
            <a:r>
              <a:rPr lang="it-IT" sz="900" b="1" dirty="0">
                <a:solidFill>
                  <a:srgbClr val="499EBD"/>
                </a:solidFill>
              </a:rPr>
              <a:t>%</a:t>
            </a:r>
          </a:p>
        </p:txBody>
      </p:sp>
      <p:cxnSp>
        <p:nvCxnSpPr>
          <p:cNvPr id="26" name="Connettore diritto 25">
            <a:extLst>
              <a:ext uri="{FF2B5EF4-FFF2-40B4-BE49-F238E27FC236}">
                <a16:creationId xmlns:a16="http://schemas.microsoft.com/office/drawing/2014/main" id="{C9C597B8-5288-4843-9ED7-64DB84C5FD8B}"/>
              </a:ext>
            </a:extLst>
          </p:cNvPr>
          <p:cNvCxnSpPr/>
          <p:nvPr/>
        </p:nvCxnSpPr>
        <p:spPr>
          <a:xfrm flipH="1">
            <a:off x="4714436" y="3347241"/>
            <a:ext cx="3996000" cy="0"/>
          </a:xfrm>
          <a:prstGeom prst="line">
            <a:avLst/>
          </a:prstGeom>
          <a:ln w="3175">
            <a:solidFill>
              <a:srgbClr val="EE3685"/>
            </a:solidFill>
            <a:prstDash val="dash"/>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464F68B3-24CA-4F60-A8F5-834D456A2672}"/>
              </a:ext>
            </a:extLst>
          </p:cNvPr>
          <p:cNvSpPr txBox="1"/>
          <p:nvPr/>
        </p:nvSpPr>
        <p:spPr>
          <a:xfrm>
            <a:off x="5119863" y="3098321"/>
            <a:ext cx="1292341" cy="276999"/>
          </a:xfrm>
          <a:prstGeom prst="rect">
            <a:avLst/>
          </a:prstGeom>
          <a:noFill/>
        </p:spPr>
        <p:txBody>
          <a:bodyPr wrap="none" rtlCol="0">
            <a:spAutoFit/>
          </a:bodyPr>
          <a:lstStyle/>
          <a:p>
            <a:r>
              <a:rPr lang="it-IT" sz="900" b="1" dirty="0">
                <a:solidFill>
                  <a:srgbClr val="EE3685"/>
                </a:solidFill>
              </a:rPr>
              <a:t>Media DONNE: </a:t>
            </a:r>
            <a:r>
              <a:rPr lang="it-IT" sz="1200" b="1" dirty="0">
                <a:solidFill>
                  <a:srgbClr val="EE3685"/>
                </a:solidFill>
              </a:rPr>
              <a:t>19,7</a:t>
            </a:r>
            <a:r>
              <a:rPr lang="it-IT" sz="900" b="1" dirty="0">
                <a:solidFill>
                  <a:srgbClr val="EE3685"/>
                </a:solidFill>
              </a:rPr>
              <a:t>%</a:t>
            </a:r>
          </a:p>
        </p:txBody>
      </p:sp>
      <p:sp>
        <p:nvSpPr>
          <p:cNvPr id="28" name="CasellaDiTesto 27">
            <a:extLst>
              <a:ext uri="{FF2B5EF4-FFF2-40B4-BE49-F238E27FC236}">
                <a16:creationId xmlns:a16="http://schemas.microsoft.com/office/drawing/2014/main" id="{C2040FA8-64C1-4A78-AAC5-A8818D1077CF}"/>
              </a:ext>
            </a:extLst>
          </p:cNvPr>
          <p:cNvSpPr txBox="1"/>
          <p:nvPr/>
        </p:nvSpPr>
        <p:spPr>
          <a:xfrm>
            <a:off x="4644424" y="930623"/>
            <a:ext cx="4084582" cy="400110"/>
          </a:xfrm>
          <a:prstGeom prst="rect">
            <a:avLst/>
          </a:prstGeom>
          <a:noFill/>
        </p:spPr>
        <p:txBody>
          <a:bodyPr wrap="square">
            <a:spAutoFit/>
          </a:bodyPr>
          <a:lstStyle/>
          <a:p>
            <a:pPr algn="ctr"/>
            <a:r>
              <a:rPr lang="en-US" sz="1000" b="1" i="1" dirty="0" err="1">
                <a:solidFill>
                  <a:srgbClr val="000000"/>
                </a:solidFill>
                <a:effectLst/>
              </a:rPr>
              <a:t>Persone</a:t>
            </a:r>
            <a:r>
              <a:rPr lang="en-US" sz="1000" b="1" i="1" dirty="0">
                <a:solidFill>
                  <a:srgbClr val="000000"/>
                </a:solidFill>
                <a:effectLst/>
              </a:rPr>
              <a:t> di +3 anni </a:t>
            </a:r>
            <a:r>
              <a:rPr lang="en-US" sz="1000" b="1" i="1" dirty="0" err="1">
                <a:solidFill>
                  <a:srgbClr val="000000"/>
                </a:solidFill>
                <a:effectLst/>
              </a:rPr>
              <a:t>che</a:t>
            </a:r>
            <a:r>
              <a:rPr lang="en-US" sz="1000" b="1" i="1" dirty="0">
                <a:solidFill>
                  <a:srgbClr val="000000"/>
                </a:solidFill>
                <a:effectLst/>
              </a:rPr>
              <a:t> </a:t>
            </a:r>
            <a:r>
              <a:rPr lang="en-US" sz="1000" b="1" i="1" dirty="0" err="1">
                <a:solidFill>
                  <a:srgbClr val="000000"/>
                </a:solidFill>
                <a:effectLst/>
              </a:rPr>
              <a:t>praticano</a:t>
            </a:r>
            <a:r>
              <a:rPr lang="en-US" sz="1000" b="1" i="1" dirty="0">
                <a:solidFill>
                  <a:srgbClr val="000000"/>
                </a:solidFill>
                <a:effectLst/>
              </a:rPr>
              <a:t> sport </a:t>
            </a:r>
            <a:r>
              <a:rPr lang="en-US" sz="1000" b="1" i="1" u="sng" dirty="0">
                <a:solidFill>
                  <a:srgbClr val="000000"/>
                </a:solidFill>
                <a:effectLst/>
              </a:rPr>
              <a:t>con </a:t>
            </a:r>
            <a:r>
              <a:rPr lang="en-US" sz="1000" b="1" i="1" u="sng" dirty="0" err="1">
                <a:solidFill>
                  <a:srgbClr val="000000"/>
                </a:solidFill>
                <a:effectLst/>
              </a:rPr>
              <a:t>continuità</a:t>
            </a:r>
            <a:endParaRPr lang="en-US" sz="1000" b="1" i="1" u="sng" dirty="0">
              <a:solidFill>
                <a:srgbClr val="000000"/>
              </a:solidFill>
              <a:effectLst/>
            </a:endParaRPr>
          </a:p>
          <a:p>
            <a:pPr algn="ctr"/>
            <a:r>
              <a:rPr lang="en-US" sz="1000" b="1" i="1" dirty="0">
                <a:solidFill>
                  <a:srgbClr val="000000"/>
                </a:solidFill>
                <a:effectLst/>
              </a:rPr>
              <a:t>per </a:t>
            </a:r>
            <a:r>
              <a:rPr lang="en-US" sz="1000" b="1" i="1" dirty="0" err="1">
                <a:solidFill>
                  <a:srgbClr val="000000"/>
                </a:solidFill>
                <a:effectLst/>
              </a:rPr>
              <a:t>genere</a:t>
            </a:r>
            <a:r>
              <a:rPr lang="en-US" sz="1000" b="1" i="1" dirty="0">
                <a:solidFill>
                  <a:srgbClr val="000000"/>
                </a:solidFill>
                <a:effectLst/>
              </a:rPr>
              <a:t> e fascia </a:t>
            </a:r>
            <a:r>
              <a:rPr lang="en-US" sz="1000" b="1" i="1" dirty="0" err="1">
                <a:solidFill>
                  <a:srgbClr val="000000"/>
                </a:solidFill>
                <a:effectLst/>
              </a:rPr>
              <a:t>d’età</a:t>
            </a:r>
            <a:r>
              <a:rPr lang="en-US" sz="1000" b="1" i="1" dirty="0">
                <a:solidFill>
                  <a:srgbClr val="000000"/>
                </a:solidFill>
                <a:effectLst/>
              </a:rPr>
              <a:t>. </a:t>
            </a:r>
            <a:r>
              <a:rPr lang="en-US" sz="1000" b="1" i="1" dirty="0">
                <a:solidFill>
                  <a:srgbClr val="000000"/>
                </a:solidFill>
              </a:rPr>
              <a:t>Anno </a:t>
            </a:r>
            <a:r>
              <a:rPr lang="en-US" sz="1000" b="1" i="1" dirty="0">
                <a:solidFill>
                  <a:srgbClr val="000000"/>
                </a:solidFill>
                <a:effectLst/>
              </a:rPr>
              <a:t>2021 </a:t>
            </a:r>
            <a:r>
              <a:rPr lang="en-US" sz="1000" b="1" i="1" dirty="0">
                <a:solidFill>
                  <a:srgbClr val="000000"/>
                </a:solidFill>
              </a:rPr>
              <a:t>(val. %)</a:t>
            </a:r>
            <a:endParaRPr lang="it-IT" sz="1000" i="1" dirty="0"/>
          </a:p>
        </p:txBody>
      </p:sp>
      <p:sp>
        <p:nvSpPr>
          <p:cNvPr id="5" name="CasellaDiTesto 4">
            <a:extLst>
              <a:ext uri="{FF2B5EF4-FFF2-40B4-BE49-F238E27FC236}">
                <a16:creationId xmlns:a16="http://schemas.microsoft.com/office/drawing/2014/main" id="{C1E62B6A-358D-4491-91E7-55E429670081}"/>
              </a:ext>
            </a:extLst>
          </p:cNvPr>
          <p:cNvSpPr txBox="1"/>
          <p:nvPr/>
        </p:nvSpPr>
        <p:spPr>
          <a:xfrm>
            <a:off x="4052217" y="994666"/>
            <a:ext cx="815277" cy="338554"/>
          </a:xfrm>
          <a:prstGeom prst="rect">
            <a:avLst/>
          </a:prstGeom>
          <a:noFill/>
        </p:spPr>
        <p:txBody>
          <a:bodyPr wrap="square" rtlCol="0">
            <a:spAutoFit/>
          </a:bodyPr>
          <a:lstStyle/>
          <a:p>
            <a:pPr algn="ctr"/>
            <a:r>
              <a:rPr lang="it-IT" sz="800" b="1" dirty="0"/>
              <a:t>TOT. POP. IN MOVIMENTO</a:t>
            </a:r>
          </a:p>
        </p:txBody>
      </p:sp>
      <p:sp>
        <p:nvSpPr>
          <p:cNvPr id="29" name="CasellaDiTesto 28">
            <a:extLst>
              <a:ext uri="{FF2B5EF4-FFF2-40B4-BE49-F238E27FC236}">
                <a16:creationId xmlns:a16="http://schemas.microsoft.com/office/drawing/2014/main" id="{A4882348-0D57-4282-A73A-D8F51F584242}"/>
              </a:ext>
            </a:extLst>
          </p:cNvPr>
          <p:cNvSpPr txBox="1"/>
          <p:nvPr/>
        </p:nvSpPr>
        <p:spPr>
          <a:xfrm>
            <a:off x="388667" y="930623"/>
            <a:ext cx="4196434" cy="400110"/>
          </a:xfrm>
          <a:prstGeom prst="rect">
            <a:avLst/>
          </a:prstGeom>
          <a:noFill/>
        </p:spPr>
        <p:txBody>
          <a:bodyPr wrap="square" rtlCol="0">
            <a:spAutoFit/>
          </a:bodyPr>
          <a:lstStyle/>
          <a:p>
            <a:pPr algn="ctr"/>
            <a:r>
              <a:rPr lang="it-IT" sz="1000" b="1" i="1" dirty="0">
                <a:latin typeface="Calibri" panose="020F0502020204030204" pitchFamily="34" charset="0"/>
                <a:cs typeface="Calibri" panose="020F0502020204030204" pitchFamily="34" charset="0"/>
              </a:rPr>
              <a:t>La diffusione della pratica sportiva in Italia (pop. +3 anni).</a:t>
            </a:r>
          </a:p>
          <a:p>
            <a:pPr algn="ctr"/>
            <a:r>
              <a:rPr lang="it-IT" sz="1000" b="1" i="1" dirty="0">
                <a:latin typeface="Calibri" panose="020F0502020204030204" pitchFamily="34" charset="0"/>
                <a:cs typeface="Calibri" panose="020F0502020204030204" pitchFamily="34" charset="0"/>
              </a:rPr>
              <a:t>Confronto anni 1995-2021 (val. %)</a:t>
            </a:r>
            <a:endParaRPr lang="it-IT" sz="1000" b="1" i="1" dirty="0">
              <a:solidFill>
                <a:schemeClr val="bg1">
                  <a:lumMod val="65000"/>
                </a:schemeClr>
              </a:solidFill>
              <a:latin typeface="Calibri" panose="020F0502020204030204" pitchFamily="34" charset="0"/>
              <a:cs typeface="Calibri" panose="020F0502020204030204" pitchFamily="34" charset="0"/>
            </a:endParaRPr>
          </a:p>
        </p:txBody>
      </p:sp>
      <p:sp>
        <p:nvSpPr>
          <p:cNvPr id="30" name="CasellaDiTesto 29">
            <a:extLst>
              <a:ext uri="{FF2B5EF4-FFF2-40B4-BE49-F238E27FC236}">
                <a16:creationId xmlns:a16="http://schemas.microsoft.com/office/drawing/2014/main" id="{D9A08276-84CC-430A-B4C9-EB762A53006A}"/>
              </a:ext>
            </a:extLst>
          </p:cNvPr>
          <p:cNvSpPr txBox="1"/>
          <p:nvPr/>
        </p:nvSpPr>
        <p:spPr>
          <a:xfrm>
            <a:off x="4711858" y="1328273"/>
            <a:ext cx="4010423" cy="276999"/>
          </a:xfrm>
          <a:prstGeom prst="rect">
            <a:avLst/>
          </a:prstGeom>
          <a:solidFill>
            <a:srgbClr val="258451"/>
          </a:solidFill>
        </p:spPr>
        <p:txBody>
          <a:bodyPr wrap="square" rtlCol="0">
            <a:spAutoFit/>
          </a:bodyPr>
          <a:lstStyle/>
          <a:p>
            <a:pPr algn="ctr"/>
            <a:r>
              <a:rPr lang="it-IT" sz="900" b="1" dirty="0">
                <a:solidFill>
                  <a:schemeClr val="bg1"/>
                </a:solidFill>
              </a:rPr>
              <a:t>DATO MEDIO POPOLAZIONE +3 ANNI: </a:t>
            </a:r>
            <a:r>
              <a:rPr lang="it-IT" sz="1200" b="1" dirty="0">
                <a:solidFill>
                  <a:schemeClr val="bg1"/>
                </a:solidFill>
              </a:rPr>
              <a:t>23,6</a:t>
            </a:r>
            <a:r>
              <a:rPr lang="it-IT" sz="900" b="1" dirty="0">
                <a:solidFill>
                  <a:schemeClr val="bg1"/>
                </a:solidFill>
              </a:rPr>
              <a:t>%</a:t>
            </a:r>
          </a:p>
        </p:txBody>
      </p:sp>
      <p:sp>
        <p:nvSpPr>
          <p:cNvPr id="31" name="CasellaDiTesto 30">
            <a:extLst>
              <a:ext uri="{FF2B5EF4-FFF2-40B4-BE49-F238E27FC236}">
                <a16:creationId xmlns:a16="http://schemas.microsoft.com/office/drawing/2014/main" id="{FDA923EB-55B6-47E3-8A3D-8684724B9563}"/>
              </a:ext>
            </a:extLst>
          </p:cNvPr>
          <p:cNvSpPr txBox="1"/>
          <p:nvPr/>
        </p:nvSpPr>
        <p:spPr>
          <a:xfrm>
            <a:off x="388667" y="3445923"/>
            <a:ext cx="3873190" cy="1046440"/>
          </a:xfrm>
          <a:prstGeom prst="rect">
            <a:avLst/>
          </a:prstGeom>
          <a:noFill/>
        </p:spPr>
        <p:txBody>
          <a:bodyPr wrap="square">
            <a:spAutoFit/>
          </a:bodyPr>
          <a:lstStyle/>
          <a:p>
            <a:r>
              <a:rPr lang="it-IT" sz="1600" b="1" i="0" u="none" strike="noStrike" dirty="0">
                <a:solidFill>
                  <a:srgbClr val="000000"/>
                </a:solidFill>
                <a:effectLst/>
                <a:latin typeface="Calibri" panose="020F0502020204030204" pitchFamily="34" charset="0"/>
              </a:rPr>
              <a:t>38.653.000</a:t>
            </a:r>
            <a:r>
              <a:rPr lang="it-IT" sz="2000" b="1" i="0" u="none" strike="noStrike" dirty="0">
                <a:solidFill>
                  <a:srgbClr val="000000"/>
                </a:solidFill>
                <a:effectLst/>
                <a:latin typeface="Calibri" panose="020F0502020204030204" pitchFamily="34" charset="0"/>
              </a:rPr>
              <a:t> </a:t>
            </a:r>
            <a:r>
              <a:rPr lang="it-IT" sz="1000" dirty="0">
                <a:solidFill>
                  <a:srgbClr val="000000"/>
                </a:solidFill>
                <a:latin typeface="Calibri" panose="020F0502020204030204" pitchFamily="34" charset="0"/>
              </a:rPr>
              <a:t>POPOLAZIONE IN MOVIMENTO: p</a:t>
            </a:r>
            <a:r>
              <a:rPr lang="it-IT" sz="1000" i="0" u="none" strike="noStrike" dirty="0">
                <a:solidFill>
                  <a:srgbClr val="000000"/>
                </a:solidFill>
                <a:effectLst/>
                <a:latin typeface="Calibri" panose="020F0502020204030204" pitchFamily="34" charset="0"/>
              </a:rPr>
              <a:t>raticano sport o attività fisica in qualche misura.</a:t>
            </a:r>
          </a:p>
          <a:p>
            <a:r>
              <a:rPr lang="it-IT" sz="1000" i="1" dirty="0">
                <a:solidFill>
                  <a:srgbClr val="000000"/>
                </a:solidFill>
                <a:latin typeface="Calibri" panose="020F0502020204030204" pitchFamily="34" charset="0"/>
                <a:sym typeface="Wingdings" panose="05000000000000000000" pitchFamily="2" charset="2"/>
              </a:rPr>
              <a:t>      di cui </a:t>
            </a:r>
            <a:r>
              <a:rPr lang="it-IT" sz="1000" dirty="0">
                <a:solidFill>
                  <a:srgbClr val="000000"/>
                </a:solidFill>
                <a:latin typeface="Calibri" panose="020F0502020204030204" pitchFamily="34" charset="0"/>
                <a:sym typeface="Wingdings" panose="05000000000000000000" pitchFamily="2" charset="2"/>
              </a:rPr>
              <a:t> </a:t>
            </a:r>
            <a:r>
              <a:rPr lang="it-IT" sz="1600" b="1" i="0" u="none" strike="noStrike" dirty="0">
                <a:solidFill>
                  <a:srgbClr val="000000"/>
                </a:solidFill>
                <a:effectLst/>
                <a:latin typeface="Calibri" panose="020F0502020204030204" pitchFamily="34" charset="0"/>
              </a:rPr>
              <a:t>20.137.000 </a:t>
            </a:r>
            <a:r>
              <a:rPr lang="it-IT" sz="1000" i="0" u="none" strike="noStrike" dirty="0">
                <a:solidFill>
                  <a:srgbClr val="000000"/>
                </a:solidFill>
                <a:effectLst/>
                <a:latin typeface="Calibri" panose="020F0502020204030204" pitchFamily="34" charset="0"/>
              </a:rPr>
              <a:t>praticano sport</a:t>
            </a:r>
          </a:p>
          <a:p>
            <a:r>
              <a:rPr lang="it-IT" sz="1000" i="1" dirty="0">
                <a:solidFill>
                  <a:srgbClr val="000000"/>
                </a:solidFill>
                <a:latin typeface="Calibri" panose="020F0502020204030204" pitchFamily="34" charset="0"/>
                <a:sym typeface="Wingdings" panose="05000000000000000000" pitchFamily="2" charset="2"/>
              </a:rPr>
              <a:t>            di cui </a:t>
            </a:r>
            <a:r>
              <a:rPr lang="it-IT" sz="1000" dirty="0">
                <a:solidFill>
                  <a:srgbClr val="000000"/>
                </a:solidFill>
                <a:latin typeface="Calibri" panose="020F0502020204030204" pitchFamily="34" charset="0"/>
                <a:sym typeface="Wingdings" panose="05000000000000000000" pitchFamily="2" charset="2"/>
              </a:rPr>
              <a:t> </a:t>
            </a:r>
            <a:r>
              <a:rPr lang="it-IT" sz="1600" b="1" i="0" u="none" strike="noStrike" dirty="0">
                <a:solidFill>
                  <a:srgbClr val="000000"/>
                </a:solidFill>
                <a:effectLst/>
                <a:latin typeface="Calibri" panose="020F0502020204030204" pitchFamily="34" charset="0"/>
              </a:rPr>
              <a:t>13.769.000 </a:t>
            </a:r>
            <a:r>
              <a:rPr lang="it-IT" sz="1000" i="0" u="none" strike="noStrike" dirty="0">
                <a:solidFill>
                  <a:srgbClr val="000000"/>
                </a:solidFill>
                <a:effectLst/>
                <a:latin typeface="Calibri" panose="020F0502020204030204" pitchFamily="34" charset="0"/>
              </a:rPr>
              <a:t>in modo continuativo</a:t>
            </a:r>
          </a:p>
        </p:txBody>
      </p:sp>
      <p:sp>
        <p:nvSpPr>
          <p:cNvPr id="22" name="Ovale 21">
            <a:extLst>
              <a:ext uri="{FF2B5EF4-FFF2-40B4-BE49-F238E27FC236}">
                <a16:creationId xmlns:a16="http://schemas.microsoft.com/office/drawing/2014/main" id="{29F431F0-C640-403C-A6A1-FAD63CF7D77D}"/>
              </a:ext>
            </a:extLst>
          </p:cNvPr>
          <p:cNvSpPr/>
          <p:nvPr/>
        </p:nvSpPr>
        <p:spPr>
          <a:xfrm>
            <a:off x="4261857" y="1287811"/>
            <a:ext cx="396000" cy="396000"/>
          </a:xfrm>
          <a:prstGeom prst="ellipse">
            <a:avLst/>
          </a:prstGeom>
          <a:gradFill>
            <a:gsLst>
              <a:gs pos="0">
                <a:srgbClr val="465E82"/>
              </a:gs>
              <a:gs pos="100000">
                <a:srgbClr val="00845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24B756CF-96D4-43C7-B158-EF2C55A87C08}"/>
              </a:ext>
            </a:extLst>
          </p:cNvPr>
          <p:cNvSpPr txBox="1"/>
          <p:nvPr/>
        </p:nvSpPr>
        <p:spPr>
          <a:xfrm>
            <a:off x="4187987" y="1340358"/>
            <a:ext cx="543739" cy="284693"/>
          </a:xfrm>
          <a:prstGeom prst="rect">
            <a:avLst/>
          </a:prstGeom>
          <a:noFill/>
        </p:spPr>
        <p:txBody>
          <a:bodyPr wrap="none" rtlCol="0">
            <a:spAutoFit/>
          </a:bodyPr>
          <a:lstStyle/>
          <a:p>
            <a:r>
              <a:rPr lang="it-IT" sz="1250" dirty="0">
                <a:solidFill>
                  <a:schemeClr val="bg1"/>
                </a:solidFill>
              </a:rPr>
              <a:t>66,2</a:t>
            </a:r>
            <a:r>
              <a:rPr lang="it-IT" sz="800" dirty="0">
                <a:solidFill>
                  <a:schemeClr val="bg1"/>
                </a:solidFill>
              </a:rPr>
              <a:t>%</a:t>
            </a:r>
          </a:p>
        </p:txBody>
      </p:sp>
      <p:sp>
        <p:nvSpPr>
          <p:cNvPr id="16" name="CasellaDiTesto 15">
            <a:extLst>
              <a:ext uri="{FF2B5EF4-FFF2-40B4-BE49-F238E27FC236}">
                <a16:creationId xmlns:a16="http://schemas.microsoft.com/office/drawing/2014/main" id="{B5538FAB-C8CE-4B9A-A2A3-D85F46B83BFB}"/>
              </a:ext>
            </a:extLst>
          </p:cNvPr>
          <p:cNvSpPr txBox="1"/>
          <p:nvPr/>
        </p:nvSpPr>
        <p:spPr>
          <a:xfrm>
            <a:off x="1449965" y="3312171"/>
            <a:ext cx="822661" cy="215444"/>
          </a:xfrm>
          <a:prstGeom prst="rect">
            <a:avLst/>
          </a:prstGeom>
          <a:solidFill>
            <a:srgbClr val="008452"/>
          </a:solidFill>
        </p:spPr>
        <p:txBody>
          <a:bodyPr wrap="none" rtlCol="0">
            <a:spAutoFit/>
          </a:bodyPr>
          <a:lstStyle/>
          <a:p>
            <a:r>
              <a:rPr lang="it-IT" sz="800" dirty="0">
                <a:solidFill>
                  <a:schemeClr val="bg1"/>
                </a:solidFill>
                <a:latin typeface="Calibri" panose="020F0502020204030204" pitchFamily="34" charset="0"/>
                <a:cs typeface="Calibri" panose="020F0502020204030204" pitchFamily="34" charset="0"/>
              </a:rPr>
              <a:t>praticano sport</a:t>
            </a:r>
          </a:p>
        </p:txBody>
      </p:sp>
      <p:sp>
        <p:nvSpPr>
          <p:cNvPr id="18" name="CasellaDiTesto 17">
            <a:extLst>
              <a:ext uri="{FF2B5EF4-FFF2-40B4-BE49-F238E27FC236}">
                <a16:creationId xmlns:a16="http://schemas.microsoft.com/office/drawing/2014/main" id="{2CFF1CB4-DB44-4525-A5B5-BE727BC42786}"/>
              </a:ext>
            </a:extLst>
          </p:cNvPr>
          <p:cNvSpPr txBox="1"/>
          <p:nvPr/>
        </p:nvSpPr>
        <p:spPr>
          <a:xfrm>
            <a:off x="2289404" y="3312171"/>
            <a:ext cx="1271502" cy="215444"/>
          </a:xfrm>
          <a:prstGeom prst="rect">
            <a:avLst/>
          </a:prstGeom>
          <a:solidFill>
            <a:srgbClr val="465E82"/>
          </a:solidFill>
        </p:spPr>
        <p:txBody>
          <a:bodyPr wrap="none" rtlCol="0">
            <a:spAutoFit/>
          </a:bodyPr>
          <a:lstStyle/>
          <a:p>
            <a:r>
              <a:rPr lang="it-IT" sz="800" dirty="0">
                <a:solidFill>
                  <a:schemeClr val="bg1"/>
                </a:solidFill>
                <a:latin typeface="Calibri" panose="020F0502020204030204" pitchFamily="34" charset="0"/>
                <a:cs typeface="Calibri" panose="020F0502020204030204" pitchFamily="34" charset="0"/>
              </a:rPr>
              <a:t>solo qualche attività fisica</a:t>
            </a:r>
          </a:p>
        </p:txBody>
      </p:sp>
      <p:sp>
        <p:nvSpPr>
          <p:cNvPr id="3" name="Ovale 2">
            <a:extLst>
              <a:ext uri="{FF2B5EF4-FFF2-40B4-BE49-F238E27FC236}">
                <a16:creationId xmlns:a16="http://schemas.microsoft.com/office/drawing/2014/main" id="{13D643BF-0578-4E8D-9B43-FB540F8B0924}"/>
              </a:ext>
            </a:extLst>
          </p:cNvPr>
          <p:cNvSpPr/>
          <p:nvPr/>
        </p:nvSpPr>
        <p:spPr>
          <a:xfrm>
            <a:off x="306817" y="1339649"/>
            <a:ext cx="396000" cy="396000"/>
          </a:xfrm>
          <a:prstGeom prst="ellipse">
            <a:avLst/>
          </a:prstGeom>
          <a:gradFill>
            <a:gsLst>
              <a:gs pos="0">
                <a:srgbClr val="465E82"/>
              </a:gs>
              <a:gs pos="100000">
                <a:srgbClr val="00845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BCF383E9-7724-4FC5-8675-CECC930EC677}"/>
              </a:ext>
            </a:extLst>
          </p:cNvPr>
          <p:cNvSpPr txBox="1"/>
          <p:nvPr/>
        </p:nvSpPr>
        <p:spPr>
          <a:xfrm>
            <a:off x="232947" y="1391707"/>
            <a:ext cx="543739" cy="284693"/>
          </a:xfrm>
          <a:prstGeom prst="rect">
            <a:avLst/>
          </a:prstGeom>
          <a:noFill/>
        </p:spPr>
        <p:txBody>
          <a:bodyPr wrap="none" rtlCol="0">
            <a:spAutoFit/>
          </a:bodyPr>
          <a:lstStyle/>
          <a:p>
            <a:r>
              <a:rPr lang="it-IT" sz="1250" dirty="0">
                <a:solidFill>
                  <a:schemeClr val="bg1"/>
                </a:solidFill>
              </a:rPr>
              <a:t>61,8</a:t>
            </a:r>
            <a:r>
              <a:rPr lang="it-IT" sz="800" dirty="0">
                <a:solidFill>
                  <a:schemeClr val="bg1"/>
                </a:solidFill>
              </a:rPr>
              <a:t>%</a:t>
            </a:r>
          </a:p>
        </p:txBody>
      </p:sp>
      <p:sp>
        <p:nvSpPr>
          <p:cNvPr id="33" name="CasellaDiTesto 32">
            <a:extLst>
              <a:ext uri="{FF2B5EF4-FFF2-40B4-BE49-F238E27FC236}">
                <a16:creationId xmlns:a16="http://schemas.microsoft.com/office/drawing/2014/main" id="{EE43AEA2-E67B-694D-8161-59037538207F}"/>
              </a:ext>
            </a:extLst>
          </p:cNvPr>
          <p:cNvSpPr txBox="1"/>
          <p:nvPr/>
        </p:nvSpPr>
        <p:spPr>
          <a:xfrm>
            <a:off x="396681" y="4482456"/>
            <a:ext cx="1338829" cy="184666"/>
          </a:xfrm>
          <a:prstGeom prst="rect">
            <a:avLst/>
          </a:prstGeom>
          <a:noFill/>
        </p:spPr>
        <p:txBody>
          <a:bodyPr wrap="none" rtlCol="0">
            <a:spAutoFit/>
          </a:bodyPr>
          <a:lstStyle/>
          <a:p>
            <a:pPr algn="r"/>
            <a:r>
              <a:rPr lang="it-IT" sz="600" i="1" dirty="0"/>
              <a:t>Istat 2022 (dati riferiti all’anno 2021)</a:t>
            </a:r>
          </a:p>
        </p:txBody>
      </p:sp>
      <p:sp>
        <p:nvSpPr>
          <p:cNvPr id="36" name="Triangolo isoscele 4">
            <a:extLst>
              <a:ext uri="{FF2B5EF4-FFF2-40B4-BE49-F238E27FC236}">
                <a16:creationId xmlns:a16="http://schemas.microsoft.com/office/drawing/2014/main" id="{E430FE72-35D7-16D0-6433-46D8A5DB9A7E}"/>
              </a:ext>
            </a:extLst>
          </p:cNvPr>
          <p:cNvSpPr/>
          <p:nvPr/>
        </p:nvSpPr>
        <p:spPr>
          <a:xfrm>
            <a:off x="2151613" y="3789578"/>
            <a:ext cx="147918" cy="134471"/>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D2CDE5CD-BC26-9722-4854-1C7A71E17AD6}"/>
              </a:ext>
            </a:extLst>
          </p:cNvPr>
          <p:cNvSpPr txBox="1"/>
          <p:nvPr/>
        </p:nvSpPr>
        <p:spPr>
          <a:xfrm>
            <a:off x="2230331" y="3756847"/>
            <a:ext cx="1746395" cy="230832"/>
          </a:xfrm>
          <a:prstGeom prst="rect">
            <a:avLst/>
          </a:prstGeom>
          <a:noFill/>
        </p:spPr>
        <p:txBody>
          <a:bodyPr wrap="square" rtlCol="0">
            <a:spAutoFit/>
          </a:bodyPr>
          <a:lstStyle/>
          <a:p>
            <a:r>
              <a:rPr lang="it-IT" sz="900" b="1" i="1" dirty="0">
                <a:solidFill>
                  <a:srgbClr val="00B050"/>
                </a:solidFill>
              </a:rPr>
              <a:t>+900mila </a:t>
            </a:r>
            <a:r>
              <a:rPr lang="it-IT" sz="900" b="1" i="1" dirty="0"/>
              <a:t>rispetto al 2019</a:t>
            </a:r>
          </a:p>
        </p:txBody>
      </p:sp>
      <p:sp>
        <p:nvSpPr>
          <p:cNvPr id="38" name="Triangolo isoscele 4">
            <a:extLst>
              <a:ext uri="{FF2B5EF4-FFF2-40B4-BE49-F238E27FC236}">
                <a16:creationId xmlns:a16="http://schemas.microsoft.com/office/drawing/2014/main" id="{ACC4C689-63CD-CBDA-8F66-DC5D640368EE}"/>
              </a:ext>
            </a:extLst>
          </p:cNvPr>
          <p:cNvSpPr/>
          <p:nvPr/>
        </p:nvSpPr>
        <p:spPr>
          <a:xfrm rot="10800000">
            <a:off x="2957660" y="4040688"/>
            <a:ext cx="147918" cy="1344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a:extLst>
              <a:ext uri="{FF2B5EF4-FFF2-40B4-BE49-F238E27FC236}">
                <a16:creationId xmlns:a16="http://schemas.microsoft.com/office/drawing/2014/main" id="{D6662DDD-CA20-A380-A006-2CBE0B731321}"/>
              </a:ext>
            </a:extLst>
          </p:cNvPr>
          <p:cNvSpPr txBox="1"/>
          <p:nvPr/>
        </p:nvSpPr>
        <p:spPr>
          <a:xfrm>
            <a:off x="3036378" y="3987785"/>
            <a:ext cx="1746395" cy="230832"/>
          </a:xfrm>
          <a:prstGeom prst="rect">
            <a:avLst/>
          </a:prstGeom>
          <a:noFill/>
        </p:spPr>
        <p:txBody>
          <a:bodyPr wrap="square" rtlCol="0">
            <a:spAutoFit/>
          </a:bodyPr>
          <a:lstStyle/>
          <a:p>
            <a:r>
              <a:rPr lang="it-IT" sz="900" b="1" i="1" dirty="0">
                <a:solidFill>
                  <a:srgbClr val="FF0000"/>
                </a:solidFill>
              </a:rPr>
              <a:t>-400mila </a:t>
            </a:r>
            <a:r>
              <a:rPr lang="it-IT" sz="900" b="1" i="1" dirty="0"/>
              <a:t>rispetto al 2019</a:t>
            </a:r>
          </a:p>
        </p:txBody>
      </p:sp>
    </p:spTree>
    <p:extLst>
      <p:ext uri="{BB962C8B-B14F-4D97-AF65-F5344CB8AC3E}">
        <p14:creationId xmlns:p14="http://schemas.microsoft.com/office/powerpoint/2010/main" val="230095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ttore diritto 20">
            <a:extLst>
              <a:ext uri="{FF2B5EF4-FFF2-40B4-BE49-F238E27FC236}">
                <a16:creationId xmlns:a16="http://schemas.microsoft.com/office/drawing/2014/main" id="{0DD8ECC0-5A25-4914-B952-94BEE7608604}"/>
              </a:ext>
            </a:extLst>
          </p:cNvPr>
          <p:cNvCxnSpPr>
            <a:cxnSpLocks/>
          </p:cNvCxnSpPr>
          <p:nvPr/>
        </p:nvCxnSpPr>
        <p:spPr>
          <a:xfrm flipH="1">
            <a:off x="409628" y="1585751"/>
            <a:ext cx="4320000" cy="0"/>
          </a:xfrm>
          <a:prstGeom prst="line">
            <a:avLst/>
          </a:prstGeom>
          <a:ln w="762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egnaposto numero diapositiva 13"/>
          <p:cNvSpPr>
            <a:spLocks noGrp="1"/>
          </p:cNvSpPr>
          <p:nvPr>
            <p:ph type="sldNum" sz="quarter" idx="12"/>
          </p:nvPr>
        </p:nvSpPr>
        <p:spPr/>
        <p:txBody>
          <a:bodyPr/>
          <a:lstStyle/>
          <a:p>
            <a:fld id="{CEC07F19-866A-D549-94C6-C4D9AC2AB9CF}" type="slidenum">
              <a:rPr lang="it-IT" smtClean="0"/>
              <a:pPr/>
              <a:t>7</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5"/>
            <a:ext cx="9143999" cy="866885"/>
          </a:xfrm>
          <a:prstGeom prst="rect">
            <a:avLst/>
          </a:prstGeom>
        </p:spPr>
        <p:txBody>
          <a:bodyPr lIns="91429" tIns="45714" rIns="91429" bIns="45714">
            <a:normAutofit fontScale="92500" lnSpcReduction="2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Il ruolo centrale dello sport dilettantistico organizzato</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Maggior contrazione dello sport di base rispetto a quello agonistico,</a:t>
            </a:r>
          </a:p>
          <a:p>
            <a:pPr algn="ctr" fontAlgn="auto">
              <a:spcAft>
                <a:spcPts val="0"/>
              </a:spcAft>
              <a:defRPr/>
            </a:pPr>
            <a:r>
              <a:rPr lang="it-IT" sz="1700" dirty="0">
                <a:solidFill>
                  <a:srgbClr val="008452"/>
                </a:solidFill>
                <a:latin typeface="+mn-lt"/>
                <a:ea typeface="ＭＳ Ｐゴシック" charset="0"/>
                <a:cs typeface="Calibri Light" panose="020F0302020204030204" pitchFamily="34" charset="0"/>
              </a:rPr>
              <a:t>ma gli EPS rappresentano ancora la maggioranza dei praticanti organizzati</a:t>
            </a:r>
          </a:p>
        </p:txBody>
      </p:sp>
      <p:sp>
        <p:nvSpPr>
          <p:cNvPr id="4" name="CasellaDiTesto 3">
            <a:extLst>
              <a:ext uri="{FF2B5EF4-FFF2-40B4-BE49-F238E27FC236}">
                <a16:creationId xmlns:a16="http://schemas.microsoft.com/office/drawing/2014/main" id="{EC865641-9418-4ECF-8C9E-AFD0CE42D772}"/>
              </a:ext>
            </a:extLst>
          </p:cNvPr>
          <p:cNvSpPr txBox="1"/>
          <p:nvPr/>
        </p:nvSpPr>
        <p:spPr>
          <a:xfrm>
            <a:off x="6844553" y="4451425"/>
            <a:ext cx="1860880" cy="184666"/>
          </a:xfrm>
          <a:prstGeom prst="rect">
            <a:avLst/>
          </a:prstGeom>
          <a:solidFill>
            <a:schemeClr val="bg1">
              <a:lumMod val="95000"/>
            </a:schemeClr>
          </a:solidFill>
          <a:ln>
            <a:solidFill>
              <a:schemeClr val="bg1">
                <a:lumMod val="50000"/>
              </a:schemeClr>
            </a:solidFill>
          </a:ln>
        </p:spPr>
        <p:txBody>
          <a:bodyPr wrap="square" rtlCol="0">
            <a:spAutoFit/>
          </a:bodyPr>
          <a:lstStyle/>
          <a:p>
            <a:r>
              <a:rPr lang="it-IT" sz="600" i="1" dirty="0"/>
              <a:t>FONTE: «I numeri dello sport 2019-2020» (Coni 2022)</a:t>
            </a:r>
          </a:p>
        </p:txBody>
      </p:sp>
      <p:sp>
        <p:nvSpPr>
          <p:cNvPr id="8" name="CasellaDiTesto 7">
            <a:extLst>
              <a:ext uri="{FF2B5EF4-FFF2-40B4-BE49-F238E27FC236}">
                <a16:creationId xmlns:a16="http://schemas.microsoft.com/office/drawing/2014/main" id="{5C710800-FFD0-4319-862E-8192FA9A6127}"/>
              </a:ext>
            </a:extLst>
          </p:cNvPr>
          <p:cNvSpPr txBox="1"/>
          <p:nvPr/>
        </p:nvSpPr>
        <p:spPr>
          <a:xfrm>
            <a:off x="4812951" y="997270"/>
            <a:ext cx="3877339" cy="369332"/>
          </a:xfrm>
          <a:prstGeom prst="rect">
            <a:avLst/>
          </a:prstGeom>
          <a:noFill/>
        </p:spPr>
        <p:txBody>
          <a:bodyPr wrap="square" rtlCol="0">
            <a:spAutoFit/>
          </a:bodyPr>
          <a:lstStyle/>
          <a:p>
            <a:r>
              <a:rPr lang="it-IT" sz="900" b="1" dirty="0">
                <a:latin typeface="Calibri" panose="020F0502020204030204" pitchFamily="34" charset="0"/>
                <a:cs typeface="Calibri" panose="020F0502020204030204" pitchFamily="34" charset="0"/>
              </a:rPr>
              <a:t>La pratica sportiva: un confronto tra i dati Istat e Coni.</a:t>
            </a:r>
          </a:p>
          <a:p>
            <a:r>
              <a:rPr lang="it-IT" sz="900" b="1" dirty="0">
                <a:latin typeface="Calibri" panose="020F0502020204030204" pitchFamily="34" charset="0"/>
                <a:cs typeface="Calibri" panose="020F0502020204030204" pitchFamily="34" charset="0"/>
              </a:rPr>
              <a:t>Serie storica 2014-2020 (val. %)</a:t>
            </a:r>
            <a:endParaRPr lang="it-IT" sz="900" b="1" dirty="0">
              <a:solidFill>
                <a:schemeClr val="bg1">
                  <a:lumMod val="65000"/>
                </a:schemeClr>
              </a:solidFill>
              <a:latin typeface="Calibri" panose="020F0502020204030204" pitchFamily="34" charset="0"/>
              <a:cs typeface="Calibri" panose="020F0502020204030204" pitchFamily="34" charset="0"/>
            </a:endParaRPr>
          </a:p>
        </p:txBody>
      </p:sp>
      <p:sp>
        <p:nvSpPr>
          <p:cNvPr id="11" name="Ovale 10">
            <a:extLst>
              <a:ext uri="{FF2B5EF4-FFF2-40B4-BE49-F238E27FC236}">
                <a16:creationId xmlns:a16="http://schemas.microsoft.com/office/drawing/2014/main" id="{77DEF677-6A47-40FA-BE7D-ED00D2AD960B}"/>
              </a:ext>
            </a:extLst>
          </p:cNvPr>
          <p:cNvSpPr/>
          <p:nvPr/>
        </p:nvSpPr>
        <p:spPr>
          <a:xfrm>
            <a:off x="599933" y="1065754"/>
            <a:ext cx="1044000" cy="1044000"/>
          </a:xfrm>
          <a:prstGeom prst="ellipse">
            <a:avLst/>
          </a:prstGeom>
          <a:solidFill>
            <a:srgbClr val="465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7D993462-6FF9-480F-8336-ABC7C3A3A357}"/>
              </a:ext>
            </a:extLst>
          </p:cNvPr>
          <p:cNvSpPr/>
          <p:nvPr/>
        </p:nvSpPr>
        <p:spPr>
          <a:xfrm>
            <a:off x="2054271" y="1065754"/>
            <a:ext cx="1044000" cy="1044000"/>
          </a:xfrm>
          <a:prstGeom prst="ellipse">
            <a:avLst/>
          </a:prstGeom>
          <a:solidFill>
            <a:srgbClr val="49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88634490-239C-40A6-A6AC-8E07F2A28907}"/>
              </a:ext>
            </a:extLst>
          </p:cNvPr>
          <p:cNvSpPr/>
          <p:nvPr/>
        </p:nvSpPr>
        <p:spPr>
          <a:xfrm>
            <a:off x="3490234" y="1065754"/>
            <a:ext cx="1044000" cy="1044000"/>
          </a:xfrm>
          <a:prstGeom prst="ellipse">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3F431E23-B87F-48F3-A343-0C7748643494}"/>
              </a:ext>
            </a:extLst>
          </p:cNvPr>
          <p:cNvSpPr txBox="1"/>
          <p:nvPr/>
        </p:nvSpPr>
        <p:spPr>
          <a:xfrm>
            <a:off x="682812" y="1030975"/>
            <a:ext cx="835485" cy="861774"/>
          </a:xfrm>
          <a:prstGeom prst="rect">
            <a:avLst/>
          </a:prstGeom>
          <a:noFill/>
        </p:spPr>
        <p:txBody>
          <a:bodyPr wrap="none" rtlCol="0">
            <a:spAutoFit/>
          </a:bodyPr>
          <a:lstStyle/>
          <a:p>
            <a:r>
              <a:rPr lang="it-IT" sz="5000" b="1" dirty="0">
                <a:solidFill>
                  <a:schemeClr val="bg1"/>
                </a:solidFill>
              </a:rPr>
              <a:t>45</a:t>
            </a:r>
          </a:p>
        </p:txBody>
      </p:sp>
      <p:sp>
        <p:nvSpPr>
          <p:cNvPr id="16" name="CasellaDiTesto 15">
            <a:extLst>
              <a:ext uri="{FF2B5EF4-FFF2-40B4-BE49-F238E27FC236}">
                <a16:creationId xmlns:a16="http://schemas.microsoft.com/office/drawing/2014/main" id="{B70C7954-D303-46C6-B35C-BAFBFCB41E5A}"/>
              </a:ext>
            </a:extLst>
          </p:cNvPr>
          <p:cNvSpPr txBox="1"/>
          <p:nvPr/>
        </p:nvSpPr>
        <p:spPr>
          <a:xfrm>
            <a:off x="2144130" y="1030974"/>
            <a:ext cx="835485" cy="861774"/>
          </a:xfrm>
          <a:prstGeom prst="rect">
            <a:avLst/>
          </a:prstGeom>
          <a:noFill/>
        </p:spPr>
        <p:txBody>
          <a:bodyPr wrap="none" rtlCol="0">
            <a:spAutoFit/>
          </a:bodyPr>
          <a:lstStyle/>
          <a:p>
            <a:r>
              <a:rPr lang="it-IT" sz="5000" b="1" dirty="0">
                <a:solidFill>
                  <a:schemeClr val="bg1"/>
                </a:solidFill>
              </a:rPr>
              <a:t>19</a:t>
            </a:r>
          </a:p>
        </p:txBody>
      </p:sp>
      <p:sp>
        <p:nvSpPr>
          <p:cNvPr id="17" name="CasellaDiTesto 16">
            <a:extLst>
              <a:ext uri="{FF2B5EF4-FFF2-40B4-BE49-F238E27FC236}">
                <a16:creationId xmlns:a16="http://schemas.microsoft.com/office/drawing/2014/main" id="{4B320870-A393-40C3-B5B7-7995749827F6}"/>
              </a:ext>
            </a:extLst>
          </p:cNvPr>
          <p:cNvSpPr txBox="1"/>
          <p:nvPr/>
        </p:nvSpPr>
        <p:spPr>
          <a:xfrm>
            <a:off x="3580093" y="1030973"/>
            <a:ext cx="835485" cy="861774"/>
          </a:xfrm>
          <a:prstGeom prst="rect">
            <a:avLst/>
          </a:prstGeom>
          <a:noFill/>
        </p:spPr>
        <p:txBody>
          <a:bodyPr wrap="none" rtlCol="0">
            <a:spAutoFit/>
          </a:bodyPr>
          <a:lstStyle/>
          <a:p>
            <a:r>
              <a:rPr lang="it-IT" sz="5000" b="1" dirty="0">
                <a:solidFill>
                  <a:schemeClr val="bg1"/>
                </a:solidFill>
              </a:rPr>
              <a:t>15</a:t>
            </a:r>
          </a:p>
        </p:txBody>
      </p:sp>
      <p:sp>
        <p:nvSpPr>
          <p:cNvPr id="18" name="CasellaDiTesto 17">
            <a:extLst>
              <a:ext uri="{FF2B5EF4-FFF2-40B4-BE49-F238E27FC236}">
                <a16:creationId xmlns:a16="http://schemas.microsoft.com/office/drawing/2014/main" id="{8DD3134B-A5A5-4CD2-8689-AC1EC532EAD7}"/>
              </a:ext>
            </a:extLst>
          </p:cNvPr>
          <p:cNvSpPr txBox="1"/>
          <p:nvPr/>
        </p:nvSpPr>
        <p:spPr>
          <a:xfrm>
            <a:off x="821185" y="1642100"/>
            <a:ext cx="588431" cy="400110"/>
          </a:xfrm>
          <a:prstGeom prst="rect">
            <a:avLst/>
          </a:prstGeom>
          <a:noFill/>
        </p:spPr>
        <p:txBody>
          <a:bodyPr wrap="square" rtlCol="0">
            <a:spAutoFit/>
          </a:bodyPr>
          <a:lstStyle/>
          <a:p>
            <a:r>
              <a:rPr lang="it-IT" sz="2000" b="1" dirty="0">
                <a:solidFill>
                  <a:schemeClr val="bg1"/>
                </a:solidFill>
              </a:rPr>
              <a:t>FSN</a:t>
            </a:r>
          </a:p>
        </p:txBody>
      </p:sp>
      <p:sp>
        <p:nvSpPr>
          <p:cNvPr id="19" name="CasellaDiTesto 18">
            <a:extLst>
              <a:ext uri="{FF2B5EF4-FFF2-40B4-BE49-F238E27FC236}">
                <a16:creationId xmlns:a16="http://schemas.microsoft.com/office/drawing/2014/main" id="{32038CFD-53AE-4146-ADB5-7AB7197192A3}"/>
              </a:ext>
            </a:extLst>
          </p:cNvPr>
          <p:cNvSpPr txBox="1"/>
          <p:nvPr/>
        </p:nvSpPr>
        <p:spPr>
          <a:xfrm>
            <a:off x="2269138" y="1642100"/>
            <a:ext cx="620747" cy="400110"/>
          </a:xfrm>
          <a:prstGeom prst="rect">
            <a:avLst/>
          </a:prstGeom>
          <a:noFill/>
        </p:spPr>
        <p:txBody>
          <a:bodyPr wrap="none" rtlCol="0">
            <a:spAutoFit/>
          </a:bodyPr>
          <a:lstStyle/>
          <a:p>
            <a:r>
              <a:rPr lang="it-IT" sz="2000" b="1" dirty="0">
                <a:solidFill>
                  <a:schemeClr val="bg1"/>
                </a:solidFill>
              </a:rPr>
              <a:t>DSA</a:t>
            </a:r>
          </a:p>
        </p:txBody>
      </p:sp>
      <p:sp>
        <p:nvSpPr>
          <p:cNvPr id="20" name="CasellaDiTesto 19">
            <a:extLst>
              <a:ext uri="{FF2B5EF4-FFF2-40B4-BE49-F238E27FC236}">
                <a16:creationId xmlns:a16="http://schemas.microsoft.com/office/drawing/2014/main" id="{264D8D33-C706-4BE0-A10F-1246C891D7E9}"/>
              </a:ext>
            </a:extLst>
          </p:cNvPr>
          <p:cNvSpPr txBox="1"/>
          <p:nvPr/>
        </p:nvSpPr>
        <p:spPr>
          <a:xfrm>
            <a:off x="3723248" y="1642099"/>
            <a:ext cx="567784" cy="400110"/>
          </a:xfrm>
          <a:prstGeom prst="rect">
            <a:avLst/>
          </a:prstGeom>
          <a:noFill/>
        </p:spPr>
        <p:txBody>
          <a:bodyPr wrap="none" rtlCol="0">
            <a:spAutoFit/>
          </a:bodyPr>
          <a:lstStyle/>
          <a:p>
            <a:r>
              <a:rPr lang="it-IT" sz="2000" b="1" dirty="0">
                <a:solidFill>
                  <a:schemeClr val="bg1"/>
                </a:solidFill>
              </a:rPr>
              <a:t>EPS</a:t>
            </a:r>
          </a:p>
        </p:txBody>
      </p:sp>
      <p:sp>
        <p:nvSpPr>
          <p:cNvPr id="6" name="CasellaDiTesto 5">
            <a:extLst>
              <a:ext uri="{FF2B5EF4-FFF2-40B4-BE49-F238E27FC236}">
                <a16:creationId xmlns:a16="http://schemas.microsoft.com/office/drawing/2014/main" id="{881C8065-859B-4C03-AD9F-AD962736FAC8}"/>
              </a:ext>
            </a:extLst>
          </p:cNvPr>
          <p:cNvSpPr txBox="1"/>
          <p:nvPr/>
        </p:nvSpPr>
        <p:spPr>
          <a:xfrm>
            <a:off x="402386" y="2162339"/>
            <a:ext cx="4344118" cy="230832"/>
          </a:xfrm>
          <a:prstGeom prst="rect">
            <a:avLst/>
          </a:prstGeom>
          <a:solidFill>
            <a:schemeClr val="bg1">
              <a:lumMod val="95000"/>
            </a:schemeClr>
          </a:solidFill>
        </p:spPr>
        <p:txBody>
          <a:bodyPr wrap="square" rtlCol="0">
            <a:spAutoFit/>
          </a:bodyPr>
          <a:lstStyle/>
          <a:p>
            <a:pPr algn="ctr"/>
            <a:r>
              <a:rPr lang="it-IT" sz="900" b="1" dirty="0"/>
              <a:t>TESSERATI AGONISTI</a:t>
            </a:r>
          </a:p>
        </p:txBody>
      </p:sp>
      <p:sp>
        <p:nvSpPr>
          <p:cNvPr id="23" name="CasellaDiTesto 22">
            <a:extLst>
              <a:ext uri="{FF2B5EF4-FFF2-40B4-BE49-F238E27FC236}">
                <a16:creationId xmlns:a16="http://schemas.microsoft.com/office/drawing/2014/main" id="{592623DA-FF2B-4D58-8D8C-3EBAEF79C703}"/>
              </a:ext>
            </a:extLst>
          </p:cNvPr>
          <p:cNvSpPr txBox="1"/>
          <p:nvPr/>
        </p:nvSpPr>
        <p:spPr>
          <a:xfrm>
            <a:off x="423076" y="4442454"/>
            <a:ext cx="4320000" cy="215444"/>
          </a:xfrm>
          <a:prstGeom prst="rect">
            <a:avLst/>
          </a:prstGeom>
          <a:noFill/>
        </p:spPr>
        <p:txBody>
          <a:bodyPr wrap="square">
            <a:spAutoFit/>
          </a:bodyPr>
          <a:lstStyle/>
          <a:p>
            <a:pPr algn="ctr"/>
            <a:r>
              <a:rPr lang="it-IT" sz="800" i="1" dirty="0">
                <a:solidFill>
                  <a:srgbClr val="000000"/>
                </a:solidFill>
              </a:rPr>
              <a:t>Stime SWG su dati Registro Coni (al 4 febbraio 2022)</a:t>
            </a:r>
            <a:endParaRPr lang="it-IT" sz="800" i="1" dirty="0">
              <a:solidFill>
                <a:srgbClr val="000000"/>
              </a:solidFill>
              <a:effectLst/>
            </a:endParaRPr>
          </a:p>
        </p:txBody>
      </p:sp>
      <p:sp>
        <p:nvSpPr>
          <p:cNvPr id="24" name="CasellaDiTesto 23">
            <a:extLst>
              <a:ext uri="{FF2B5EF4-FFF2-40B4-BE49-F238E27FC236}">
                <a16:creationId xmlns:a16="http://schemas.microsoft.com/office/drawing/2014/main" id="{4D11C13A-4C7E-44F7-A894-71435ACE24F5}"/>
              </a:ext>
            </a:extLst>
          </p:cNvPr>
          <p:cNvSpPr txBox="1"/>
          <p:nvPr/>
        </p:nvSpPr>
        <p:spPr>
          <a:xfrm>
            <a:off x="402386" y="2734823"/>
            <a:ext cx="4344118" cy="230832"/>
          </a:xfrm>
          <a:prstGeom prst="rect">
            <a:avLst/>
          </a:prstGeom>
          <a:solidFill>
            <a:schemeClr val="bg1">
              <a:lumMod val="95000"/>
            </a:schemeClr>
          </a:solidFill>
        </p:spPr>
        <p:txBody>
          <a:bodyPr wrap="square" rtlCol="0">
            <a:spAutoFit/>
          </a:bodyPr>
          <a:lstStyle/>
          <a:p>
            <a:pPr algn="ctr"/>
            <a:r>
              <a:rPr lang="it-IT" sz="900" b="1" dirty="0"/>
              <a:t>TESSERATI PRATICANTI</a:t>
            </a:r>
          </a:p>
        </p:txBody>
      </p:sp>
      <p:sp>
        <p:nvSpPr>
          <p:cNvPr id="25" name="CasellaDiTesto 24">
            <a:extLst>
              <a:ext uri="{FF2B5EF4-FFF2-40B4-BE49-F238E27FC236}">
                <a16:creationId xmlns:a16="http://schemas.microsoft.com/office/drawing/2014/main" id="{44E0CC9A-E334-402A-BD9A-11EF1EA98064}"/>
              </a:ext>
            </a:extLst>
          </p:cNvPr>
          <p:cNvSpPr txBox="1"/>
          <p:nvPr/>
        </p:nvSpPr>
        <p:spPr>
          <a:xfrm>
            <a:off x="408725" y="3293131"/>
            <a:ext cx="4344118" cy="230832"/>
          </a:xfrm>
          <a:prstGeom prst="rect">
            <a:avLst/>
          </a:prstGeom>
          <a:solidFill>
            <a:schemeClr val="bg1">
              <a:lumMod val="95000"/>
            </a:schemeClr>
          </a:solidFill>
        </p:spPr>
        <p:txBody>
          <a:bodyPr wrap="square" rtlCol="0">
            <a:spAutoFit/>
          </a:bodyPr>
          <a:lstStyle/>
          <a:p>
            <a:pPr algn="ctr"/>
            <a:r>
              <a:rPr lang="it-IT" sz="900" b="1" dirty="0"/>
              <a:t>EVENTI SPORTIVI</a:t>
            </a:r>
          </a:p>
        </p:txBody>
      </p:sp>
      <p:sp>
        <p:nvSpPr>
          <p:cNvPr id="26" name="CasellaDiTesto 25">
            <a:extLst>
              <a:ext uri="{FF2B5EF4-FFF2-40B4-BE49-F238E27FC236}">
                <a16:creationId xmlns:a16="http://schemas.microsoft.com/office/drawing/2014/main" id="{E298B794-6040-4A00-A856-CE3600F97338}"/>
              </a:ext>
            </a:extLst>
          </p:cNvPr>
          <p:cNvSpPr txBox="1"/>
          <p:nvPr/>
        </p:nvSpPr>
        <p:spPr>
          <a:xfrm>
            <a:off x="408725" y="3844352"/>
            <a:ext cx="4344118" cy="230832"/>
          </a:xfrm>
          <a:prstGeom prst="rect">
            <a:avLst/>
          </a:prstGeom>
          <a:solidFill>
            <a:schemeClr val="bg1">
              <a:lumMod val="95000"/>
            </a:schemeClr>
          </a:solidFill>
        </p:spPr>
        <p:txBody>
          <a:bodyPr wrap="square" rtlCol="0">
            <a:spAutoFit/>
          </a:bodyPr>
          <a:lstStyle/>
          <a:p>
            <a:pPr algn="ctr"/>
            <a:r>
              <a:rPr lang="it-IT" sz="900" b="1" dirty="0"/>
              <a:t>EVENTI DIDATTICI</a:t>
            </a:r>
          </a:p>
        </p:txBody>
      </p:sp>
      <p:graphicFrame>
        <p:nvGraphicFramePr>
          <p:cNvPr id="22" name="Tabella 26">
            <a:extLst>
              <a:ext uri="{FF2B5EF4-FFF2-40B4-BE49-F238E27FC236}">
                <a16:creationId xmlns:a16="http://schemas.microsoft.com/office/drawing/2014/main" id="{D1CECFEA-9324-47D4-AF07-831D403DF23B}"/>
              </a:ext>
            </a:extLst>
          </p:cNvPr>
          <p:cNvGraphicFramePr>
            <a:graphicFrameLocks noGrp="1"/>
          </p:cNvGraphicFramePr>
          <p:nvPr>
            <p:extLst>
              <p:ext uri="{D42A27DB-BD31-4B8C-83A1-F6EECF244321}">
                <p14:modId xmlns:p14="http://schemas.microsoft.com/office/powerpoint/2010/main" val="4075650418"/>
              </p:ext>
            </p:extLst>
          </p:nvPr>
        </p:nvGraphicFramePr>
        <p:xfrm>
          <a:off x="409629" y="2401226"/>
          <a:ext cx="4333449" cy="320040"/>
        </p:xfrm>
        <a:graphic>
          <a:graphicData uri="http://schemas.openxmlformats.org/drawingml/2006/table">
            <a:tbl>
              <a:tblPr firstRow="1" bandRow="1">
                <a:tableStyleId>{5C22544A-7EE6-4342-B048-85BDC9FD1C3A}</a:tableStyleId>
              </a:tblPr>
              <a:tblGrid>
                <a:gridCol w="1444483">
                  <a:extLst>
                    <a:ext uri="{9D8B030D-6E8A-4147-A177-3AD203B41FA5}">
                      <a16:colId xmlns:a16="http://schemas.microsoft.com/office/drawing/2014/main" val="1658091212"/>
                    </a:ext>
                  </a:extLst>
                </a:gridCol>
                <a:gridCol w="1444483">
                  <a:extLst>
                    <a:ext uri="{9D8B030D-6E8A-4147-A177-3AD203B41FA5}">
                      <a16:colId xmlns:a16="http://schemas.microsoft.com/office/drawing/2014/main" val="3455119972"/>
                    </a:ext>
                  </a:extLst>
                </a:gridCol>
                <a:gridCol w="1444483">
                  <a:extLst>
                    <a:ext uri="{9D8B030D-6E8A-4147-A177-3AD203B41FA5}">
                      <a16:colId xmlns:a16="http://schemas.microsoft.com/office/drawing/2014/main" val="50470574"/>
                    </a:ext>
                  </a:extLst>
                </a:gridCol>
              </a:tblGrid>
              <a:tr h="235326">
                <a:tc>
                  <a:txBody>
                    <a:bodyPr/>
                    <a:lstStyle/>
                    <a:p>
                      <a:pPr algn="ctr"/>
                      <a:r>
                        <a:rPr lang="it-IT" sz="1500" b="1" dirty="0">
                          <a:solidFill>
                            <a:schemeClr val="bg1"/>
                          </a:solidFill>
                        </a:rPr>
                        <a:t>73</a:t>
                      </a:r>
                      <a:r>
                        <a:rPr lang="it-IT" sz="1200" b="1" dirty="0">
                          <a:solidFill>
                            <a:schemeClr val="bg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5E82"/>
                    </a:solidFill>
                  </a:tcPr>
                </a:tc>
                <a:tc>
                  <a:txBody>
                    <a:bodyPr/>
                    <a:lstStyle/>
                    <a:p>
                      <a:pPr algn="ctr"/>
                      <a:r>
                        <a:rPr lang="it-IT" sz="1500" b="1" dirty="0">
                          <a:solidFill>
                            <a:srgbClr val="499EBD"/>
                          </a:solidFill>
                        </a:rPr>
                        <a:t>3</a:t>
                      </a:r>
                      <a:r>
                        <a:rPr lang="it-IT" sz="1200" b="1" dirty="0">
                          <a:solidFill>
                            <a:srgbClr val="499EBD"/>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500" b="1" dirty="0">
                          <a:solidFill>
                            <a:srgbClr val="008452"/>
                          </a:solidFill>
                        </a:rPr>
                        <a:t>24</a:t>
                      </a:r>
                      <a:r>
                        <a:rPr lang="it-IT" sz="1200" b="1" dirty="0">
                          <a:solidFill>
                            <a:srgbClr val="008452"/>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6652913"/>
                  </a:ext>
                </a:extLst>
              </a:tr>
            </a:tbl>
          </a:graphicData>
        </a:graphic>
      </p:graphicFrame>
      <p:sp>
        <p:nvSpPr>
          <p:cNvPr id="2" name="Rettangolo 1">
            <a:extLst>
              <a:ext uri="{FF2B5EF4-FFF2-40B4-BE49-F238E27FC236}">
                <a16:creationId xmlns:a16="http://schemas.microsoft.com/office/drawing/2014/main" id="{61A2E51B-0370-4892-B05F-EF86101567E6}"/>
              </a:ext>
            </a:extLst>
          </p:cNvPr>
          <p:cNvSpPr/>
          <p:nvPr/>
        </p:nvSpPr>
        <p:spPr>
          <a:xfrm>
            <a:off x="402386" y="992269"/>
            <a:ext cx="4344118" cy="364944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9" name="Tabella 26">
            <a:extLst>
              <a:ext uri="{FF2B5EF4-FFF2-40B4-BE49-F238E27FC236}">
                <a16:creationId xmlns:a16="http://schemas.microsoft.com/office/drawing/2014/main" id="{720BDB19-C3A1-4AC5-A516-BAB6119BFBA0}"/>
              </a:ext>
            </a:extLst>
          </p:cNvPr>
          <p:cNvGraphicFramePr>
            <a:graphicFrameLocks noGrp="1"/>
          </p:cNvGraphicFramePr>
          <p:nvPr>
            <p:extLst>
              <p:ext uri="{D42A27DB-BD31-4B8C-83A1-F6EECF244321}">
                <p14:modId xmlns:p14="http://schemas.microsoft.com/office/powerpoint/2010/main" val="1978215954"/>
              </p:ext>
            </p:extLst>
          </p:nvPr>
        </p:nvGraphicFramePr>
        <p:xfrm>
          <a:off x="413055" y="3517239"/>
          <a:ext cx="4333449" cy="320040"/>
        </p:xfrm>
        <a:graphic>
          <a:graphicData uri="http://schemas.openxmlformats.org/drawingml/2006/table">
            <a:tbl>
              <a:tblPr firstRow="1" bandRow="1">
                <a:tableStyleId>{5C22544A-7EE6-4342-B048-85BDC9FD1C3A}</a:tableStyleId>
              </a:tblPr>
              <a:tblGrid>
                <a:gridCol w="1444483">
                  <a:extLst>
                    <a:ext uri="{9D8B030D-6E8A-4147-A177-3AD203B41FA5}">
                      <a16:colId xmlns:a16="http://schemas.microsoft.com/office/drawing/2014/main" val="1658091212"/>
                    </a:ext>
                  </a:extLst>
                </a:gridCol>
                <a:gridCol w="1444483">
                  <a:extLst>
                    <a:ext uri="{9D8B030D-6E8A-4147-A177-3AD203B41FA5}">
                      <a16:colId xmlns:a16="http://schemas.microsoft.com/office/drawing/2014/main" val="3455119972"/>
                    </a:ext>
                  </a:extLst>
                </a:gridCol>
                <a:gridCol w="1444483">
                  <a:extLst>
                    <a:ext uri="{9D8B030D-6E8A-4147-A177-3AD203B41FA5}">
                      <a16:colId xmlns:a16="http://schemas.microsoft.com/office/drawing/2014/main" val="50470574"/>
                    </a:ext>
                  </a:extLst>
                </a:gridCol>
              </a:tblGrid>
              <a:tr h="230832">
                <a:tc>
                  <a:txBody>
                    <a:bodyPr/>
                    <a:lstStyle/>
                    <a:p>
                      <a:pPr algn="ctr"/>
                      <a:r>
                        <a:rPr lang="it-IT" sz="1500" b="1" dirty="0">
                          <a:solidFill>
                            <a:schemeClr val="bg1"/>
                          </a:solidFill>
                        </a:rPr>
                        <a:t>72</a:t>
                      </a:r>
                      <a:r>
                        <a:rPr lang="it-IT" sz="1200" b="1" dirty="0">
                          <a:solidFill>
                            <a:schemeClr val="bg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5E82"/>
                    </a:solidFill>
                  </a:tcPr>
                </a:tc>
                <a:tc>
                  <a:txBody>
                    <a:bodyPr/>
                    <a:lstStyle/>
                    <a:p>
                      <a:pPr algn="ctr"/>
                      <a:r>
                        <a:rPr lang="it-IT" sz="1500" b="1" dirty="0">
                          <a:solidFill>
                            <a:srgbClr val="499EBD"/>
                          </a:solidFill>
                        </a:rPr>
                        <a:t>3</a:t>
                      </a:r>
                      <a:r>
                        <a:rPr lang="it-IT" sz="1200" b="1" dirty="0">
                          <a:solidFill>
                            <a:srgbClr val="499EBD"/>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500" b="1" dirty="0">
                          <a:solidFill>
                            <a:srgbClr val="008452"/>
                          </a:solidFill>
                        </a:rPr>
                        <a:t>25</a:t>
                      </a:r>
                      <a:r>
                        <a:rPr lang="it-IT" sz="1200" b="1" dirty="0">
                          <a:solidFill>
                            <a:srgbClr val="008452"/>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6652913"/>
                  </a:ext>
                </a:extLst>
              </a:tr>
            </a:tbl>
          </a:graphicData>
        </a:graphic>
      </p:graphicFrame>
      <p:graphicFrame>
        <p:nvGraphicFramePr>
          <p:cNvPr id="30" name="Tabella 26">
            <a:extLst>
              <a:ext uri="{FF2B5EF4-FFF2-40B4-BE49-F238E27FC236}">
                <a16:creationId xmlns:a16="http://schemas.microsoft.com/office/drawing/2014/main" id="{37B8462A-6540-4763-AB20-FC869DB4F2BD}"/>
              </a:ext>
            </a:extLst>
          </p:cNvPr>
          <p:cNvGraphicFramePr>
            <a:graphicFrameLocks noGrp="1"/>
          </p:cNvGraphicFramePr>
          <p:nvPr>
            <p:extLst>
              <p:ext uri="{D42A27DB-BD31-4B8C-83A1-F6EECF244321}">
                <p14:modId xmlns:p14="http://schemas.microsoft.com/office/powerpoint/2010/main" val="1139554836"/>
              </p:ext>
            </p:extLst>
          </p:nvPr>
        </p:nvGraphicFramePr>
        <p:xfrm>
          <a:off x="407740" y="4073557"/>
          <a:ext cx="4333449" cy="320040"/>
        </p:xfrm>
        <a:graphic>
          <a:graphicData uri="http://schemas.openxmlformats.org/drawingml/2006/table">
            <a:tbl>
              <a:tblPr firstRow="1" bandRow="1">
                <a:tableStyleId>{5C22544A-7EE6-4342-B048-85BDC9FD1C3A}</a:tableStyleId>
              </a:tblPr>
              <a:tblGrid>
                <a:gridCol w="1444483">
                  <a:extLst>
                    <a:ext uri="{9D8B030D-6E8A-4147-A177-3AD203B41FA5}">
                      <a16:colId xmlns:a16="http://schemas.microsoft.com/office/drawing/2014/main" val="1658091212"/>
                    </a:ext>
                  </a:extLst>
                </a:gridCol>
                <a:gridCol w="1444483">
                  <a:extLst>
                    <a:ext uri="{9D8B030D-6E8A-4147-A177-3AD203B41FA5}">
                      <a16:colId xmlns:a16="http://schemas.microsoft.com/office/drawing/2014/main" val="3455119972"/>
                    </a:ext>
                  </a:extLst>
                </a:gridCol>
                <a:gridCol w="1444483">
                  <a:extLst>
                    <a:ext uri="{9D8B030D-6E8A-4147-A177-3AD203B41FA5}">
                      <a16:colId xmlns:a16="http://schemas.microsoft.com/office/drawing/2014/main" val="50470574"/>
                    </a:ext>
                  </a:extLst>
                </a:gridCol>
              </a:tblGrid>
              <a:tr h="230832">
                <a:tc>
                  <a:txBody>
                    <a:bodyPr/>
                    <a:lstStyle/>
                    <a:p>
                      <a:pPr algn="ctr"/>
                      <a:r>
                        <a:rPr lang="it-IT" sz="1500" b="1" dirty="0">
                          <a:solidFill>
                            <a:srgbClr val="2668B2"/>
                          </a:solidFill>
                        </a:rPr>
                        <a:t>19</a:t>
                      </a:r>
                      <a:r>
                        <a:rPr lang="it-IT" sz="1200" b="1" dirty="0">
                          <a:solidFill>
                            <a:srgbClr val="2668B2"/>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500" b="1" dirty="0">
                          <a:solidFill>
                            <a:srgbClr val="499EBD"/>
                          </a:solidFill>
                        </a:rPr>
                        <a:t>1</a:t>
                      </a:r>
                      <a:r>
                        <a:rPr lang="it-IT" sz="1200" b="1" dirty="0">
                          <a:solidFill>
                            <a:srgbClr val="499EBD"/>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500" b="1" dirty="0">
                          <a:solidFill>
                            <a:schemeClr val="bg1"/>
                          </a:solidFill>
                        </a:rPr>
                        <a:t>80</a:t>
                      </a:r>
                      <a:r>
                        <a:rPr lang="it-IT" sz="1200" b="1" dirty="0">
                          <a:solidFill>
                            <a:schemeClr val="bg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8452"/>
                    </a:solidFill>
                  </a:tcPr>
                </a:tc>
                <a:extLst>
                  <a:ext uri="{0D108BD9-81ED-4DB2-BD59-A6C34878D82A}">
                    <a16:rowId xmlns:a16="http://schemas.microsoft.com/office/drawing/2014/main" val="1146652913"/>
                  </a:ext>
                </a:extLst>
              </a:tr>
            </a:tbl>
          </a:graphicData>
        </a:graphic>
      </p:graphicFrame>
      <p:pic>
        <p:nvPicPr>
          <p:cNvPr id="27" name="Immagine 26">
            <a:extLst>
              <a:ext uri="{FF2B5EF4-FFF2-40B4-BE49-F238E27FC236}">
                <a16:creationId xmlns:a16="http://schemas.microsoft.com/office/drawing/2014/main" id="{C5238718-E544-6E43-A201-868FE2B98D29}"/>
              </a:ext>
            </a:extLst>
          </p:cNvPr>
          <p:cNvPicPr>
            <a:picLocks noChangeAspect="1"/>
          </p:cNvPicPr>
          <p:nvPr/>
        </p:nvPicPr>
        <p:blipFill rotWithShape="1">
          <a:blip r:embed="rId2"/>
          <a:srcRect t="15099"/>
          <a:stretch/>
        </p:blipFill>
        <p:spPr>
          <a:xfrm>
            <a:off x="4875482" y="1363473"/>
            <a:ext cx="3855463" cy="2111596"/>
          </a:xfrm>
          <a:prstGeom prst="rect">
            <a:avLst/>
          </a:prstGeom>
        </p:spPr>
      </p:pic>
      <p:sp>
        <p:nvSpPr>
          <p:cNvPr id="34" name="CasellaDiTesto 33">
            <a:extLst>
              <a:ext uri="{FF2B5EF4-FFF2-40B4-BE49-F238E27FC236}">
                <a16:creationId xmlns:a16="http://schemas.microsoft.com/office/drawing/2014/main" id="{862232DE-3145-CD42-9E6A-3CDBD435B7D7}"/>
              </a:ext>
            </a:extLst>
          </p:cNvPr>
          <p:cNvSpPr txBox="1"/>
          <p:nvPr/>
        </p:nvSpPr>
        <p:spPr>
          <a:xfrm>
            <a:off x="4924922" y="3532934"/>
            <a:ext cx="3656041" cy="923330"/>
          </a:xfrm>
          <a:prstGeom prst="rect">
            <a:avLst/>
          </a:prstGeom>
          <a:noFill/>
        </p:spPr>
        <p:txBody>
          <a:bodyPr wrap="square" rtlCol="0">
            <a:spAutoFit/>
          </a:bodyPr>
          <a:lstStyle/>
          <a:p>
            <a:pPr algn="just"/>
            <a:r>
              <a:rPr lang="it-IT" sz="900" dirty="0">
                <a:latin typeface="Calibri" panose="020F0502020204030204" pitchFamily="34" charset="0"/>
                <a:cs typeface="Calibri" panose="020F0502020204030204" pitchFamily="34" charset="0"/>
              </a:rPr>
              <a:t>Dall’analisi congiunta dei dati Coni – più inclini a descrivere il fenomeno della pratica sportiva organizzata – e quelli dell’Istat, che inglobano anche le attività sportive non organizzate, emerge come la pandemia abbia contribuito a una </a:t>
            </a:r>
            <a:r>
              <a:rPr lang="it-IT" sz="900" b="1" dirty="0">
                <a:latin typeface="Calibri" panose="020F0502020204030204" pitchFamily="34" charset="0"/>
                <a:cs typeface="Calibri" panose="020F0502020204030204" pitchFamily="34" charset="0"/>
              </a:rPr>
              <a:t>maggiore destrutturazione dell’attività sportiva</a:t>
            </a:r>
            <a:r>
              <a:rPr lang="it-IT" sz="900" dirty="0">
                <a:latin typeface="Calibri" panose="020F0502020204030204" pitchFamily="34" charset="0"/>
                <a:cs typeface="Calibri" panose="020F0502020204030204" pitchFamily="34" charset="0"/>
              </a:rPr>
              <a:t>. Al tempo stesso emerge come gli </a:t>
            </a:r>
            <a:r>
              <a:rPr lang="it-IT" sz="900" b="1" dirty="0">
                <a:latin typeface="Calibri" panose="020F0502020204030204" pitchFamily="34" charset="0"/>
                <a:cs typeface="Calibri" panose="020F0502020204030204" pitchFamily="34" charset="0"/>
              </a:rPr>
              <a:t>EPS rappresentino il principale punto di riferimento per lo sport organizzato.</a:t>
            </a:r>
            <a:endParaRPr lang="it-IT" sz="900" b="1" dirty="0">
              <a:solidFill>
                <a:schemeClr val="bg1">
                  <a:lumMod val="65000"/>
                </a:schemeClr>
              </a:solidFill>
              <a:latin typeface="Calibri" panose="020F0502020204030204" pitchFamily="34" charset="0"/>
              <a:cs typeface="Calibri" panose="020F0502020204030204" pitchFamily="34" charset="0"/>
            </a:endParaRPr>
          </a:p>
        </p:txBody>
      </p:sp>
      <p:graphicFrame>
        <p:nvGraphicFramePr>
          <p:cNvPr id="35" name="Tabella 26">
            <a:extLst>
              <a:ext uri="{FF2B5EF4-FFF2-40B4-BE49-F238E27FC236}">
                <a16:creationId xmlns:a16="http://schemas.microsoft.com/office/drawing/2014/main" id="{B6A97DB6-B150-2448-B3BD-026302E9E565}"/>
              </a:ext>
            </a:extLst>
          </p:cNvPr>
          <p:cNvGraphicFramePr>
            <a:graphicFrameLocks noGrp="1"/>
          </p:cNvGraphicFramePr>
          <p:nvPr>
            <p:extLst>
              <p:ext uri="{D42A27DB-BD31-4B8C-83A1-F6EECF244321}">
                <p14:modId xmlns:p14="http://schemas.microsoft.com/office/powerpoint/2010/main" val="486973914"/>
              </p:ext>
            </p:extLst>
          </p:nvPr>
        </p:nvGraphicFramePr>
        <p:xfrm>
          <a:off x="407740" y="2965756"/>
          <a:ext cx="4333449" cy="320040"/>
        </p:xfrm>
        <a:graphic>
          <a:graphicData uri="http://schemas.openxmlformats.org/drawingml/2006/table">
            <a:tbl>
              <a:tblPr firstRow="1" bandRow="1">
                <a:tableStyleId>{5C22544A-7EE6-4342-B048-85BDC9FD1C3A}</a:tableStyleId>
              </a:tblPr>
              <a:tblGrid>
                <a:gridCol w="1444483">
                  <a:extLst>
                    <a:ext uri="{9D8B030D-6E8A-4147-A177-3AD203B41FA5}">
                      <a16:colId xmlns:a16="http://schemas.microsoft.com/office/drawing/2014/main" val="1658091212"/>
                    </a:ext>
                  </a:extLst>
                </a:gridCol>
                <a:gridCol w="1444483">
                  <a:extLst>
                    <a:ext uri="{9D8B030D-6E8A-4147-A177-3AD203B41FA5}">
                      <a16:colId xmlns:a16="http://schemas.microsoft.com/office/drawing/2014/main" val="3455119972"/>
                    </a:ext>
                  </a:extLst>
                </a:gridCol>
                <a:gridCol w="1444483">
                  <a:extLst>
                    <a:ext uri="{9D8B030D-6E8A-4147-A177-3AD203B41FA5}">
                      <a16:colId xmlns:a16="http://schemas.microsoft.com/office/drawing/2014/main" val="50470574"/>
                    </a:ext>
                  </a:extLst>
                </a:gridCol>
              </a:tblGrid>
              <a:tr h="235326">
                <a:tc>
                  <a:txBody>
                    <a:bodyPr/>
                    <a:lstStyle/>
                    <a:p>
                      <a:pPr algn="ctr"/>
                      <a:r>
                        <a:rPr lang="it-IT" sz="1500" b="1" dirty="0">
                          <a:solidFill>
                            <a:srgbClr val="465E82"/>
                          </a:solidFill>
                        </a:rPr>
                        <a:t>11</a:t>
                      </a:r>
                      <a:r>
                        <a:rPr lang="it-IT" sz="1200" b="1" dirty="0">
                          <a:solidFill>
                            <a:srgbClr val="465E82"/>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500" b="1" dirty="0">
                          <a:solidFill>
                            <a:srgbClr val="499EBD"/>
                          </a:solidFill>
                        </a:rPr>
                        <a:t>1</a:t>
                      </a:r>
                      <a:r>
                        <a:rPr lang="it-IT" sz="1200" b="1" dirty="0">
                          <a:solidFill>
                            <a:srgbClr val="499EBD"/>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it-IT" sz="1500" b="1" dirty="0">
                          <a:solidFill>
                            <a:schemeClr val="bg1"/>
                          </a:solidFill>
                        </a:rPr>
                        <a:t>88</a:t>
                      </a:r>
                      <a:r>
                        <a:rPr lang="it-IT" sz="1200" b="1" dirty="0">
                          <a:solidFill>
                            <a:schemeClr val="bg1"/>
                          </a:solidFill>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58451"/>
                    </a:solidFill>
                  </a:tcPr>
                </a:tc>
                <a:extLst>
                  <a:ext uri="{0D108BD9-81ED-4DB2-BD59-A6C34878D82A}">
                    <a16:rowId xmlns:a16="http://schemas.microsoft.com/office/drawing/2014/main" val="1146652913"/>
                  </a:ext>
                </a:extLst>
              </a:tr>
            </a:tbl>
          </a:graphicData>
        </a:graphic>
      </p:graphicFrame>
      <p:sp>
        <p:nvSpPr>
          <p:cNvPr id="32" name="CasellaDiTesto 31">
            <a:extLst>
              <a:ext uri="{FF2B5EF4-FFF2-40B4-BE49-F238E27FC236}">
                <a16:creationId xmlns:a16="http://schemas.microsoft.com/office/drawing/2014/main" id="{7E96D20E-B0D5-3741-85FB-40CB7C272187}"/>
              </a:ext>
            </a:extLst>
          </p:cNvPr>
          <p:cNvSpPr txBox="1"/>
          <p:nvPr/>
        </p:nvSpPr>
        <p:spPr>
          <a:xfrm>
            <a:off x="4234386" y="2168277"/>
            <a:ext cx="545342" cy="215444"/>
          </a:xfrm>
          <a:prstGeom prst="rect">
            <a:avLst/>
          </a:prstGeom>
          <a:noFill/>
        </p:spPr>
        <p:txBody>
          <a:bodyPr wrap="none" rtlCol="0">
            <a:spAutoFit/>
          </a:bodyPr>
          <a:lstStyle/>
          <a:p>
            <a:r>
              <a:rPr lang="it-IT" sz="800" i="1" dirty="0"/>
              <a:t>% di riga</a:t>
            </a:r>
          </a:p>
        </p:txBody>
      </p:sp>
      <p:sp>
        <p:nvSpPr>
          <p:cNvPr id="10" name="Rettangolo 9">
            <a:extLst>
              <a:ext uri="{FF2B5EF4-FFF2-40B4-BE49-F238E27FC236}">
                <a16:creationId xmlns:a16="http://schemas.microsoft.com/office/drawing/2014/main" id="{21BA7D71-D788-447C-A5A4-A21E3E235D7F}"/>
              </a:ext>
            </a:extLst>
          </p:cNvPr>
          <p:cNvSpPr/>
          <p:nvPr/>
        </p:nvSpPr>
        <p:spPr>
          <a:xfrm>
            <a:off x="4812951" y="992268"/>
            <a:ext cx="3892481" cy="364944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647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numero diapositiva 13"/>
          <p:cNvSpPr>
            <a:spLocks noGrp="1"/>
          </p:cNvSpPr>
          <p:nvPr>
            <p:ph type="sldNum" sz="quarter" idx="12"/>
          </p:nvPr>
        </p:nvSpPr>
        <p:spPr/>
        <p:txBody>
          <a:bodyPr/>
          <a:lstStyle/>
          <a:p>
            <a:fld id="{CEC07F19-866A-D549-94C6-C4D9AC2AB9CF}" type="slidenum">
              <a:rPr lang="it-IT" smtClean="0"/>
              <a:pPr/>
              <a:t>8</a:t>
            </a:fld>
            <a:endParaRPr lang="it-IT" dirty="0"/>
          </a:p>
        </p:txBody>
      </p:sp>
      <p:sp>
        <p:nvSpPr>
          <p:cNvPr id="47" name="Titolo 22">
            <a:extLst>
              <a:ext uri="{FF2B5EF4-FFF2-40B4-BE49-F238E27FC236}">
                <a16:creationId xmlns:a16="http://schemas.microsoft.com/office/drawing/2014/main" id="{6563F10E-05A1-4E12-8011-E9D93B173FE2}"/>
              </a:ext>
            </a:extLst>
          </p:cNvPr>
          <p:cNvSpPr txBox="1">
            <a:spLocks/>
          </p:cNvSpPr>
          <p:nvPr/>
        </p:nvSpPr>
        <p:spPr>
          <a:xfrm>
            <a:off x="1" y="99216"/>
            <a:ext cx="9143999" cy="753770"/>
          </a:xfrm>
          <a:prstGeom prst="rect">
            <a:avLst/>
          </a:prstGeom>
        </p:spPr>
        <p:txBody>
          <a:bodyPr lIns="91429" tIns="45714" rIns="91429" bIns="45714">
            <a:normAutofit lnSpcReduction="10000"/>
          </a:bodyPr>
          <a:lstStyle>
            <a:lvl1pPr algn="l" defTabSz="389446" rtl="0" eaLnBrk="1" latinLnBrk="0" hangingPunct="1">
              <a:spcBef>
                <a:spcPct val="0"/>
              </a:spcBef>
              <a:buNone/>
              <a:defRPr sz="2175" kern="1200">
                <a:solidFill>
                  <a:schemeClr val="accent1"/>
                </a:solidFill>
                <a:latin typeface="+mj-lt"/>
                <a:ea typeface="+mj-ea"/>
                <a:cs typeface="+mj-cs"/>
              </a:defRPr>
            </a:lvl1pPr>
          </a:lstStyle>
          <a:p>
            <a:pPr algn="ctr" fontAlgn="auto">
              <a:spcAft>
                <a:spcPts val="0"/>
              </a:spcAft>
              <a:defRPr/>
            </a:pPr>
            <a:r>
              <a:rPr lang="it-IT" sz="3000" b="1" dirty="0">
                <a:solidFill>
                  <a:srgbClr val="465E82"/>
                </a:solidFill>
                <a:latin typeface="+mn-lt"/>
              </a:rPr>
              <a:t>Organizzazioni sportive dilettantistiche più in difficoltà</a:t>
            </a:r>
          </a:p>
          <a:p>
            <a:pPr algn="ctr" fontAlgn="auto">
              <a:spcAft>
                <a:spcPts val="0"/>
              </a:spcAft>
              <a:defRPr/>
            </a:pPr>
            <a:r>
              <a:rPr lang="it-IT" sz="1600" dirty="0">
                <a:solidFill>
                  <a:srgbClr val="008452"/>
                </a:solidFill>
                <a:latin typeface="+mn-lt"/>
                <a:ea typeface="ＭＳ Ｐゴシック" charset="0"/>
                <a:cs typeface="Calibri Light" panose="020F0302020204030204" pitchFamily="34" charset="0"/>
              </a:rPr>
              <a:t>Sul totale delle società sportive, per il 2022 si stima un calo più significativo delle affiliate agli EPS </a:t>
            </a:r>
          </a:p>
        </p:txBody>
      </p:sp>
      <p:sp>
        <p:nvSpPr>
          <p:cNvPr id="55" name="CasellaDiTesto 54">
            <a:extLst>
              <a:ext uri="{FF2B5EF4-FFF2-40B4-BE49-F238E27FC236}">
                <a16:creationId xmlns:a16="http://schemas.microsoft.com/office/drawing/2014/main" id="{178FE9EC-BA0D-4B5E-BAEE-D47A25AF5112}"/>
              </a:ext>
            </a:extLst>
          </p:cNvPr>
          <p:cNvSpPr txBox="1"/>
          <p:nvPr/>
        </p:nvSpPr>
        <p:spPr>
          <a:xfrm>
            <a:off x="1826773" y="774325"/>
            <a:ext cx="835485" cy="861774"/>
          </a:xfrm>
          <a:prstGeom prst="rect">
            <a:avLst/>
          </a:prstGeom>
          <a:noFill/>
        </p:spPr>
        <p:txBody>
          <a:bodyPr wrap="none" rtlCol="0">
            <a:spAutoFit/>
          </a:bodyPr>
          <a:lstStyle/>
          <a:p>
            <a:r>
              <a:rPr lang="it-IT" sz="5000" b="1" dirty="0">
                <a:solidFill>
                  <a:schemeClr val="bg1"/>
                </a:solidFill>
              </a:rPr>
              <a:t>45</a:t>
            </a:r>
          </a:p>
        </p:txBody>
      </p:sp>
      <p:sp>
        <p:nvSpPr>
          <p:cNvPr id="56" name="CasellaDiTesto 55">
            <a:extLst>
              <a:ext uri="{FF2B5EF4-FFF2-40B4-BE49-F238E27FC236}">
                <a16:creationId xmlns:a16="http://schemas.microsoft.com/office/drawing/2014/main" id="{F4F7586A-3F00-4059-870E-B66C21938E0E}"/>
              </a:ext>
            </a:extLst>
          </p:cNvPr>
          <p:cNvSpPr txBox="1"/>
          <p:nvPr/>
        </p:nvSpPr>
        <p:spPr>
          <a:xfrm>
            <a:off x="4047839" y="774324"/>
            <a:ext cx="835485" cy="861774"/>
          </a:xfrm>
          <a:prstGeom prst="rect">
            <a:avLst/>
          </a:prstGeom>
          <a:noFill/>
        </p:spPr>
        <p:txBody>
          <a:bodyPr wrap="none" rtlCol="0">
            <a:spAutoFit/>
          </a:bodyPr>
          <a:lstStyle/>
          <a:p>
            <a:r>
              <a:rPr lang="it-IT" sz="5000" b="1" dirty="0">
                <a:solidFill>
                  <a:schemeClr val="bg1"/>
                </a:solidFill>
              </a:rPr>
              <a:t>19</a:t>
            </a:r>
          </a:p>
        </p:txBody>
      </p:sp>
      <p:sp>
        <p:nvSpPr>
          <p:cNvPr id="57" name="CasellaDiTesto 56">
            <a:extLst>
              <a:ext uri="{FF2B5EF4-FFF2-40B4-BE49-F238E27FC236}">
                <a16:creationId xmlns:a16="http://schemas.microsoft.com/office/drawing/2014/main" id="{C4176BDC-A503-420A-A228-EF3FF4019EA4}"/>
              </a:ext>
            </a:extLst>
          </p:cNvPr>
          <p:cNvSpPr txBox="1"/>
          <p:nvPr/>
        </p:nvSpPr>
        <p:spPr>
          <a:xfrm>
            <a:off x="6129259" y="774323"/>
            <a:ext cx="835485" cy="861774"/>
          </a:xfrm>
          <a:prstGeom prst="rect">
            <a:avLst/>
          </a:prstGeom>
          <a:noFill/>
        </p:spPr>
        <p:txBody>
          <a:bodyPr wrap="none" rtlCol="0">
            <a:spAutoFit/>
          </a:bodyPr>
          <a:lstStyle/>
          <a:p>
            <a:r>
              <a:rPr lang="it-IT" sz="5000" b="1" dirty="0">
                <a:solidFill>
                  <a:schemeClr val="bg1"/>
                </a:solidFill>
              </a:rPr>
              <a:t>15</a:t>
            </a:r>
          </a:p>
        </p:txBody>
      </p:sp>
      <p:graphicFrame>
        <p:nvGraphicFramePr>
          <p:cNvPr id="42" name="Grafico 41">
            <a:extLst>
              <a:ext uri="{FF2B5EF4-FFF2-40B4-BE49-F238E27FC236}">
                <a16:creationId xmlns:a16="http://schemas.microsoft.com/office/drawing/2014/main" id="{87951243-6493-D04C-AF99-4514185E551E}"/>
              </a:ext>
            </a:extLst>
          </p:cNvPr>
          <p:cNvGraphicFramePr/>
          <p:nvPr>
            <p:extLst>
              <p:ext uri="{D42A27DB-BD31-4B8C-83A1-F6EECF244321}">
                <p14:modId xmlns:p14="http://schemas.microsoft.com/office/powerpoint/2010/main" val="738040905"/>
              </p:ext>
            </p:extLst>
          </p:nvPr>
        </p:nvGraphicFramePr>
        <p:xfrm>
          <a:off x="940340" y="966282"/>
          <a:ext cx="7179013" cy="1374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ella 1">
            <a:extLst>
              <a:ext uri="{FF2B5EF4-FFF2-40B4-BE49-F238E27FC236}">
                <a16:creationId xmlns:a16="http://schemas.microsoft.com/office/drawing/2014/main" id="{92A7E9B7-8CCF-994D-822E-1C655833E566}"/>
              </a:ext>
            </a:extLst>
          </p:cNvPr>
          <p:cNvGraphicFramePr>
            <a:graphicFrameLocks noGrp="1"/>
          </p:cNvGraphicFramePr>
          <p:nvPr>
            <p:extLst>
              <p:ext uri="{D42A27DB-BD31-4B8C-83A1-F6EECF244321}">
                <p14:modId xmlns:p14="http://schemas.microsoft.com/office/powerpoint/2010/main" val="4210961863"/>
              </p:ext>
            </p:extLst>
          </p:nvPr>
        </p:nvGraphicFramePr>
        <p:xfrm>
          <a:off x="1057072" y="2220414"/>
          <a:ext cx="6945552" cy="285887"/>
        </p:xfrm>
        <a:graphic>
          <a:graphicData uri="http://schemas.openxmlformats.org/drawingml/2006/table">
            <a:tbl>
              <a:tblPr firstRow="1" bandRow="1">
                <a:tableStyleId>{5C22544A-7EE6-4342-B048-85BDC9FD1C3A}</a:tableStyleId>
              </a:tblPr>
              <a:tblGrid>
                <a:gridCol w="1157592">
                  <a:extLst>
                    <a:ext uri="{9D8B030D-6E8A-4147-A177-3AD203B41FA5}">
                      <a16:colId xmlns:a16="http://schemas.microsoft.com/office/drawing/2014/main" val="486056230"/>
                    </a:ext>
                  </a:extLst>
                </a:gridCol>
                <a:gridCol w="1157592">
                  <a:extLst>
                    <a:ext uri="{9D8B030D-6E8A-4147-A177-3AD203B41FA5}">
                      <a16:colId xmlns:a16="http://schemas.microsoft.com/office/drawing/2014/main" val="1892762011"/>
                    </a:ext>
                  </a:extLst>
                </a:gridCol>
                <a:gridCol w="1157592">
                  <a:extLst>
                    <a:ext uri="{9D8B030D-6E8A-4147-A177-3AD203B41FA5}">
                      <a16:colId xmlns:a16="http://schemas.microsoft.com/office/drawing/2014/main" val="3723746315"/>
                    </a:ext>
                  </a:extLst>
                </a:gridCol>
                <a:gridCol w="1157592">
                  <a:extLst>
                    <a:ext uri="{9D8B030D-6E8A-4147-A177-3AD203B41FA5}">
                      <a16:colId xmlns:a16="http://schemas.microsoft.com/office/drawing/2014/main" val="1320728887"/>
                    </a:ext>
                  </a:extLst>
                </a:gridCol>
                <a:gridCol w="1157592">
                  <a:extLst>
                    <a:ext uri="{9D8B030D-6E8A-4147-A177-3AD203B41FA5}">
                      <a16:colId xmlns:a16="http://schemas.microsoft.com/office/drawing/2014/main" val="3638230862"/>
                    </a:ext>
                  </a:extLst>
                </a:gridCol>
                <a:gridCol w="1157592">
                  <a:extLst>
                    <a:ext uri="{9D8B030D-6E8A-4147-A177-3AD203B41FA5}">
                      <a16:colId xmlns:a16="http://schemas.microsoft.com/office/drawing/2014/main" val="4119518814"/>
                    </a:ext>
                  </a:extLst>
                </a:gridCol>
              </a:tblGrid>
              <a:tr h="285887">
                <a:tc>
                  <a:txBody>
                    <a:bodyPr/>
                    <a:lstStyle/>
                    <a:p>
                      <a:pPr algn="ctr"/>
                      <a:r>
                        <a:rPr lang="it-IT" sz="1000" b="0" dirty="0">
                          <a:solidFill>
                            <a:schemeClr val="tx1"/>
                          </a:solidFill>
                        </a:rPr>
                        <a:t>2016</a:t>
                      </a:r>
                    </a:p>
                  </a:txBody>
                  <a:tcPr>
                    <a:noFill/>
                  </a:tcPr>
                </a:tc>
                <a:tc>
                  <a:txBody>
                    <a:bodyPr/>
                    <a:lstStyle/>
                    <a:p>
                      <a:pPr algn="ctr"/>
                      <a:r>
                        <a:rPr lang="it-IT" sz="1000" b="0" dirty="0">
                          <a:solidFill>
                            <a:schemeClr val="tx1"/>
                          </a:solidFill>
                        </a:rPr>
                        <a:t>2017</a:t>
                      </a:r>
                    </a:p>
                  </a:txBody>
                  <a:tcPr>
                    <a:noFill/>
                  </a:tcPr>
                </a:tc>
                <a:tc>
                  <a:txBody>
                    <a:bodyPr/>
                    <a:lstStyle/>
                    <a:p>
                      <a:pPr algn="ctr"/>
                      <a:r>
                        <a:rPr lang="it-IT" sz="1000" b="0" dirty="0">
                          <a:solidFill>
                            <a:schemeClr val="tx1"/>
                          </a:solidFill>
                        </a:rPr>
                        <a:t>2018</a:t>
                      </a:r>
                    </a:p>
                  </a:txBody>
                  <a:tcPr>
                    <a:noFill/>
                  </a:tcPr>
                </a:tc>
                <a:tc>
                  <a:txBody>
                    <a:bodyPr/>
                    <a:lstStyle/>
                    <a:p>
                      <a:pPr algn="ctr"/>
                      <a:r>
                        <a:rPr lang="it-IT" sz="1000" b="0" dirty="0">
                          <a:solidFill>
                            <a:schemeClr val="tx1"/>
                          </a:solidFill>
                        </a:rPr>
                        <a:t>2019</a:t>
                      </a:r>
                    </a:p>
                  </a:txBody>
                  <a:tcPr>
                    <a:noFill/>
                  </a:tcPr>
                </a:tc>
                <a:tc>
                  <a:txBody>
                    <a:bodyPr/>
                    <a:lstStyle/>
                    <a:p>
                      <a:pPr algn="ctr"/>
                      <a:r>
                        <a:rPr lang="it-IT" sz="1000" b="0" dirty="0">
                          <a:solidFill>
                            <a:schemeClr val="tx1"/>
                          </a:solidFill>
                        </a:rPr>
                        <a:t>2020</a:t>
                      </a:r>
                    </a:p>
                  </a:txBody>
                  <a:tcPr>
                    <a:noFill/>
                  </a:tcPr>
                </a:tc>
                <a:tc>
                  <a:txBody>
                    <a:bodyPr/>
                    <a:lstStyle/>
                    <a:p>
                      <a:pPr algn="ctr"/>
                      <a:r>
                        <a:rPr lang="it-IT" sz="1000" b="0" dirty="0">
                          <a:solidFill>
                            <a:schemeClr val="tx1"/>
                          </a:solidFill>
                        </a:rPr>
                        <a:t>2022</a:t>
                      </a:r>
                    </a:p>
                  </a:txBody>
                  <a:tcPr>
                    <a:noFill/>
                  </a:tcPr>
                </a:tc>
                <a:extLst>
                  <a:ext uri="{0D108BD9-81ED-4DB2-BD59-A6C34878D82A}">
                    <a16:rowId xmlns:a16="http://schemas.microsoft.com/office/drawing/2014/main" val="2795033725"/>
                  </a:ext>
                </a:extLst>
              </a:tr>
            </a:tbl>
          </a:graphicData>
        </a:graphic>
      </p:graphicFrame>
      <p:sp>
        <p:nvSpPr>
          <p:cNvPr id="5" name="CasellaDiTesto 4">
            <a:extLst>
              <a:ext uri="{FF2B5EF4-FFF2-40B4-BE49-F238E27FC236}">
                <a16:creationId xmlns:a16="http://schemas.microsoft.com/office/drawing/2014/main" id="{BE074E8C-9794-CE4F-8AD2-FEAFCE1D1A37}"/>
              </a:ext>
            </a:extLst>
          </p:cNvPr>
          <p:cNvSpPr txBox="1"/>
          <p:nvPr/>
        </p:nvSpPr>
        <p:spPr>
          <a:xfrm>
            <a:off x="7185499" y="1095984"/>
            <a:ext cx="428322" cy="246221"/>
          </a:xfrm>
          <a:prstGeom prst="rect">
            <a:avLst/>
          </a:prstGeom>
          <a:noFill/>
        </p:spPr>
        <p:txBody>
          <a:bodyPr wrap="none" rtlCol="0">
            <a:spAutoFit/>
          </a:bodyPr>
          <a:lstStyle/>
          <a:p>
            <a:r>
              <a:rPr lang="it-IT" sz="1000" dirty="0"/>
              <a:t>circa</a:t>
            </a:r>
          </a:p>
        </p:txBody>
      </p:sp>
      <p:sp>
        <p:nvSpPr>
          <p:cNvPr id="49" name="Rettangolo 48">
            <a:extLst>
              <a:ext uri="{FF2B5EF4-FFF2-40B4-BE49-F238E27FC236}">
                <a16:creationId xmlns:a16="http://schemas.microsoft.com/office/drawing/2014/main" id="{42B9FE9A-1DAF-7C4A-9483-55C0CE95C1A7}"/>
              </a:ext>
            </a:extLst>
          </p:cNvPr>
          <p:cNvSpPr/>
          <p:nvPr/>
        </p:nvSpPr>
        <p:spPr>
          <a:xfrm>
            <a:off x="1121924" y="888459"/>
            <a:ext cx="6770451" cy="1703764"/>
          </a:xfrm>
          <a:prstGeom prst="rect">
            <a:avLst/>
          </a:prstGeom>
          <a:noFill/>
          <a:ln w="952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asellaDiTesto 49">
            <a:extLst>
              <a:ext uri="{FF2B5EF4-FFF2-40B4-BE49-F238E27FC236}">
                <a16:creationId xmlns:a16="http://schemas.microsoft.com/office/drawing/2014/main" id="{E830122A-3BEB-B94F-B002-EC3781EB44FD}"/>
              </a:ext>
            </a:extLst>
          </p:cNvPr>
          <p:cNvSpPr txBox="1"/>
          <p:nvPr/>
        </p:nvSpPr>
        <p:spPr>
          <a:xfrm>
            <a:off x="7900089" y="1633580"/>
            <a:ext cx="997477" cy="461665"/>
          </a:xfrm>
          <a:prstGeom prst="rect">
            <a:avLst/>
          </a:prstGeom>
          <a:noFill/>
        </p:spPr>
        <p:txBody>
          <a:bodyPr wrap="square">
            <a:spAutoFit/>
          </a:bodyPr>
          <a:lstStyle/>
          <a:p>
            <a:r>
              <a:rPr lang="it-IT" sz="800" b="1" i="1" dirty="0">
                <a:solidFill>
                  <a:srgbClr val="499EBD"/>
                </a:solidFill>
              </a:rPr>
              <a:t>Stime SWG su dati</a:t>
            </a:r>
          </a:p>
          <a:p>
            <a:r>
              <a:rPr lang="it-IT" sz="800" b="1" i="1" dirty="0">
                <a:solidFill>
                  <a:srgbClr val="499EBD"/>
                </a:solidFill>
              </a:rPr>
              <a:t>Registro Coni* </a:t>
            </a:r>
          </a:p>
          <a:p>
            <a:r>
              <a:rPr lang="it-IT" sz="800" b="1" i="1" dirty="0">
                <a:solidFill>
                  <a:srgbClr val="499EBD"/>
                </a:solidFill>
              </a:rPr>
              <a:t>al 5 maggio 2022</a:t>
            </a:r>
            <a:endParaRPr lang="it-IT" sz="800" b="1" i="1" dirty="0">
              <a:solidFill>
                <a:srgbClr val="499EBD"/>
              </a:solidFill>
              <a:effectLst/>
            </a:endParaRPr>
          </a:p>
        </p:txBody>
      </p:sp>
      <p:sp>
        <p:nvSpPr>
          <p:cNvPr id="61" name="CasellaDiTesto 60">
            <a:extLst>
              <a:ext uri="{FF2B5EF4-FFF2-40B4-BE49-F238E27FC236}">
                <a16:creationId xmlns:a16="http://schemas.microsoft.com/office/drawing/2014/main" id="{9911AFFC-72C8-574E-BC76-C47D81EDF835}"/>
              </a:ext>
            </a:extLst>
          </p:cNvPr>
          <p:cNvSpPr txBox="1"/>
          <p:nvPr/>
        </p:nvSpPr>
        <p:spPr>
          <a:xfrm>
            <a:off x="410137" y="4375503"/>
            <a:ext cx="8119384" cy="338554"/>
          </a:xfrm>
          <a:prstGeom prst="rect">
            <a:avLst/>
          </a:prstGeom>
          <a:noFill/>
        </p:spPr>
        <p:txBody>
          <a:bodyPr wrap="square">
            <a:spAutoFit/>
          </a:bodyPr>
          <a:lstStyle/>
          <a:p>
            <a:r>
              <a:rPr lang="it-IT" sz="800" b="1" dirty="0">
                <a:solidFill>
                  <a:srgbClr val="000000"/>
                </a:solidFill>
              </a:rPr>
              <a:t>*</a:t>
            </a:r>
            <a:r>
              <a:rPr lang="it-IT" sz="800" i="1" dirty="0">
                <a:solidFill>
                  <a:srgbClr val="000000"/>
                </a:solidFill>
              </a:rPr>
              <a:t>Nel Registro Coni sono presenti le associazioni/società sportive già affiliate alle Federazioni Sportive Nazionali, alle Discipline Sportive Associate ed agli Enti di Promozione Sportiva che con l’iscrizione ottengono «il riconoscimento ai fini sportivi». Il conteggio si riferisce alle iscrizioni valide e alle iscrizioni scadute ma ancora rinnovabili.</a:t>
            </a:r>
            <a:endParaRPr lang="it-IT" sz="800" i="1" dirty="0">
              <a:solidFill>
                <a:srgbClr val="000000"/>
              </a:solidFill>
              <a:effectLst/>
            </a:endParaRPr>
          </a:p>
        </p:txBody>
      </p:sp>
      <p:sp>
        <p:nvSpPr>
          <p:cNvPr id="62" name="Rettangolo 61">
            <a:extLst>
              <a:ext uri="{FF2B5EF4-FFF2-40B4-BE49-F238E27FC236}">
                <a16:creationId xmlns:a16="http://schemas.microsoft.com/office/drawing/2014/main" id="{091235C2-0FC5-9F4A-88DB-52AF26054320}"/>
              </a:ext>
            </a:extLst>
          </p:cNvPr>
          <p:cNvSpPr/>
          <p:nvPr/>
        </p:nvSpPr>
        <p:spPr>
          <a:xfrm>
            <a:off x="5113137" y="3167776"/>
            <a:ext cx="1129361" cy="786653"/>
          </a:xfrm>
          <a:prstGeom prst="rect">
            <a:avLst/>
          </a:prstGeom>
          <a:solidFill>
            <a:srgbClr val="00845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C0A41FCE-E0A8-E148-A826-2311F24A533F}"/>
              </a:ext>
            </a:extLst>
          </p:cNvPr>
          <p:cNvSpPr/>
          <p:nvPr/>
        </p:nvSpPr>
        <p:spPr>
          <a:xfrm>
            <a:off x="7471468" y="3167776"/>
            <a:ext cx="847165" cy="78665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CasellaDiTesto 63">
            <a:extLst>
              <a:ext uri="{FF2B5EF4-FFF2-40B4-BE49-F238E27FC236}">
                <a16:creationId xmlns:a16="http://schemas.microsoft.com/office/drawing/2014/main" id="{E5430ECE-4452-D242-A393-A0A54B06AD0D}"/>
              </a:ext>
            </a:extLst>
          </p:cNvPr>
          <p:cNvSpPr txBox="1"/>
          <p:nvPr/>
        </p:nvSpPr>
        <p:spPr>
          <a:xfrm>
            <a:off x="7471468" y="3173369"/>
            <a:ext cx="847165" cy="400110"/>
          </a:xfrm>
          <a:prstGeom prst="rect">
            <a:avLst/>
          </a:prstGeom>
          <a:noFill/>
        </p:spPr>
        <p:txBody>
          <a:bodyPr wrap="square" rtlCol="0">
            <a:spAutoFit/>
          </a:bodyPr>
          <a:lstStyle/>
          <a:p>
            <a:pPr algn="ctr"/>
            <a:r>
              <a:rPr lang="it-IT" sz="1000" dirty="0"/>
              <a:t>media affiliazioni:</a:t>
            </a:r>
          </a:p>
        </p:txBody>
      </p:sp>
      <p:sp>
        <p:nvSpPr>
          <p:cNvPr id="65" name="CasellaDiTesto 64">
            <a:extLst>
              <a:ext uri="{FF2B5EF4-FFF2-40B4-BE49-F238E27FC236}">
                <a16:creationId xmlns:a16="http://schemas.microsoft.com/office/drawing/2014/main" id="{5D6651D7-0532-DF47-B294-A45FEEB870CB}"/>
              </a:ext>
            </a:extLst>
          </p:cNvPr>
          <p:cNvSpPr txBox="1"/>
          <p:nvPr/>
        </p:nvSpPr>
        <p:spPr>
          <a:xfrm>
            <a:off x="7610267" y="3486284"/>
            <a:ext cx="572593" cy="353943"/>
          </a:xfrm>
          <a:prstGeom prst="rect">
            <a:avLst/>
          </a:prstGeom>
          <a:noFill/>
        </p:spPr>
        <p:txBody>
          <a:bodyPr wrap="none" rtlCol="0">
            <a:spAutoFit/>
          </a:bodyPr>
          <a:lstStyle/>
          <a:p>
            <a:r>
              <a:rPr lang="it-IT" sz="1700" b="1" dirty="0"/>
              <a:t>1,26</a:t>
            </a:r>
          </a:p>
        </p:txBody>
      </p:sp>
      <p:sp>
        <p:nvSpPr>
          <p:cNvPr id="66" name="CasellaDiTesto 65">
            <a:extLst>
              <a:ext uri="{FF2B5EF4-FFF2-40B4-BE49-F238E27FC236}">
                <a16:creationId xmlns:a16="http://schemas.microsoft.com/office/drawing/2014/main" id="{9E8AC5DC-22EE-084B-8A29-ED617CD6B610}"/>
              </a:ext>
            </a:extLst>
          </p:cNvPr>
          <p:cNvSpPr txBox="1"/>
          <p:nvPr/>
        </p:nvSpPr>
        <p:spPr>
          <a:xfrm>
            <a:off x="7471468" y="3747894"/>
            <a:ext cx="847165" cy="184666"/>
          </a:xfrm>
          <a:prstGeom prst="rect">
            <a:avLst/>
          </a:prstGeom>
          <a:noFill/>
        </p:spPr>
        <p:txBody>
          <a:bodyPr wrap="square" rtlCol="0">
            <a:spAutoFit/>
          </a:bodyPr>
          <a:lstStyle/>
          <a:p>
            <a:pPr algn="ctr"/>
            <a:r>
              <a:rPr lang="it-IT" sz="600" dirty="0"/>
              <a:t>per organizzazione</a:t>
            </a:r>
          </a:p>
        </p:txBody>
      </p:sp>
      <p:sp>
        <p:nvSpPr>
          <p:cNvPr id="67" name="CasellaDiTesto 66">
            <a:extLst>
              <a:ext uri="{FF2B5EF4-FFF2-40B4-BE49-F238E27FC236}">
                <a16:creationId xmlns:a16="http://schemas.microsoft.com/office/drawing/2014/main" id="{88E8DD5A-E9DD-4441-81EE-63B94772C9D1}"/>
              </a:ext>
            </a:extLst>
          </p:cNvPr>
          <p:cNvSpPr txBox="1"/>
          <p:nvPr/>
        </p:nvSpPr>
        <p:spPr>
          <a:xfrm>
            <a:off x="5045711" y="3176881"/>
            <a:ext cx="1196787" cy="400110"/>
          </a:xfrm>
          <a:prstGeom prst="rect">
            <a:avLst/>
          </a:prstGeom>
          <a:noFill/>
        </p:spPr>
        <p:txBody>
          <a:bodyPr wrap="square" rtlCol="0">
            <a:spAutoFit/>
          </a:bodyPr>
          <a:lstStyle/>
          <a:p>
            <a:pPr algn="ctr"/>
            <a:r>
              <a:rPr lang="it-IT" sz="1000" dirty="0">
                <a:solidFill>
                  <a:schemeClr val="bg1"/>
                </a:solidFill>
              </a:rPr>
              <a:t>Affiliate ad almeno 1 EPS</a:t>
            </a:r>
          </a:p>
        </p:txBody>
      </p:sp>
      <p:sp>
        <p:nvSpPr>
          <p:cNvPr id="68" name="Rettangolo 67">
            <a:extLst>
              <a:ext uri="{FF2B5EF4-FFF2-40B4-BE49-F238E27FC236}">
                <a16:creationId xmlns:a16="http://schemas.microsoft.com/office/drawing/2014/main" id="{4CFE30DC-4617-3C46-ACE7-02AD70E6ECF7}"/>
              </a:ext>
            </a:extLst>
          </p:cNvPr>
          <p:cNvSpPr/>
          <p:nvPr/>
        </p:nvSpPr>
        <p:spPr>
          <a:xfrm>
            <a:off x="6290031" y="3164614"/>
            <a:ext cx="1129361" cy="786653"/>
          </a:xfrm>
          <a:prstGeom prst="rect">
            <a:avLst/>
          </a:prstGeom>
          <a:gradFill flip="none" rotWithShape="1">
            <a:gsLst>
              <a:gs pos="1000">
                <a:srgbClr val="499EBD"/>
              </a:gs>
              <a:gs pos="100000">
                <a:srgbClr val="465E82"/>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CasellaDiTesto 68">
            <a:extLst>
              <a:ext uri="{FF2B5EF4-FFF2-40B4-BE49-F238E27FC236}">
                <a16:creationId xmlns:a16="http://schemas.microsoft.com/office/drawing/2014/main" id="{439E948D-E0B2-294D-8A8A-04B4D722ABBA}"/>
              </a:ext>
            </a:extLst>
          </p:cNvPr>
          <p:cNvSpPr txBox="1"/>
          <p:nvPr/>
        </p:nvSpPr>
        <p:spPr>
          <a:xfrm>
            <a:off x="6256225" y="3173719"/>
            <a:ext cx="1196787" cy="400110"/>
          </a:xfrm>
          <a:prstGeom prst="rect">
            <a:avLst/>
          </a:prstGeom>
          <a:noFill/>
        </p:spPr>
        <p:txBody>
          <a:bodyPr wrap="square" rtlCol="0">
            <a:spAutoFit/>
          </a:bodyPr>
          <a:lstStyle/>
          <a:p>
            <a:pPr algn="ctr"/>
            <a:r>
              <a:rPr lang="it-IT" sz="1000" dirty="0">
                <a:solidFill>
                  <a:schemeClr val="bg1"/>
                </a:solidFill>
              </a:rPr>
              <a:t>Affiliate ad almeno 1 FSN/DSA</a:t>
            </a:r>
          </a:p>
        </p:txBody>
      </p:sp>
      <p:sp>
        <p:nvSpPr>
          <p:cNvPr id="70" name="CasellaDiTesto 69">
            <a:extLst>
              <a:ext uri="{FF2B5EF4-FFF2-40B4-BE49-F238E27FC236}">
                <a16:creationId xmlns:a16="http://schemas.microsoft.com/office/drawing/2014/main" id="{7AD5A45D-2D18-CB45-8DEC-244E9F78AA23}"/>
              </a:ext>
            </a:extLst>
          </p:cNvPr>
          <p:cNvSpPr txBox="1"/>
          <p:nvPr/>
        </p:nvSpPr>
        <p:spPr>
          <a:xfrm>
            <a:off x="5349595" y="3430444"/>
            <a:ext cx="688009" cy="553998"/>
          </a:xfrm>
          <a:prstGeom prst="rect">
            <a:avLst/>
          </a:prstGeom>
          <a:noFill/>
        </p:spPr>
        <p:txBody>
          <a:bodyPr wrap="none" rtlCol="0">
            <a:spAutoFit/>
          </a:bodyPr>
          <a:lstStyle/>
          <a:p>
            <a:r>
              <a:rPr lang="it-IT" sz="3000" b="1" dirty="0">
                <a:solidFill>
                  <a:schemeClr val="bg1"/>
                </a:solidFill>
              </a:rPr>
              <a:t>60</a:t>
            </a:r>
            <a:r>
              <a:rPr lang="it-IT" sz="1200" b="1" dirty="0">
                <a:solidFill>
                  <a:schemeClr val="bg1"/>
                </a:solidFill>
              </a:rPr>
              <a:t>%</a:t>
            </a:r>
          </a:p>
        </p:txBody>
      </p:sp>
      <p:graphicFrame>
        <p:nvGraphicFramePr>
          <p:cNvPr id="71" name="Grafico 70">
            <a:extLst>
              <a:ext uri="{FF2B5EF4-FFF2-40B4-BE49-F238E27FC236}">
                <a16:creationId xmlns:a16="http://schemas.microsoft.com/office/drawing/2014/main" id="{5D5C967D-0511-5248-B299-40DCA4F55831}"/>
              </a:ext>
            </a:extLst>
          </p:cNvPr>
          <p:cNvGraphicFramePr/>
          <p:nvPr>
            <p:extLst>
              <p:ext uri="{D42A27DB-BD31-4B8C-83A1-F6EECF244321}">
                <p14:modId xmlns:p14="http://schemas.microsoft.com/office/powerpoint/2010/main" val="2578761606"/>
              </p:ext>
            </p:extLst>
          </p:nvPr>
        </p:nvGraphicFramePr>
        <p:xfrm>
          <a:off x="410351" y="2772078"/>
          <a:ext cx="2583281" cy="1536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 name="Grafico 71">
            <a:extLst>
              <a:ext uri="{FF2B5EF4-FFF2-40B4-BE49-F238E27FC236}">
                <a16:creationId xmlns:a16="http://schemas.microsoft.com/office/drawing/2014/main" id="{7F5D0950-C24D-BA49-87BD-4D709E341C97}"/>
              </a:ext>
            </a:extLst>
          </p:cNvPr>
          <p:cNvGraphicFramePr/>
          <p:nvPr>
            <p:extLst>
              <p:ext uri="{D42A27DB-BD31-4B8C-83A1-F6EECF244321}">
                <p14:modId xmlns:p14="http://schemas.microsoft.com/office/powerpoint/2010/main" val="347811859"/>
              </p:ext>
            </p:extLst>
          </p:nvPr>
        </p:nvGraphicFramePr>
        <p:xfrm>
          <a:off x="2911282" y="2783862"/>
          <a:ext cx="2583281" cy="1536326"/>
        </p:xfrm>
        <a:graphic>
          <a:graphicData uri="http://schemas.openxmlformats.org/drawingml/2006/chart">
            <c:chart xmlns:c="http://schemas.openxmlformats.org/drawingml/2006/chart" xmlns:r="http://schemas.openxmlformats.org/officeDocument/2006/relationships" r:id="rId4"/>
          </a:graphicData>
        </a:graphic>
      </p:graphicFrame>
      <p:sp>
        <p:nvSpPr>
          <p:cNvPr id="73" name="CasellaDiTesto 72">
            <a:extLst>
              <a:ext uri="{FF2B5EF4-FFF2-40B4-BE49-F238E27FC236}">
                <a16:creationId xmlns:a16="http://schemas.microsoft.com/office/drawing/2014/main" id="{BF9C20CC-200D-FE45-ABA5-7295ECFD5AA7}"/>
              </a:ext>
            </a:extLst>
          </p:cNvPr>
          <p:cNvSpPr txBox="1"/>
          <p:nvPr/>
        </p:nvSpPr>
        <p:spPr>
          <a:xfrm>
            <a:off x="1195072" y="3375428"/>
            <a:ext cx="1023679" cy="523220"/>
          </a:xfrm>
          <a:prstGeom prst="rect">
            <a:avLst/>
          </a:prstGeom>
          <a:noFill/>
        </p:spPr>
        <p:txBody>
          <a:bodyPr wrap="square" rtlCol="0">
            <a:spAutoFit/>
          </a:bodyPr>
          <a:lstStyle/>
          <a:p>
            <a:pPr algn="ctr"/>
            <a:r>
              <a:rPr lang="it-IT" sz="700" i="1" dirty="0"/>
              <a:t>Elaborazione SWG su dati Bilancio di sostenibilità Coni (2018). val. % [N]</a:t>
            </a:r>
          </a:p>
        </p:txBody>
      </p:sp>
      <p:sp>
        <p:nvSpPr>
          <p:cNvPr id="74" name="CasellaDiTesto 73">
            <a:extLst>
              <a:ext uri="{FF2B5EF4-FFF2-40B4-BE49-F238E27FC236}">
                <a16:creationId xmlns:a16="http://schemas.microsoft.com/office/drawing/2014/main" id="{BFC6C1C7-D2DC-1B4C-AEB4-4E1F45EC95E0}"/>
              </a:ext>
            </a:extLst>
          </p:cNvPr>
          <p:cNvSpPr txBox="1"/>
          <p:nvPr/>
        </p:nvSpPr>
        <p:spPr>
          <a:xfrm>
            <a:off x="1403436" y="3097267"/>
            <a:ext cx="601447" cy="338554"/>
          </a:xfrm>
          <a:prstGeom prst="rect">
            <a:avLst/>
          </a:prstGeom>
          <a:noFill/>
        </p:spPr>
        <p:txBody>
          <a:bodyPr wrap="none" rtlCol="0">
            <a:spAutoFit/>
          </a:bodyPr>
          <a:lstStyle/>
          <a:p>
            <a:r>
              <a:rPr lang="it-IT" sz="1600" b="1" dirty="0"/>
              <a:t>2018</a:t>
            </a:r>
          </a:p>
        </p:txBody>
      </p:sp>
      <p:sp>
        <p:nvSpPr>
          <p:cNvPr id="75" name="CasellaDiTesto 74">
            <a:extLst>
              <a:ext uri="{FF2B5EF4-FFF2-40B4-BE49-F238E27FC236}">
                <a16:creationId xmlns:a16="http://schemas.microsoft.com/office/drawing/2014/main" id="{5E5D47D6-FC95-374B-AC30-798FDDACE9E5}"/>
              </a:ext>
            </a:extLst>
          </p:cNvPr>
          <p:cNvSpPr txBox="1"/>
          <p:nvPr/>
        </p:nvSpPr>
        <p:spPr>
          <a:xfrm>
            <a:off x="3699071" y="3387584"/>
            <a:ext cx="1023679" cy="415498"/>
          </a:xfrm>
          <a:prstGeom prst="rect">
            <a:avLst/>
          </a:prstGeom>
          <a:noFill/>
        </p:spPr>
        <p:txBody>
          <a:bodyPr wrap="square" rtlCol="0">
            <a:spAutoFit/>
          </a:bodyPr>
          <a:lstStyle/>
          <a:p>
            <a:pPr algn="ctr"/>
            <a:r>
              <a:rPr lang="it-IT" sz="700" i="1" dirty="0"/>
              <a:t>Stime SWG su dati Registro Coni (al 4/2/2022). val. % [N]</a:t>
            </a:r>
          </a:p>
        </p:txBody>
      </p:sp>
      <p:sp>
        <p:nvSpPr>
          <p:cNvPr id="76" name="CasellaDiTesto 75">
            <a:extLst>
              <a:ext uri="{FF2B5EF4-FFF2-40B4-BE49-F238E27FC236}">
                <a16:creationId xmlns:a16="http://schemas.microsoft.com/office/drawing/2014/main" id="{26CD9CD2-D808-D041-950F-FFE9086C705A}"/>
              </a:ext>
            </a:extLst>
          </p:cNvPr>
          <p:cNvSpPr txBox="1"/>
          <p:nvPr/>
        </p:nvSpPr>
        <p:spPr>
          <a:xfrm>
            <a:off x="3907435" y="3109423"/>
            <a:ext cx="601447" cy="338554"/>
          </a:xfrm>
          <a:prstGeom prst="rect">
            <a:avLst/>
          </a:prstGeom>
          <a:noFill/>
        </p:spPr>
        <p:txBody>
          <a:bodyPr wrap="none" rtlCol="0">
            <a:spAutoFit/>
          </a:bodyPr>
          <a:lstStyle/>
          <a:p>
            <a:r>
              <a:rPr lang="it-IT" sz="1600" b="1" dirty="0"/>
              <a:t>2022</a:t>
            </a:r>
          </a:p>
        </p:txBody>
      </p:sp>
      <p:sp>
        <p:nvSpPr>
          <p:cNvPr id="77" name="CasellaDiTesto 76">
            <a:extLst>
              <a:ext uri="{FF2B5EF4-FFF2-40B4-BE49-F238E27FC236}">
                <a16:creationId xmlns:a16="http://schemas.microsoft.com/office/drawing/2014/main" id="{EB15247F-B94A-7E45-AC13-A5FDD266E4A5}"/>
              </a:ext>
            </a:extLst>
          </p:cNvPr>
          <p:cNvSpPr txBox="1"/>
          <p:nvPr/>
        </p:nvSpPr>
        <p:spPr>
          <a:xfrm>
            <a:off x="6526170" y="3435821"/>
            <a:ext cx="688009" cy="553998"/>
          </a:xfrm>
          <a:prstGeom prst="rect">
            <a:avLst/>
          </a:prstGeom>
          <a:noFill/>
        </p:spPr>
        <p:txBody>
          <a:bodyPr wrap="none" rtlCol="0">
            <a:spAutoFit/>
          </a:bodyPr>
          <a:lstStyle/>
          <a:p>
            <a:r>
              <a:rPr lang="it-IT" sz="3000" b="1" dirty="0">
                <a:solidFill>
                  <a:schemeClr val="bg1"/>
                </a:solidFill>
              </a:rPr>
              <a:t>40</a:t>
            </a:r>
            <a:r>
              <a:rPr lang="it-IT" sz="1200" b="1" dirty="0">
                <a:solidFill>
                  <a:schemeClr val="bg1"/>
                </a:solidFill>
              </a:rPr>
              <a:t>%</a:t>
            </a:r>
          </a:p>
        </p:txBody>
      </p:sp>
      <p:sp>
        <p:nvSpPr>
          <p:cNvPr id="78" name="CasellaDiTesto 77">
            <a:extLst>
              <a:ext uri="{FF2B5EF4-FFF2-40B4-BE49-F238E27FC236}">
                <a16:creationId xmlns:a16="http://schemas.microsoft.com/office/drawing/2014/main" id="{D12072DF-C496-B445-ACB8-07D14E783B37}"/>
              </a:ext>
            </a:extLst>
          </p:cNvPr>
          <p:cNvSpPr txBox="1"/>
          <p:nvPr/>
        </p:nvSpPr>
        <p:spPr>
          <a:xfrm>
            <a:off x="2278569" y="2879261"/>
            <a:ext cx="404278" cy="261610"/>
          </a:xfrm>
          <a:prstGeom prst="rect">
            <a:avLst/>
          </a:prstGeom>
          <a:solidFill>
            <a:srgbClr val="465E82"/>
          </a:solidFill>
          <a:ln>
            <a:solidFill>
              <a:schemeClr val="bg1"/>
            </a:solidFill>
          </a:ln>
        </p:spPr>
        <p:txBody>
          <a:bodyPr wrap="none" rtlCol="0">
            <a:spAutoFit/>
          </a:bodyPr>
          <a:lstStyle/>
          <a:p>
            <a:r>
              <a:rPr lang="it-IT" sz="1100" dirty="0">
                <a:solidFill>
                  <a:schemeClr val="bg1"/>
                </a:solidFill>
              </a:rPr>
              <a:t>FSN</a:t>
            </a:r>
          </a:p>
        </p:txBody>
      </p:sp>
      <p:sp>
        <p:nvSpPr>
          <p:cNvPr id="79" name="CasellaDiTesto 78">
            <a:extLst>
              <a:ext uri="{FF2B5EF4-FFF2-40B4-BE49-F238E27FC236}">
                <a16:creationId xmlns:a16="http://schemas.microsoft.com/office/drawing/2014/main" id="{391234C7-EE4D-7D41-9C33-E6AEFAA6501D}"/>
              </a:ext>
            </a:extLst>
          </p:cNvPr>
          <p:cNvSpPr txBox="1"/>
          <p:nvPr/>
        </p:nvSpPr>
        <p:spPr>
          <a:xfrm>
            <a:off x="2407934" y="3571994"/>
            <a:ext cx="417102" cy="261610"/>
          </a:xfrm>
          <a:prstGeom prst="rect">
            <a:avLst/>
          </a:prstGeom>
          <a:solidFill>
            <a:srgbClr val="499EBD"/>
          </a:solidFill>
          <a:ln>
            <a:solidFill>
              <a:schemeClr val="bg1"/>
            </a:solidFill>
          </a:ln>
        </p:spPr>
        <p:txBody>
          <a:bodyPr wrap="none" rtlCol="0">
            <a:spAutoFit/>
          </a:bodyPr>
          <a:lstStyle/>
          <a:p>
            <a:r>
              <a:rPr lang="it-IT" sz="1100" dirty="0">
                <a:solidFill>
                  <a:schemeClr val="bg1"/>
                </a:solidFill>
              </a:rPr>
              <a:t>DSA</a:t>
            </a:r>
          </a:p>
        </p:txBody>
      </p:sp>
      <p:sp>
        <p:nvSpPr>
          <p:cNvPr id="80" name="CasellaDiTesto 79">
            <a:extLst>
              <a:ext uri="{FF2B5EF4-FFF2-40B4-BE49-F238E27FC236}">
                <a16:creationId xmlns:a16="http://schemas.microsoft.com/office/drawing/2014/main" id="{481A8D5C-AEAB-5D4C-B0A1-43E23FE3E209}"/>
              </a:ext>
            </a:extLst>
          </p:cNvPr>
          <p:cNvSpPr txBox="1"/>
          <p:nvPr/>
        </p:nvSpPr>
        <p:spPr>
          <a:xfrm>
            <a:off x="896393" y="3995059"/>
            <a:ext cx="389850" cy="261610"/>
          </a:xfrm>
          <a:prstGeom prst="rect">
            <a:avLst/>
          </a:prstGeom>
          <a:solidFill>
            <a:srgbClr val="008452"/>
          </a:solidFill>
          <a:ln>
            <a:solidFill>
              <a:schemeClr val="bg1"/>
            </a:solidFill>
          </a:ln>
        </p:spPr>
        <p:txBody>
          <a:bodyPr wrap="none" rtlCol="0">
            <a:spAutoFit/>
          </a:bodyPr>
          <a:lstStyle/>
          <a:p>
            <a:r>
              <a:rPr lang="it-IT" sz="1100" dirty="0">
                <a:solidFill>
                  <a:schemeClr val="bg1"/>
                </a:solidFill>
              </a:rPr>
              <a:t>EPS</a:t>
            </a:r>
          </a:p>
        </p:txBody>
      </p:sp>
      <p:sp>
        <p:nvSpPr>
          <p:cNvPr id="81" name="CasellaDiTesto 80">
            <a:extLst>
              <a:ext uri="{FF2B5EF4-FFF2-40B4-BE49-F238E27FC236}">
                <a16:creationId xmlns:a16="http://schemas.microsoft.com/office/drawing/2014/main" id="{6DFB7143-3884-2B46-88CC-270E8C77345A}"/>
              </a:ext>
            </a:extLst>
          </p:cNvPr>
          <p:cNvSpPr txBox="1"/>
          <p:nvPr/>
        </p:nvSpPr>
        <p:spPr>
          <a:xfrm>
            <a:off x="539062" y="2674361"/>
            <a:ext cx="747181" cy="338554"/>
          </a:xfrm>
          <a:prstGeom prst="rect">
            <a:avLst/>
          </a:prstGeom>
          <a:solidFill>
            <a:srgbClr val="BFBFBF"/>
          </a:solidFill>
          <a:ln>
            <a:solidFill>
              <a:schemeClr val="bg1"/>
            </a:solidFill>
          </a:ln>
        </p:spPr>
        <p:txBody>
          <a:bodyPr wrap="square" rtlCol="0">
            <a:spAutoFit/>
          </a:bodyPr>
          <a:lstStyle/>
          <a:p>
            <a:pPr algn="ctr"/>
            <a:r>
              <a:rPr lang="it-IT" sz="800" dirty="0">
                <a:solidFill>
                  <a:schemeClr val="bg1"/>
                </a:solidFill>
              </a:rPr>
              <a:t>più organismi sportivi</a:t>
            </a:r>
          </a:p>
        </p:txBody>
      </p:sp>
      <p:cxnSp>
        <p:nvCxnSpPr>
          <p:cNvPr id="82" name="Connettore 2 81">
            <a:extLst>
              <a:ext uri="{FF2B5EF4-FFF2-40B4-BE49-F238E27FC236}">
                <a16:creationId xmlns:a16="http://schemas.microsoft.com/office/drawing/2014/main" id="{EF273903-88F4-FE46-8131-166358B04745}"/>
              </a:ext>
            </a:extLst>
          </p:cNvPr>
          <p:cNvCxnSpPr>
            <a:cxnSpLocks/>
          </p:cNvCxnSpPr>
          <p:nvPr/>
        </p:nvCxnSpPr>
        <p:spPr>
          <a:xfrm>
            <a:off x="1683416" y="3394417"/>
            <a:ext cx="255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29BE2FD5-D8F4-3145-BFCC-B97955EE5C80}"/>
              </a:ext>
            </a:extLst>
          </p:cNvPr>
          <p:cNvSpPr txBox="1"/>
          <p:nvPr/>
        </p:nvSpPr>
        <p:spPr>
          <a:xfrm>
            <a:off x="1127180" y="895165"/>
            <a:ext cx="4676280" cy="230832"/>
          </a:xfrm>
          <a:prstGeom prst="rect">
            <a:avLst/>
          </a:prstGeom>
          <a:noFill/>
        </p:spPr>
        <p:txBody>
          <a:bodyPr wrap="none" rtlCol="0">
            <a:spAutoFit/>
          </a:bodyPr>
          <a:lstStyle/>
          <a:p>
            <a:r>
              <a:rPr lang="it-IT" sz="900" b="1" dirty="0"/>
              <a:t>NUMERO DI ORGANIZZAZIONI SPORTIVE AFFILIATE AD UNA FSN/DSA,EPS. TREND (2016-2022)</a:t>
            </a:r>
          </a:p>
        </p:txBody>
      </p:sp>
      <p:sp>
        <p:nvSpPr>
          <p:cNvPr id="13" name="CasellaDiTesto 12">
            <a:extLst>
              <a:ext uri="{FF2B5EF4-FFF2-40B4-BE49-F238E27FC236}">
                <a16:creationId xmlns:a16="http://schemas.microsoft.com/office/drawing/2014/main" id="{BF585DB4-05FC-9745-B000-D77D11524F49}"/>
              </a:ext>
            </a:extLst>
          </p:cNvPr>
          <p:cNvSpPr txBox="1"/>
          <p:nvPr/>
        </p:nvSpPr>
        <p:spPr>
          <a:xfrm>
            <a:off x="1108954" y="2431470"/>
            <a:ext cx="1529586" cy="184666"/>
          </a:xfrm>
          <a:prstGeom prst="rect">
            <a:avLst/>
          </a:prstGeom>
          <a:noFill/>
        </p:spPr>
        <p:txBody>
          <a:bodyPr wrap="none" rtlCol="0">
            <a:spAutoFit/>
          </a:bodyPr>
          <a:lstStyle/>
          <a:p>
            <a:r>
              <a:rPr lang="it-IT" sz="600" i="1" dirty="0"/>
              <a:t>Coni 2022 (dati riferiti agli anni 2016-2020)</a:t>
            </a:r>
          </a:p>
        </p:txBody>
      </p:sp>
      <p:sp>
        <p:nvSpPr>
          <p:cNvPr id="83" name="Triangolo isoscele 4">
            <a:extLst>
              <a:ext uri="{FF2B5EF4-FFF2-40B4-BE49-F238E27FC236}">
                <a16:creationId xmlns:a16="http://schemas.microsoft.com/office/drawing/2014/main" id="{A0247AD1-0C23-A444-A019-E95A0AAEECC7}"/>
              </a:ext>
            </a:extLst>
          </p:cNvPr>
          <p:cNvSpPr/>
          <p:nvPr/>
        </p:nvSpPr>
        <p:spPr>
          <a:xfrm rot="10800000">
            <a:off x="8049518" y="972406"/>
            <a:ext cx="147918" cy="134471"/>
          </a:xfrm>
          <a:prstGeom prst="triangle">
            <a:avLst/>
          </a:prstGeom>
          <a:solidFill>
            <a:srgbClr val="D94149"/>
          </a:solidFill>
          <a:ln>
            <a:solidFill>
              <a:srgbClr val="D94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4" name="CasellaDiTesto 83">
            <a:extLst>
              <a:ext uri="{FF2B5EF4-FFF2-40B4-BE49-F238E27FC236}">
                <a16:creationId xmlns:a16="http://schemas.microsoft.com/office/drawing/2014/main" id="{AF671E2E-0D78-0B4B-8CA6-E07CC8993900}"/>
              </a:ext>
            </a:extLst>
          </p:cNvPr>
          <p:cNvSpPr txBox="1"/>
          <p:nvPr/>
        </p:nvSpPr>
        <p:spPr>
          <a:xfrm>
            <a:off x="7892375" y="1097576"/>
            <a:ext cx="1409376" cy="430887"/>
          </a:xfrm>
          <a:prstGeom prst="rect">
            <a:avLst/>
          </a:prstGeom>
          <a:noFill/>
        </p:spPr>
        <p:txBody>
          <a:bodyPr wrap="square" rtlCol="0">
            <a:spAutoFit/>
          </a:bodyPr>
          <a:lstStyle/>
          <a:p>
            <a:r>
              <a:rPr lang="it-IT" sz="1100" b="1" dirty="0">
                <a:solidFill>
                  <a:srgbClr val="D94149"/>
                </a:solidFill>
              </a:rPr>
              <a:t>-4,9% </a:t>
            </a:r>
            <a:r>
              <a:rPr lang="it-IT" sz="1100" b="1" dirty="0"/>
              <a:t>rispetto</a:t>
            </a:r>
          </a:p>
          <a:p>
            <a:r>
              <a:rPr lang="it-IT" sz="1100" b="1" dirty="0"/>
              <a:t>al 2020</a:t>
            </a:r>
          </a:p>
        </p:txBody>
      </p:sp>
      <p:sp>
        <p:nvSpPr>
          <p:cNvPr id="3" name="CasellaDiTesto 2">
            <a:extLst>
              <a:ext uri="{FF2B5EF4-FFF2-40B4-BE49-F238E27FC236}">
                <a16:creationId xmlns:a16="http://schemas.microsoft.com/office/drawing/2014/main" id="{6CE48768-6050-9FFF-5769-7E6676932376}"/>
              </a:ext>
            </a:extLst>
          </p:cNvPr>
          <p:cNvSpPr txBox="1"/>
          <p:nvPr/>
        </p:nvSpPr>
        <p:spPr>
          <a:xfrm>
            <a:off x="5121055" y="3677310"/>
            <a:ext cx="380232" cy="215444"/>
          </a:xfrm>
          <a:prstGeom prst="rect">
            <a:avLst/>
          </a:prstGeom>
          <a:noFill/>
        </p:spPr>
        <p:txBody>
          <a:bodyPr wrap="none" rtlCol="0">
            <a:spAutoFit/>
          </a:bodyPr>
          <a:lstStyle/>
          <a:p>
            <a:r>
              <a:rPr lang="it-IT" sz="800" dirty="0">
                <a:solidFill>
                  <a:schemeClr val="bg1"/>
                </a:solidFill>
              </a:rPr>
              <a:t>circa</a:t>
            </a:r>
          </a:p>
        </p:txBody>
      </p:sp>
      <p:sp>
        <p:nvSpPr>
          <p:cNvPr id="39" name="CasellaDiTesto 38">
            <a:extLst>
              <a:ext uri="{FF2B5EF4-FFF2-40B4-BE49-F238E27FC236}">
                <a16:creationId xmlns:a16="http://schemas.microsoft.com/office/drawing/2014/main" id="{F688D7AE-C922-2929-AEE2-56FBEDB090FA}"/>
              </a:ext>
            </a:extLst>
          </p:cNvPr>
          <p:cNvSpPr txBox="1"/>
          <p:nvPr/>
        </p:nvSpPr>
        <p:spPr>
          <a:xfrm>
            <a:off x="6276118" y="3688673"/>
            <a:ext cx="380232" cy="215444"/>
          </a:xfrm>
          <a:prstGeom prst="rect">
            <a:avLst/>
          </a:prstGeom>
          <a:noFill/>
        </p:spPr>
        <p:txBody>
          <a:bodyPr wrap="none" rtlCol="0">
            <a:spAutoFit/>
          </a:bodyPr>
          <a:lstStyle/>
          <a:p>
            <a:r>
              <a:rPr lang="it-IT" sz="800" dirty="0">
                <a:solidFill>
                  <a:schemeClr val="bg1"/>
                </a:solidFill>
              </a:rPr>
              <a:t>circa</a:t>
            </a:r>
          </a:p>
        </p:txBody>
      </p:sp>
    </p:spTree>
    <p:extLst>
      <p:ext uri="{BB962C8B-B14F-4D97-AF65-F5344CB8AC3E}">
        <p14:creationId xmlns:p14="http://schemas.microsoft.com/office/powerpoint/2010/main" val="342980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65E331ED-7946-4830-B8B3-C119A94D0B88}"/>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13498" y="0"/>
            <a:ext cx="9155750" cy="5143500"/>
          </a:xfrm>
          <a:prstGeom prst="rect">
            <a:avLst/>
          </a:prstGeom>
          <a:gradFill>
            <a:gsLst>
              <a:gs pos="0">
                <a:schemeClr val="accent6"/>
              </a:gs>
              <a:gs pos="100000">
                <a:srgbClr val="465E82"/>
              </a:gs>
            </a:gsLst>
            <a:lin ang="5400000" scaled="1"/>
          </a:gradFill>
        </p:spPr>
      </p:pic>
      <p:sp>
        <p:nvSpPr>
          <p:cNvPr id="23" name="Rettangolo 22">
            <a:extLst>
              <a:ext uri="{FF2B5EF4-FFF2-40B4-BE49-F238E27FC236}">
                <a16:creationId xmlns:a16="http://schemas.microsoft.com/office/drawing/2014/main" id="{6B332D8B-ABD6-C4DA-20E9-F9B81F6523DD}"/>
              </a:ext>
            </a:extLst>
          </p:cNvPr>
          <p:cNvSpPr/>
          <p:nvPr/>
        </p:nvSpPr>
        <p:spPr>
          <a:xfrm>
            <a:off x="0" y="4357458"/>
            <a:ext cx="9155750" cy="78048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8EF34216-E869-4BB0-971C-BF7D7AD02826}"/>
              </a:ext>
            </a:extLst>
          </p:cNvPr>
          <p:cNvSpPr/>
          <p:nvPr/>
        </p:nvSpPr>
        <p:spPr>
          <a:xfrm>
            <a:off x="-13498" y="0"/>
            <a:ext cx="9155750" cy="84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D0242534-6D42-44D7-A5B0-3B6EB72AE704}"/>
              </a:ext>
            </a:extLst>
          </p:cNvPr>
          <p:cNvSpPr/>
          <p:nvPr/>
        </p:nvSpPr>
        <p:spPr>
          <a:xfrm>
            <a:off x="-13498" y="6824"/>
            <a:ext cx="9155750" cy="780489"/>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Immagine 18">
            <a:extLst>
              <a:ext uri="{FF2B5EF4-FFF2-40B4-BE49-F238E27FC236}">
                <a16:creationId xmlns:a16="http://schemas.microsoft.com/office/drawing/2014/main" id="{92A117D4-8A29-463F-881D-E3579205E0EC}"/>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875660" y="163629"/>
            <a:ext cx="1202773" cy="460567"/>
          </a:xfrm>
          <a:prstGeom prst="rect">
            <a:avLst/>
          </a:prstGeom>
        </p:spPr>
      </p:pic>
      <p:pic>
        <p:nvPicPr>
          <p:cNvPr id="5" name="Immagine 4">
            <a:extLst>
              <a:ext uri="{FF2B5EF4-FFF2-40B4-BE49-F238E27FC236}">
                <a16:creationId xmlns:a16="http://schemas.microsoft.com/office/drawing/2014/main" id="{37502364-8AF5-456F-9BB4-3124CB3A286A}"/>
              </a:ext>
            </a:extLst>
          </p:cNvPr>
          <p:cNvPicPr>
            <a:picLocks noChangeAspect="1"/>
          </p:cNvPicPr>
          <p:nvPr/>
        </p:nvPicPr>
        <p:blipFill>
          <a:blip r:embed="rId6">
            <a:duotone>
              <a:schemeClr val="bg2">
                <a:shade val="45000"/>
                <a:satMod val="135000"/>
              </a:schemeClr>
              <a:prstClr val="white"/>
            </a:duotone>
          </a:blip>
          <a:stretch>
            <a:fillRect/>
          </a:stretch>
        </p:blipFill>
        <p:spPr>
          <a:xfrm>
            <a:off x="2279278" y="4389140"/>
            <a:ext cx="732723" cy="732723"/>
          </a:xfrm>
          <a:prstGeom prst="rect">
            <a:avLst/>
          </a:prstGeom>
        </p:spPr>
      </p:pic>
      <p:pic>
        <p:nvPicPr>
          <p:cNvPr id="8" name="Immagine 7">
            <a:extLst>
              <a:ext uri="{FF2B5EF4-FFF2-40B4-BE49-F238E27FC236}">
                <a16:creationId xmlns:a16="http://schemas.microsoft.com/office/drawing/2014/main" id="{818E70BA-C904-4E5B-B0F3-35264017C7C6}"/>
              </a:ext>
            </a:extLst>
          </p:cNvPr>
          <p:cNvPicPr>
            <a:picLocks noChangeAspect="1"/>
          </p:cNvPicPr>
          <p:nvPr/>
        </p:nvPicPr>
        <p:blipFill>
          <a:blip r:embed="rId7">
            <a:duotone>
              <a:schemeClr val="bg2">
                <a:shade val="45000"/>
                <a:satMod val="135000"/>
              </a:schemeClr>
              <a:prstClr val="white"/>
            </a:duotone>
          </a:blip>
          <a:stretch>
            <a:fillRect/>
          </a:stretch>
        </p:blipFill>
        <p:spPr>
          <a:xfrm>
            <a:off x="3186734" y="4592778"/>
            <a:ext cx="693366" cy="328626"/>
          </a:xfrm>
          <a:prstGeom prst="rect">
            <a:avLst/>
          </a:prstGeom>
        </p:spPr>
      </p:pic>
      <p:pic>
        <p:nvPicPr>
          <p:cNvPr id="10" name="Immagine 9">
            <a:extLst>
              <a:ext uri="{FF2B5EF4-FFF2-40B4-BE49-F238E27FC236}">
                <a16:creationId xmlns:a16="http://schemas.microsoft.com/office/drawing/2014/main" id="{7D8DD136-4B36-4C81-9FDD-6C965CD1F159}"/>
              </a:ext>
            </a:extLst>
          </p:cNvPr>
          <p:cNvPicPr>
            <a:picLocks noChangeAspect="1"/>
          </p:cNvPicPr>
          <p:nvPr/>
        </p:nvPicPr>
        <p:blipFill>
          <a:blip r:embed="rId8">
            <a:duotone>
              <a:schemeClr val="bg2">
                <a:shade val="45000"/>
                <a:satMod val="135000"/>
              </a:schemeClr>
              <a:prstClr val="white"/>
            </a:duotone>
          </a:blip>
          <a:stretch>
            <a:fillRect/>
          </a:stretch>
        </p:blipFill>
        <p:spPr>
          <a:xfrm>
            <a:off x="3999161" y="4430082"/>
            <a:ext cx="705143" cy="595275"/>
          </a:xfrm>
          <a:prstGeom prst="rect">
            <a:avLst/>
          </a:prstGeom>
        </p:spPr>
      </p:pic>
      <p:pic>
        <p:nvPicPr>
          <p:cNvPr id="13" name="Immagine 12">
            <a:extLst>
              <a:ext uri="{FF2B5EF4-FFF2-40B4-BE49-F238E27FC236}">
                <a16:creationId xmlns:a16="http://schemas.microsoft.com/office/drawing/2014/main" id="{C0444B4A-6140-41AA-A771-9D8E4C927598}"/>
              </a:ext>
            </a:extLst>
          </p:cNvPr>
          <p:cNvPicPr>
            <a:picLocks noChangeAspect="1"/>
          </p:cNvPicPr>
          <p:nvPr/>
        </p:nvPicPr>
        <p:blipFill>
          <a:blip r:embed="rId9">
            <a:duotone>
              <a:schemeClr val="bg2">
                <a:shade val="45000"/>
                <a:satMod val="135000"/>
              </a:schemeClr>
              <a:prstClr val="white"/>
            </a:duotone>
          </a:blip>
          <a:stretch>
            <a:fillRect/>
          </a:stretch>
        </p:blipFill>
        <p:spPr>
          <a:xfrm>
            <a:off x="5743835" y="4511727"/>
            <a:ext cx="781584" cy="520109"/>
          </a:xfrm>
          <a:prstGeom prst="rect">
            <a:avLst/>
          </a:prstGeom>
        </p:spPr>
      </p:pic>
      <p:pic>
        <p:nvPicPr>
          <p:cNvPr id="17" name="Immagine 16">
            <a:extLst>
              <a:ext uri="{FF2B5EF4-FFF2-40B4-BE49-F238E27FC236}">
                <a16:creationId xmlns:a16="http://schemas.microsoft.com/office/drawing/2014/main" id="{13543A21-6421-4213-9CCD-C0B7112497B3}"/>
              </a:ext>
            </a:extLst>
          </p:cNvPr>
          <p:cNvPicPr>
            <a:picLocks noChangeAspect="1"/>
          </p:cNvPicPr>
          <p:nvPr/>
        </p:nvPicPr>
        <p:blipFill>
          <a:blip r:embed="rId10">
            <a:duotone>
              <a:schemeClr val="bg2">
                <a:shade val="45000"/>
                <a:satMod val="135000"/>
              </a:schemeClr>
              <a:prstClr val="white"/>
            </a:duotone>
          </a:blip>
          <a:stretch>
            <a:fillRect/>
          </a:stretch>
        </p:blipFill>
        <p:spPr>
          <a:xfrm>
            <a:off x="4790111" y="4496410"/>
            <a:ext cx="815968" cy="514616"/>
          </a:xfrm>
          <a:prstGeom prst="rect">
            <a:avLst/>
          </a:prstGeom>
        </p:spPr>
      </p:pic>
      <p:sp>
        <p:nvSpPr>
          <p:cNvPr id="24" name="Rettangolo 23">
            <a:extLst>
              <a:ext uri="{FF2B5EF4-FFF2-40B4-BE49-F238E27FC236}">
                <a16:creationId xmlns:a16="http://schemas.microsoft.com/office/drawing/2014/main" id="{3D14C29F-3ADF-4061-9DE6-BE6D587CE3C5}"/>
              </a:ext>
            </a:extLst>
          </p:cNvPr>
          <p:cNvSpPr/>
          <p:nvPr/>
        </p:nvSpPr>
        <p:spPr>
          <a:xfrm>
            <a:off x="-13498" y="2022346"/>
            <a:ext cx="9155750" cy="1097097"/>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B9D07667-5535-4A8F-B499-1B3A76656AE7}"/>
              </a:ext>
            </a:extLst>
          </p:cNvPr>
          <p:cNvSpPr txBox="1"/>
          <p:nvPr/>
        </p:nvSpPr>
        <p:spPr>
          <a:xfrm>
            <a:off x="431488" y="2073003"/>
            <a:ext cx="8117800" cy="1046440"/>
          </a:xfrm>
          <a:prstGeom prst="rect">
            <a:avLst/>
          </a:prstGeom>
          <a:noFill/>
        </p:spPr>
        <p:txBody>
          <a:bodyPr wrap="none" rtlCol="0">
            <a:spAutoFit/>
          </a:bodyPr>
          <a:lstStyle/>
          <a:p>
            <a:pPr algn="ctr"/>
            <a:r>
              <a:rPr lang="it-IT" sz="2200" b="1" dirty="0">
                <a:solidFill>
                  <a:srgbClr val="258451"/>
                </a:solidFill>
              </a:rPr>
              <a:t>Capitolo 2</a:t>
            </a:r>
          </a:p>
          <a:p>
            <a:pPr algn="ctr"/>
            <a:r>
              <a:rPr lang="it-IT" sz="4000" b="1" dirty="0">
                <a:solidFill>
                  <a:srgbClr val="465E82"/>
                </a:solidFill>
              </a:rPr>
              <a:t>NUMERI E IMPATTO DEGLI EPS (2021)</a:t>
            </a:r>
          </a:p>
        </p:txBody>
      </p:sp>
      <p:pic>
        <p:nvPicPr>
          <p:cNvPr id="22" name="Immagine 21">
            <a:extLst>
              <a:ext uri="{FF2B5EF4-FFF2-40B4-BE49-F238E27FC236}">
                <a16:creationId xmlns:a16="http://schemas.microsoft.com/office/drawing/2014/main" id="{BEFAB79A-5F3A-4E28-9C08-645FC44457F2}"/>
              </a:ext>
            </a:extLst>
          </p:cNvPr>
          <p:cNvPicPr>
            <a:picLocks noChangeAspect="1"/>
          </p:cNvPicPr>
          <p:nvPr/>
        </p:nvPicPr>
        <p:blipFill>
          <a:blip r:embed="rId11">
            <a:duotone>
              <a:schemeClr val="bg2">
                <a:shade val="45000"/>
                <a:satMod val="135000"/>
              </a:schemeClr>
              <a:prstClr val="white"/>
            </a:duotone>
          </a:blip>
          <a:stretch>
            <a:fillRect/>
          </a:stretch>
        </p:blipFill>
        <p:spPr>
          <a:xfrm>
            <a:off x="4266814" y="161872"/>
            <a:ext cx="1828569" cy="460800"/>
          </a:xfrm>
          <a:prstGeom prst="rect">
            <a:avLst/>
          </a:prstGeom>
        </p:spPr>
      </p:pic>
    </p:spTree>
    <p:extLst>
      <p:ext uri="{BB962C8B-B14F-4D97-AF65-F5344CB8AC3E}">
        <p14:creationId xmlns:p14="http://schemas.microsoft.com/office/powerpoint/2010/main" val="642021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12693</TotalTime>
  <Words>3173</Words>
  <Application>Microsoft Macintosh PowerPoint</Application>
  <PresentationFormat>On-screen Show (16:9)</PresentationFormat>
  <Paragraphs>660</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Verdana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consumatore errante</dc:title>
  <dc:creator>Elisa Montalbano</dc:creator>
  <cp:lastModifiedBy>Luigi Angelini</cp:lastModifiedBy>
  <cp:revision>717</cp:revision>
  <cp:lastPrinted>2022-07-26T16:47:36Z</cp:lastPrinted>
  <dcterms:created xsi:type="dcterms:W3CDTF">2015-10-12T16:14:10Z</dcterms:created>
  <dcterms:modified xsi:type="dcterms:W3CDTF">2022-12-05T11:54:33Z</dcterms:modified>
</cp:coreProperties>
</file>